
<file path=[Content_Types].xml><?xml version="1.0" encoding="utf-8"?>
<Types xmlns="http://schemas.openxmlformats.org/package/2006/content-types">
  <Default Extension="bin" ContentType="application/vnd.openxmlformats-officedocument.oleObject"/>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2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handoutMasterIdLst>
    <p:handoutMasterId r:id="rId50"/>
  </p:handoutMasterIdLst>
  <p:sldIdLst>
    <p:sldId id="256" r:id="rId5"/>
    <p:sldId id="284" r:id="rId6"/>
    <p:sldId id="2076136798" r:id="rId7"/>
    <p:sldId id="1788" r:id="rId8"/>
    <p:sldId id="1789" r:id="rId9"/>
    <p:sldId id="2076136669" r:id="rId10"/>
    <p:sldId id="1791" r:id="rId11"/>
    <p:sldId id="1792" r:id="rId12"/>
    <p:sldId id="2076136659" r:id="rId13"/>
    <p:sldId id="2076136657" r:id="rId14"/>
    <p:sldId id="2076136656" r:id="rId15"/>
    <p:sldId id="2076136679" r:id="rId16"/>
    <p:sldId id="1786" r:id="rId17"/>
    <p:sldId id="1787" r:id="rId18"/>
    <p:sldId id="2076136752" r:id="rId19"/>
    <p:sldId id="2076136682" r:id="rId20"/>
    <p:sldId id="282" r:id="rId21"/>
    <p:sldId id="2076136762" r:id="rId22"/>
    <p:sldId id="2076136763" r:id="rId23"/>
    <p:sldId id="2076136764" r:id="rId24"/>
    <p:sldId id="2076136768" r:id="rId25"/>
    <p:sldId id="2076136799" r:id="rId26"/>
    <p:sldId id="2076136788" r:id="rId27"/>
    <p:sldId id="256550" r:id="rId28"/>
    <p:sldId id="256549" r:id="rId29"/>
    <p:sldId id="2076136617" r:id="rId30"/>
    <p:sldId id="256464" r:id="rId31"/>
    <p:sldId id="2076136681" r:id="rId32"/>
    <p:sldId id="2076136801" r:id="rId33"/>
    <p:sldId id="2076136791" r:id="rId34"/>
    <p:sldId id="2076136796" r:id="rId35"/>
    <p:sldId id="2076136613" r:id="rId36"/>
    <p:sldId id="2076136660" r:id="rId37"/>
    <p:sldId id="2076136678" r:id="rId38"/>
    <p:sldId id="2076136666" r:id="rId39"/>
    <p:sldId id="2076136665" r:id="rId40"/>
    <p:sldId id="1798" r:id="rId41"/>
    <p:sldId id="2076136664" r:id="rId42"/>
    <p:sldId id="1801" r:id="rId43"/>
    <p:sldId id="1799" r:id="rId44"/>
    <p:sldId id="1802" r:id="rId45"/>
    <p:sldId id="2076136677" r:id="rId46"/>
    <p:sldId id="2076136575" r:id="rId47"/>
    <p:sldId id="275" r:id="rId48"/>
  </p:sldIdLst>
  <p:sldSz cx="12192000" cy="6858000"/>
  <p:notesSz cx="6858000" cy="9144000"/>
  <p:custDataLst>
    <p:tags r:id="rId51"/>
  </p:custDataLst>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9AE064F-75D5-98AB-966F-5436E9984DBE}" name="Katharina Jacobi" initials="KJ" userId="S::katharina.jacobi@sensirion.com::76f3eb18-7ccc-4302-b788-668f75c1b81d"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33"/>
    <a:srgbClr val="004494"/>
    <a:srgbClr val="666666"/>
    <a:srgbClr val="BDBDBD"/>
    <a:srgbClr val="FFFFFF"/>
    <a:srgbClr val="EEEEEE"/>
    <a:srgbClr val="2F4A68"/>
    <a:srgbClr val="7F9CB6"/>
    <a:srgbClr val="A3E085"/>
    <a:srgbClr val="61616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658C85-207F-E905-2387-208551B23C8F}" v="76" dt="2025-07-18T17:20:47.532"/>
  </p1510:revLst>
</p1510:revInfo>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3497" autoAdjust="0"/>
  </p:normalViewPr>
  <p:slideViewPr>
    <p:cSldViewPr snapToGrid="0" showGuides="1">
      <p:cViewPr varScale="1">
        <p:scale>
          <a:sx n="59" d="100"/>
          <a:sy n="59" d="100"/>
        </p:scale>
        <p:origin x="964" y="52"/>
      </p:cViewPr>
      <p:guideLst/>
    </p:cSldViewPr>
  </p:slideViewPr>
  <p:notesTextViewPr>
    <p:cViewPr>
      <p:scale>
        <a:sx n="1" d="1"/>
        <a:sy n="1" d="1"/>
      </p:scale>
      <p:origin x="0" y="0"/>
    </p:cViewPr>
  </p:notesTextViewPr>
  <p:sorterViewPr>
    <p:cViewPr varScale="1">
      <p:scale>
        <a:sx n="1" d="1"/>
        <a:sy n="1" d="1"/>
      </p:scale>
      <p:origin x="0" y="-6990"/>
    </p:cViewPr>
  </p:sorterViewPr>
  <p:notesViewPr>
    <p:cSldViewPr snapToGrid="0" showGuides="1">
      <p:cViewPr varScale="1">
        <p:scale>
          <a:sx n="80" d="100"/>
          <a:sy n="80" d="100"/>
        </p:scale>
        <p:origin x="3066"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tags" Target="tags/tag1.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vert="horz"/>
          <a:lstStyle/>
          <a:p>
            <a:pPr>
              <a:defRPr/>
            </a:pPr>
            <a:r>
              <a:rPr lang="en-US" noProof="0" dirty="0"/>
              <a:t>Accuracy as a Function of CO</a:t>
            </a:r>
            <a:r>
              <a:rPr lang="en-US" baseline="-25000" noProof="0" dirty="0"/>
              <a:t>2</a:t>
            </a:r>
            <a:r>
              <a:rPr lang="en-US" noProof="0" dirty="0"/>
              <a:t> Gas Concentration</a:t>
            </a:r>
          </a:p>
        </c:rich>
      </c:tx>
      <c:overlay val="0"/>
      <c:spPr>
        <a:noFill/>
        <a:ln>
          <a:noFill/>
        </a:ln>
        <a:effectLst/>
      </c:spPr>
    </c:title>
    <c:autoTitleDeleted val="0"/>
    <c:plotArea>
      <c:layout>
        <c:manualLayout>
          <c:layoutTarget val="inner"/>
          <c:xMode val="edge"/>
          <c:yMode val="edge"/>
          <c:x val="9.0801681649070237E-2"/>
          <c:y val="9.9818076441799825E-2"/>
          <c:w val="0.87352212904525661"/>
          <c:h val="0.63543794935777298"/>
        </c:manualLayout>
      </c:layout>
      <c:scatterChart>
        <c:scatterStyle val="lineMarker"/>
        <c:varyColors val="0"/>
        <c:ser>
          <c:idx val="8"/>
          <c:order val="0"/>
          <c:tx>
            <c:v>SCD43 Accuracy Spec</c:v>
          </c:tx>
          <c:spPr>
            <a:ln>
              <a:solidFill>
                <a:srgbClr val="66CC33"/>
              </a:solidFill>
            </a:ln>
          </c:spPr>
          <c:marker>
            <c:symbol val="none"/>
          </c:marker>
          <c:xVal>
            <c:numRef>
              <c:f>Sheet1!$B$2:$B$50</c:f>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f>Sheet1!$D$2:$D$50</c:f>
              <c:numCache>
                <c:formatCode>General</c:formatCode>
                <c:ptCount val="49"/>
                <c:pt idx="0">
                  <c:v>42</c:v>
                </c:pt>
                <c:pt idx="1">
                  <c:v>45</c:v>
                </c:pt>
                <c:pt idx="2">
                  <c:v>48</c:v>
                </c:pt>
                <c:pt idx="3">
                  <c:v>51</c:v>
                </c:pt>
                <c:pt idx="4">
                  <c:v>54</c:v>
                </c:pt>
                <c:pt idx="5">
                  <c:v>57</c:v>
                </c:pt>
                <c:pt idx="6">
                  <c:v>60</c:v>
                </c:pt>
                <c:pt idx="7">
                  <c:v>60.03</c:v>
                </c:pt>
                <c:pt idx="8">
                  <c:v>63</c:v>
                </c:pt>
                <c:pt idx="9">
                  <c:v>66</c:v>
                </c:pt>
                <c:pt idx="10">
                  <c:v>69</c:v>
                </c:pt>
                <c:pt idx="11">
                  <c:v>72</c:v>
                </c:pt>
                <c:pt idx="12">
                  <c:v>75</c:v>
                </c:pt>
                <c:pt idx="13">
                  <c:v>78</c:v>
                </c:pt>
                <c:pt idx="14">
                  <c:v>81</c:v>
                </c:pt>
                <c:pt idx="15">
                  <c:v>84</c:v>
                </c:pt>
                <c:pt idx="16">
                  <c:v>87</c:v>
                </c:pt>
                <c:pt idx="17">
                  <c:v>90</c:v>
                </c:pt>
                <c:pt idx="18">
                  <c:v>90.03</c:v>
                </c:pt>
                <c:pt idx="19">
                  <c:v>93</c:v>
                </c:pt>
                <c:pt idx="20">
                  <c:v>96</c:v>
                </c:pt>
                <c:pt idx="21">
                  <c:v>99</c:v>
                </c:pt>
                <c:pt idx="22">
                  <c:v>102</c:v>
                </c:pt>
                <c:pt idx="23">
                  <c:v>105</c:v>
                </c:pt>
                <c:pt idx="24">
                  <c:v>108</c:v>
                </c:pt>
                <c:pt idx="25">
                  <c:v>111</c:v>
                </c:pt>
                <c:pt idx="26">
                  <c:v>114</c:v>
                </c:pt>
                <c:pt idx="27">
                  <c:v>117</c:v>
                </c:pt>
                <c:pt idx="28">
                  <c:v>120</c:v>
                </c:pt>
                <c:pt idx="29">
                  <c:v>123</c:v>
                </c:pt>
                <c:pt idx="30">
                  <c:v>126</c:v>
                </c:pt>
                <c:pt idx="31">
                  <c:v>129</c:v>
                </c:pt>
                <c:pt idx="32">
                  <c:v>132</c:v>
                </c:pt>
                <c:pt idx="33">
                  <c:v>135</c:v>
                </c:pt>
                <c:pt idx="34">
                  <c:v>138</c:v>
                </c:pt>
                <c:pt idx="35">
                  <c:v>141</c:v>
                </c:pt>
                <c:pt idx="36">
                  <c:v>144</c:v>
                </c:pt>
                <c:pt idx="37">
                  <c:v>147</c:v>
                </c:pt>
                <c:pt idx="38">
                  <c:v>150</c:v>
                </c:pt>
                <c:pt idx="39">
                  <c:v>153</c:v>
                </c:pt>
                <c:pt idx="40">
                  <c:v>156</c:v>
                </c:pt>
                <c:pt idx="41">
                  <c:v>159</c:v>
                </c:pt>
                <c:pt idx="42">
                  <c:v>162</c:v>
                </c:pt>
                <c:pt idx="43">
                  <c:v>165</c:v>
                </c:pt>
                <c:pt idx="44">
                  <c:v>168</c:v>
                </c:pt>
                <c:pt idx="45">
                  <c:v>171</c:v>
                </c:pt>
                <c:pt idx="46">
                  <c:v>174</c:v>
                </c:pt>
                <c:pt idx="47">
                  <c:v>177</c:v>
                </c:pt>
                <c:pt idx="48">
                  <c:v>180</c:v>
                </c:pt>
              </c:numCache>
            </c:numRef>
          </c:yVal>
          <c:smooth val="0"/>
          <c:extLst>
            <c:ext xmlns:c16="http://schemas.microsoft.com/office/drawing/2014/chart" uri="{C3380CC4-5D6E-409C-BE32-E72D297353CC}">
              <c16:uniqueId val="{00000000-036F-4157-9671-D9631F9AE7A6}"/>
            </c:ext>
          </c:extLst>
        </c:ser>
        <c:ser>
          <c:idx val="0"/>
          <c:order val="1"/>
          <c:tx>
            <c:v>RESET Grade B</c:v>
          </c:tx>
          <c:spPr>
            <a:ln>
              <a:prstDash val="sysDash"/>
            </a:ln>
          </c:spPr>
          <c:marker>
            <c:symbol val="none"/>
          </c:marker>
          <c:xVal>
            <c:numRef>
              <c:f>Sheet1!$B$2:$B$50</c:f>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f>Sheet1!$E$2:$E$50</c:f>
              <c:numCache>
                <c:formatCode>General</c:formatCode>
                <c:ptCount val="49"/>
                <c:pt idx="0">
                  <c:v>62</c:v>
                </c:pt>
                <c:pt idx="1">
                  <c:v>65</c:v>
                </c:pt>
                <c:pt idx="2">
                  <c:v>68</c:v>
                </c:pt>
                <c:pt idx="3">
                  <c:v>71</c:v>
                </c:pt>
                <c:pt idx="4">
                  <c:v>74</c:v>
                </c:pt>
                <c:pt idx="5">
                  <c:v>77</c:v>
                </c:pt>
                <c:pt idx="6">
                  <c:v>80</c:v>
                </c:pt>
                <c:pt idx="7">
                  <c:v>80.03</c:v>
                </c:pt>
                <c:pt idx="8">
                  <c:v>83</c:v>
                </c:pt>
                <c:pt idx="9">
                  <c:v>86</c:v>
                </c:pt>
                <c:pt idx="10">
                  <c:v>89</c:v>
                </c:pt>
                <c:pt idx="11">
                  <c:v>92</c:v>
                </c:pt>
                <c:pt idx="12">
                  <c:v>95</c:v>
                </c:pt>
                <c:pt idx="13">
                  <c:v>98</c:v>
                </c:pt>
                <c:pt idx="14">
                  <c:v>101</c:v>
                </c:pt>
                <c:pt idx="15">
                  <c:v>104</c:v>
                </c:pt>
                <c:pt idx="16">
                  <c:v>107</c:v>
                </c:pt>
                <c:pt idx="17">
                  <c:v>110</c:v>
                </c:pt>
                <c:pt idx="18">
                  <c:v>150.05000000000001</c:v>
                </c:pt>
                <c:pt idx="19">
                  <c:v>155</c:v>
                </c:pt>
                <c:pt idx="20">
                  <c:v>160</c:v>
                </c:pt>
                <c:pt idx="21">
                  <c:v>165</c:v>
                </c:pt>
                <c:pt idx="22">
                  <c:v>170</c:v>
                </c:pt>
                <c:pt idx="23">
                  <c:v>175</c:v>
                </c:pt>
                <c:pt idx="24">
                  <c:v>180</c:v>
                </c:pt>
                <c:pt idx="25">
                  <c:v>185</c:v>
                </c:pt>
                <c:pt idx="26">
                  <c:v>190</c:v>
                </c:pt>
                <c:pt idx="27">
                  <c:v>195</c:v>
                </c:pt>
                <c:pt idx="28">
                  <c:v>200</c:v>
                </c:pt>
                <c:pt idx="29">
                  <c:v>205</c:v>
                </c:pt>
                <c:pt idx="30">
                  <c:v>210</c:v>
                </c:pt>
                <c:pt idx="31">
                  <c:v>215</c:v>
                </c:pt>
                <c:pt idx="32">
                  <c:v>220</c:v>
                </c:pt>
                <c:pt idx="33">
                  <c:v>225</c:v>
                </c:pt>
                <c:pt idx="34">
                  <c:v>230</c:v>
                </c:pt>
                <c:pt idx="35">
                  <c:v>235</c:v>
                </c:pt>
                <c:pt idx="36">
                  <c:v>240</c:v>
                </c:pt>
                <c:pt idx="37">
                  <c:v>245</c:v>
                </c:pt>
                <c:pt idx="38">
                  <c:v>250</c:v>
                </c:pt>
                <c:pt idx="39">
                  <c:v>255</c:v>
                </c:pt>
                <c:pt idx="40">
                  <c:v>260</c:v>
                </c:pt>
                <c:pt idx="41">
                  <c:v>265</c:v>
                </c:pt>
                <c:pt idx="42">
                  <c:v>270</c:v>
                </c:pt>
                <c:pt idx="43">
                  <c:v>275</c:v>
                </c:pt>
                <c:pt idx="44">
                  <c:v>280</c:v>
                </c:pt>
                <c:pt idx="45">
                  <c:v>285</c:v>
                </c:pt>
                <c:pt idx="46">
                  <c:v>290</c:v>
                </c:pt>
                <c:pt idx="47">
                  <c:v>295</c:v>
                </c:pt>
                <c:pt idx="48">
                  <c:v>300</c:v>
                </c:pt>
              </c:numCache>
            </c:numRef>
          </c:yVal>
          <c:smooth val="0"/>
          <c:extLst>
            <c:ext xmlns:c16="http://schemas.microsoft.com/office/drawing/2014/chart" uri="{C3380CC4-5D6E-409C-BE32-E72D297353CC}">
              <c16:uniqueId val="{00000000-E48E-4E07-8298-ED06B3A6ED9E}"/>
            </c:ext>
          </c:extLst>
        </c:ser>
        <c:ser>
          <c:idx val="1"/>
          <c:order val="4"/>
          <c:tx>
            <c:v>California Title 24</c:v>
          </c:tx>
          <c:spPr>
            <a:ln>
              <a:solidFill>
                <a:srgbClr val="660099">
                  <a:lumMod val="60000"/>
                  <a:lumOff val="40000"/>
                </a:srgbClr>
              </a:solidFill>
              <a:prstDash val="sysDash"/>
            </a:ln>
          </c:spPr>
          <c:marker>
            <c:symbol val="none"/>
          </c:marker>
          <c:xVal>
            <c:numRef>
              <c:f>Sheet1!$B$2:$B$8</c:f>
              <c:numCache>
                <c:formatCode>General</c:formatCode>
                <c:ptCount val="7"/>
                <c:pt idx="0">
                  <c:v>400</c:v>
                </c:pt>
                <c:pt idx="1">
                  <c:v>500</c:v>
                </c:pt>
                <c:pt idx="2">
                  <c:v>600</c:v>
                </c:pt>
                <c:pt idx="3">
                  <c:v>700</c:v>
                </c:pt>
                <c:pt idx="4">
                  <c:v>800</c:v>
                </c:pt>
                <c:pt idx="5">
                  <c:v>900</c:v>
                </c:pt>
                <c:pt idx="6">
                  <c:v>1000</c:v>
                </c:pt>
              </c:numCache>
            </c:numRef>
          </c:xVal>
          <c:yVal>
            <c:numRef>
              <c:f>Sheet1!$H$2:$H$8</c:f>
              <c:numCache>
                <c:formatCode>General</c:formatCode>
                <c:ptCount val="7"/>
                <c:pt idx="0">
                  <c:v>75</c:v>
                </c:pt>
                <c:pt idx="1">
                  <c:v>75</c:v>
                </c:pt>
                <c:pt idx="2">
                  <c:v>75</c:v>
                </c:pt>
                <c:pt idx="3">
                  <c:v>75</c:v>
                </c:pt>
                <c:pt idx="4">
                  <c:v>75</c:v>
                </c:pt>
                <c:pt idx="5">
                  <c:v>75</c:v>
                </c:pt>
                <c:pt idx="6">
                  <c:v>75</c:v>
                </c:pt>
              </c:numCache>
            </c:numRef>
          </c:yVal>
          <c:smooth val="0"/>
          <c:extLst>
            <c:ext xmlns:c16="http://schemas.microsoft.com/office/drawing/2014/chart" uri="{C3380CC4-5D6E-409C-BE32-E72D297353CC}">
              <c16:uniqueId val="{00000000-2798-49F9-B9AD-0D23986158F0}"/>
            </c:ext>
          </c:extLst>
        </c:ser>
        <c:ser>
          <c:idx val="6"/>
          <c:order val="6"/>
          <c:tx>
            <c:v>WELL</c:v>
          </c:tx>
          <c:spPr>
            <a:ln>
              <a:solidFill>
                <a:srgbClr val="004494">
                  <a:lumMod val="40000"/>
                  <a:lumOff val="60000"/>
                </a:srgbClr>
              </a:solidFill>
              <a:prstDash val="sysDash"/>
            </a:ln>
          </c:spPr>
          <c:marker>
            <c:symbol val="none"/>
          </c:marker>
          <c:xVal>
            <c:numRef>
              <c:f>Sheet1!$B$2:$B$19</c:f>
              <c:numCache>
                <c:formatCode>General</c:formatCode>
                <c:ptCount val="18"/>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numCache>
            </c:numRef>
          </c:xVal>
          <c:yVal>
            <c:numRef>
              <c:f>Sheet1!$G$2:$G$19</c:f>
              <c:numCache>
                <c:formatCode>General</c:formatCode>
                <c:ptCount val="18"/>
                <c:pt idx="0">
                  <c:v>70</c:v>
                </c:pt>
                <c:pt idx="1">
                  <c:v>75</c:v>
                </c:pt>
                <c:pt idx="2">
                  <c:v>80</c:v>
                </c:pt>
                <c:pt idx="3">
                  <c:v>85</c:v>
                </c:pt>
                <c:pt idx="4">
                  <c:v>90</c:v>
                </c:pt>
                <c:pt idx="5">
                  <c:v>95</c:v>
                </c:pt>
                <c:pt idx="6">
                  <c:v>100</c:v>
                </c:pt>
                <c:pt idx="7">
                  <c:v>100.05000000000001</c:v>
                </c:pt>
                <c:pt idx="8">
                  <c:v>105</c:v>
                </c:pt>
                <c:pt idx="9">
                  <c:v>110</c:v>
                </c:pt>
                <c:pt idx="10">
                  <c:v>115</c:v>
                </c:pt>
                <c:pt idx="11">
                  <c:v>120</c:v>
                </c:pt>
                <c:pt idx="12">
                  <c:v>125</c:v>
                </c:pt>
                <c:pt idx="13">
                  <c:v>130</c:v>
                </c:pt>
                <c:pt idx="14">
                  <c:v>135</c:v>
                </c:pt>
                <c:pt idx="15">
                  <c:v>140</c:v>
                </c:pt>
                <c:pt idx="16">
                  <c:v>145</c:v>
                </c:pt>
                <c:pt idx="17">
                  <c:v>150</c:v>
                </c:pt>
              </c:numCache>
            </c:numRef>
          </c:yVal>
          <c:smooth val="0"/>
          <c:extLst>
            <c:ext xmlns:c16="http://schemas.microsoft.com/office/drawing/2014/chart" uri="{C3380CC4-5D6E-409C-BE32-E72D297353CC}">
              <c16:uniqueId val="{00000002-2798-49F9-B9AD-0D23986158F0}"/>
            </c:ext>
          </c:extLst>
        </c:ser>
        <c:ser>
          <c:idx val="7"/>
          <c:order val="8"/>
          <c:tx>
            <c:v>ASHRAE 62.1</c:v>
          </c:tx>
          <c:spPr>
            <a:ln>
              <a:solidFill>
                <a:srgbClr val="024430"/>
              </a:solidFill>
              <a:prstDash val="sysDash"/>
            </a:ln>
          </c:spPr>
          <c:marker>
            <c:symbol val="none"/>
          </c:marker>
          <c:xVal>
            <c:numRef>
              <c:f>Sheet1!$B$2:$B$25</c:f>
              <c:numCache>
                <c:formatCode>General</c:formatCode>
                <c:ptCount val="24"/>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numCache>
            </c:numRef>
          </c:xVal>
          <c:yVal>
            <c:numRef>
              <c:f>Sheet1!$I$2:$I$25</c:f>
              <c:numCache>
                <c:formatCode>General</c:formatCode>
                <c:ptCount val="24"/>
                <c:pt idx="0">
                  <c:v>42</c:v>
                </c:pt>
                <c:pt idx="1">
                  <c:v>45</c:v>
                </c:pt>
                <c:pt idx="2">
                  <c:v>48</c:v>
                </c:pt>
                <c:pt idx="3">
                  <c:v>51</c:v>
                </c:pt>
                <c:pt idx="4">
                  <c:v>54</c:v>
                </c:pt>
                <c:pt idx="5">
                  <c:v>57</c:v>
                </c:pt>
                <c:pt idx="6">
                  <c:v>60</c:v>
                </c:pt>
                <c:pt idx="7">
                  <c:v>60.03</c:v>
                </c:pt>
                <c:pt idx="8">
                  <c:v>63</c:v>
                </c:pt>
                <c:pt idx="9">
                  <c:v>66</c:v>
                </c:pt>
                <c:pt idx="10">
                  <c:v>69</c:v>
                </c:pt>
                <c:pt idx="11">
                  <c:v>72</c:v>
                </c:pt>
                <c:pt idx="12">
                  <c:v>75</c:v>
                </c:pt>
                <c:pt idx="13">
                  <c:v>78</c:v>
                </c:pt>
                <c:pt idx="14">
                  <c:v>81</c:v>
                </c:pt>
                <c:pt idx="15">
                  <c:v>84</c:v>
                </c:pt>
                <c:pt idx="16">
                  <c:v>87</c:v>
                </c:pt>
                <c:pt idx="17">
                  <c:v>90</c:v>
                </c:pt>
                <c:pt idx="18">
                  <c:v>90.03</c:v>
                </c:pt>
                <c:pt idx="19">
                  <c:v>93</c:v>
                </c:pt>
                <c:pt idx="20">
                  <c:v>96</c:v>
                </c:pt>
                <c:pt idx="21">
                  <c:v>99</c:v>
                </c:pt>
                <c:pt idx="22">
                  <c:v>102</c:v>
                </c:pt>
                <c:pt idx="23">
                  <c:v>105</c:v>
                </c:pt>
              </c:numCache>
            </c:numRef>
          </c:yVal>
          <c:smooth val="0"/>
          <c:extLst>
            <c:ext xmlns:c16="http://schemas.microsoft.com/office/drawing/2014/chart" uri="{C3380CC4-5D6E-409C-BE32-E72D297353CC}">
              <c16:uniqueId val="{00000002-7026-4277-BF6E-E58E1A1B3041}"/>
            </c:ext>
          </c:extLst>
        </c:ser>
        <c:dLbls>
          <c:showLegendKey val="0"/>
          <c:showVal val="0"/>
          <c:showCatName val="0"/>
          <c:showSerName val="0"/>
          <c:showPercent val="0"/>
          <c:showBubbleSize val="0"/>
        </c:dLbls>
        <c:axId val="1084544016"/>
        <c:axId val="1089137720"/>
        <c:extLst>
          <c:ext xmlns:c15="http://schemas.microsoft.com/office/drawing/2012/chart" uri="{02D57815-91ED-43cb-92C2-25804820EDAC}">
            <c15:filteredScatterSeries>
              <c15:ser>
                <c:idx val="2"/>
                <c:order val="2"/>
                <c:tx>
                  <c:strRef>
                    <c:extLst>
                      <c:ext uri="{02D57815-91ED-43cb-92C2-25804820EDAC}">
                        <c15:formulaRef>
                          <c15:sqref>Sheet1!$C$1</c15:sqref>
                        </c15:formulaRef>
                      </c:ext>
                    </c:extLst>
                    <c:strCache>
                      <c:ptCount val="1"/>
                      <c:pt idx="0">
                        <c:v>SCD42 Accuracy Spec</c:v>
                      </c:pt>
                    </c:strCache>
                  </c:strRef>
                </c:tx>
                <c:spPr>
                  <a:ln>
                    <a:solidFill>
                      <a:schemeClr val="accent1"/>
                    </a:solidFill>
                    <a:prstDash val="sysDash"/>
                  </a:ln>
                </c:spPr>
                <c:marker>
                  <c:symbol val="none"/>
                </c:marker>
                <c:xVal>
                  <c:numRef>
                    <c:extLst>
                      <c:ext uri="{02D57815-91ED-43cb-92C2-25804820EDAC}">
                        <c15:formulaRef>
                          <c15:sqref>Sheet1!$B$2:$B$19</c15:sqref>
                        </c15:formulaRef>
                      </c:ext>
                    </c:extLst>
                    <c:numCache>
                      <c:formatCode>General</c:formatCode>
                      <c:ptCount val="18"/>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numCache>
                  </c:numRef>
                </c:xVal>
                <c:yVal>
                  <c:numRef>
                    <c:extLst>
                      <c:ext uri="{02D57815-91ED-43cb-92C2-25804820EDAC}">
                        <c15:formulaRef>
                          <c15:sqref>Sheet1!$C$2:$C$19</c15:sqref>
                        </c15:formulaRef>
                      </c:ext>
                    </c:extLst>
                    <c:numCache>
                      <c:formatCode>General</c:formatCode>
                      <c:ptCount val="18"/>
                      <c:pt idx="0">
                        <c:v>75</c:v>
                      </c:pt>
                      <c:pt idx="1">
                        <c:v>75</c:v>
                      </c:pt>
                      <c:pt idx="2">
                        <c:v>75</c:v>
                      </c:pt>
                      <c:pt idx="3">
                        <c:v>75</c:v>
                      </c:pt>
                      <c:pt idx="4">
                        <c:v>75</c:v>
                      </c:pt>
                      <c:pt idx="5">
                        <c:v>75</c:v>
                      </c:pt>
                      <c:pt idx="6">
                        <c:v>75</c:v>
                      </c:pt>
                      <c:pt idx="7">
                        <c:v>90.050000000000011</c:v>
                      </c:pt>
                      <c:pt idx="8">
                        <c:v>95</c:v>
                      </c:pt>
                      <c:pt idx="9">
                        <c:v>100</c:v>
                      </c:pt>
                      <c:pt idx="10">
                        <c:v>105</c:v>
                      </c:pt>
                      <c:pt idx="11">
                        <c:v>110</c:v>
                      </c:pt>
                      <c:pt idx="12">
                        <c:v>115</c:v>
                      </c:pt>
                      <c:pt idx="13">
                        <c:v>120</c:v>
                      </c:pt>
                      <c:pt idx="14">
                        <c:v>125</c:v>
                      </c:pt>
                      <c:pt idx="15">
                        <c:v>130</c:v>
                      </c:pt>
                      <c:pt idx="16">
                        <c:v>135</c:v>
                      </c:pt>
                      <c:pt idx="17">
                        <c:v>140</c:v>
                      </c:pt>
                    </c:numCache>
                  </c:numRef>
                </c:yVal>
                <c:smooth val="0"/>
                <c:extLst>
                  <c:ext xmlns:c16="http://schemas.microsoft.com/office/drawing/2014/chart" uri="{C3380CC4-5D6E-409C-BE32-E72D297353CC}">
                    <c16:uniqueId val="{00000001-E48E-4E07-8298-ED06B3A6ED9E}"/>
                  </c:ext>
                </c:extLst>
              </c15:ser>
            </c15:filteredScatterSeries>
            <c15:filteredScatterSeries>
              <c15:ser>
                <c:idx val="4"/>
                <c:order val="3"/>
                <c:tx>
                  <c:v>Old SCD41 Accuracy Spec</c:v>
                </c:tx>
                <c:spPr>
                  <a:ln>
                    <a:solidFill>
                      <a:schemeClr val="accent1"/>
                    </a:solidFill>
                    <a:prstDash val="sysDot"/>
                  </a:ln>
                </c:spPr>
                <c:marker>
                  <c:symbol val="none"/>
                </c:marker>
                <c:xVal>
                  <c:numRef>
                    <c:extLst xmlns:c15="http://schemas.microsoft.com/office/drawing/2012/chart">
                      <c:ext xmlns:c15="http://schemas.microsoft.com/office/drawing/2012/chart" uri="{02D57815-91ED-43cb-92C2-25804820EDAC}">
                        <c15:formulaRef>
                          <c15:sqref>Sheet1!$B$2:$B$50</c15:sqref>
                        </c15:formulaRef>
                      </c:ext>
                    </c:extLst>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extLst xmlns:c15="http://schemas.microsoft.com/office/drawing/2012/chart">
                      <c:ext xmlns:c15="http://schemas.microsoft.com/office/drawing/2012/chart" uri="{02D57815-91ED-43cb-92C2-25804820EDAC}">
                        <c15:formulaRef>
                          <c15:sqref>Sheet1!$D$2:$D$50</c15:sqref>
                        </c15:formulaRef>
                      </c:ext>
                    </c:extLst>
                    <c:numCache>
                      <c:formatCode>General</c:formatCode>
                      <c:ptCount val="49"/>
                      <c:pt idx="0">
                        <c:v>42</c:v>
                      </c:pt>
                      <c:pt idx="1">
                        <c:v>45</c:v>
                      </c:pt>
                      <c:pt idx="2">
                        <c:v>48</c:v>
                      </c:pt>
                      <c:pt idx="3">
                        <c:v>51</c:v>
                      </c:pt>
                      <c:pt idx="4">
                        <c:v>54</c:v>
                      </c:pt>
                      <c:pt idx="5">
                        <c:v>57</c:v>
                      </c:pt>
                      <c:pt idx="6">
                        <c:v>60</c:v>
                      </c:pt>
                      <c:pt idx="7">
                        <c:v>60.03</c:v>
                      </c:pt>
                      <c:pt idx="8">
                        <c:v>63</c:v>
                      </c:pt>
                      <c:pt idx="9">
                        <c:v>66</c:v>
                      </c:pt>
                      <c:pt idx="10">
                        <c:v>69</c:v>
                      </c:pt>
                      <c:pt idx="11">
                        <c:v>72</c:v>
                      </c:pt>
                      <c:pt idx="12">
                        <c:v>75</c:v>
                      </c:pt>
                      <c:pt idx="13">
                        <c:v>78</c:v>
                      </c:pt>
                      <c:pt idx="14">
                        <c:v>81</c:v>
                      </c:pt>
                      <c:pt idx="15">
                        <c:v>84</c:v>
                      </c:pt>
                      <c:pt idx="16">
                        <c:v>87</c:v>
                      </c:pt>
                      <c:pt idx="17">
                        <c:v>90</c:v>
                      </c:pt>
                      <c:pt idx="18">
                        <c:v>90.03</c:v>
                      </c:pt>
                      <c:pt idx="19">
                        <c:v>93</c:v>
                      </c:pt>
                      <c:pt idx="20">
                        <c:v>96</c:v>
                      </c:pt>
                      <c:pt idx="21">
                        <c:v>99</c:v>
                      </c:pt>
                      <c:pt idx="22">
                        <c:v>102</c:v>
                      </c:pt>
                      <c:pt idx="23">
                        <c:v>105</c:v>
                      </c:pt>
                      <c:pt idx="24">
                        <c:v>108</c:v>
                      </c:pt>
                      <c:pt idx="25">
                        <c:v>111</c:v>
                      </c:pt>
                      <c:pt idx="26">
                        <c:v>114</c:v>
                      </c:pt>
                      <c:pt idx="27">
                        <c:v>117</c:v>
                      </c:pt>
                      <c:pt idx="28">
                        <c:v>120</c:v>
                      </c:pt>
                      <c:pt idx="29">
                        <c:v>123</c:v>
                      </c:pt>
                      <c:pt idx="30">
                        <c:v>126</c:v>
                      </c:pt>
                      <c:pt idx="31">
                        <c:v>129</c:v>
                      </c:pt>
                      <c:pt idx="32">
                        <c:v>132</c:v>
                      </c:pt>
                      <c:pt idx="33">
                        <c:v>135</c:v>
                      </c:pt>
                      <c:pt idx="34">
                        <c:v>138</c:v>
                      </c:pt>
                      <c:pt idx="35">
                        <c:v>141</c:v>
                      </c:pt>
                      <c:pt idx="36">
                        <c:v>144</c:v>
                      </c:pt>
                      <c:pt idx="37">
                        <c:v>147</c:v>
                      </c:pt>
                      <c:pt idx="38">
                        <c:v>150</c:v>
                      </c:pt>
                      <c:pt idx="39">
                        <c:v>153</c:v>
                      </c:pt>
                      <c:pt idx="40">
                        <c:v>156</c:v>
                      </c:pt>
                      <c:pt idx="41">
                        <c:v>159</c:v>
                      </c:pt>
                      <c:pt idx="42">
                        <c:v>162</c:v>
                      </c:pt>
                      <c:pt idx="43">
                        <c:v>165</c:v>
                      </c:pt>
                      <c:pt idx="44">
                        <c:v>168</c:v>
                      </c:pt>
                      <c:pt idx="45">
                        <c:v>171</c:v>
                      </c:pt>
                      <c:pt idx="46">
                        <c:v>174</c:v>
                      </c:pt>
                      <c:pt idx="47">
                        <c:v>177</c:v>
                      </c:pt>
                      <c:pt idx="48">
                        <c:v>180</c:v>
                      </c:pt>
                    </c:numCache>
                  </c:numRef>
                </c:yVal>
                <c:smooth val="0"/>
                <c:extLst xmlns:c15="http://schemas.microsoft.com/office/drawing/2012/chart">
                  <c:ext xmlns:c16="http://schemas.microsoft.com/office/drawing/2014/chart" uri="{C3380CC4-5D6E-409C-BE32-E72D297353CC}">
                    <c16:uniqueId val="{00000002-E48E-4E07-8298-ED06B3A6ED9E}"/>
                  </c:ext>
                </c:extLst>
              </c15:ser>
            </c15:filteredScatterSeries>
            <c15:filteredScatterSeries>
              <c15:ser>
                <c:idx val="3"/>
                <c:order val="5"/>
                <c:tx>
                  <c:v>Belgian Recommendation</c:v>
                </c:tx>
                <c:marker>
                  <c:symbol val="none"/>
                </c:marker>
                <c:xVal>
                  <c:numRef>
                    <c:extLst xmlns:c15="http://schemas.microsoft.com/office/drawing/2012/chart">
                      <c:ext xmlns:c15="http://schemas.microsoft.com/office/drawing/2012/chart" uri="{02D57815-91ED-43cb-92C2-25804820EDAC}">
                        <c15:formulaRef>
                          <c15:sqref>Sheet1!$B$2:$B$22</c15:sqref>
                        </c15:formulaRef>
                      </c:ext>
                    </c:extLst>
                    <c:numCache>
                      <c:formatCode>General</c:formatCode>
                      <c:ptCount val="21"/>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numCache>
                  </c:numRef>
                </c:xVal>
                <c:yVal>
                  <c:numRef>
                    <c:extLst xmlns:c15="http://schemas.microsoft.com/office/drawing/2012/chart">
                      <c:ext xmlns:c15="http://schemas.microsoft.com/office/drawing/2012/chart" uri="{02D57815-91ED-43cb-92C2-25804820EDAC}">
                        <c15:formulaRef>
                          <c15:sqref>Sheet1!$J$2:$J$19</c15:sqref>
                        </c15:formulaRef>
                      </c:ext>
                    </c:extLst>
                    <c:numCache>
                      <c:formatCode>General</c:formatCode>
                      <c:ptCount val="18"/>
                      <c:pt idx="0">
                        <c:v>40</c:v>
                      </c:pt>
                      <c:pt idx="1">
                        <c:v>50</c:v>
                      </c:pt>
                      <c:pt idx="2">
                        <c:v>60</c:v>
                      </c:pt>
                      <c:pt idx="3">
                        <c:v>70</c:v>
                      </c:pt>
                      <c:pt idx="4">
                        <c:v>80</c:v>
                      </c:pt>
                      <c:pt idx="5">
                        <c:v>90</c:v>
                      </c:pt>
                      <c:pt idx="6">
                        <c:v>100</c:v>
                      </c:pt>
                      <c:pt idx="7">
                        <c:v>100.10000000000001</c:v>
                      </c:pt>
                      <c:pt idx="8">
                        <c:v>110</c:v>
                      </c:pt>
                      <c:pt idx="9">
                        <c:v>120</c:v>
                      </c:pt>
                      <c:pt idx="10">
                        <c:v>130</c:v>
                      </c:pt>
                      <c:pt idx="11">
                        <c:v>140</c:v>
                      </c:pt>
                      <c:pt idx="12">
                        <c:v>150</c:v>
                      </c:pt>
                      <c:pt idx="13">
                        <c:v>160</c:v>
                      </c:pt>
                      <c:pt idx="14">
                        <c:v>170</c:v>
                      </c:pt>
                      <c:pt idx="15">
                        <c:v>180</c:v>
                      </c:pt>
                      <c:pt idx="16">
                        <c:v>190</c:v>
                      </c:pt>
                      <c:pt idx="17">
                        <c:v>200</c:v>
                      </c:pt>
                    </c:numCache>
                  </c:numRef>
                </c:yVal>
                <c:smooth val="0"/>
                <c:extLst xmlns:c15="http://schemas.microsoft.com/office/drawing/2012/chart">
                  <c:ext xmlns:c16="http://schemas.microsoft.com/office/drawing/2014/chart" uri="{C3380CC4-5D6E-409C-BE32-E72D297353CC}">
                    <c16:uniqueId val="{00000001-2798-49F9-B9AD-0D23986158F0}"/>
                  </c:ext>
                </c:extLst>
              </c15:ser>
            </c15:filteredScatterSeries>
            <c15:filteredScatterSeries>
              <c15:ser>
                <c:idx val="5"/>
                <c:order val="7"/>
                <c:tx>
                  <c:v>SCD41 Accuracy Specification</c:v>
                </c:tx>
                <c:spPr>
                  <a:ln w="25400">
                    <a:solidFill>
                      <a:srgbClr val="66CC33"/>
                    </a:solidFill>
                  </a:ln>
                </c:spPr>
                <c:marker>
                  <c:symbol val="none"/>
                </c:marker>
                <c:xVal>
                  <c:numRef>
                    <c:extLst xmlns:c15="http://schemas.microsoft.com/office/drawing/2012/chart">
                      <c:ext xmlns:c15="http://schemas.microsoft.com/office/drawing/2012/chart" uri="{02D57815-91ED-43cb-92C2-25804820EDAC}">
                        <c15:formulaRef>
                          <c15:sqref>Sheet1!$B$2:$B$50</c15:sqref>
                        </c15:formulaRef>
                      </c:ext>
                    </c:extLst>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extLst xmlns:c15="http://schemas.microsoft.com/office/drawing/2012/chart">
                      <c:ext xmlns:c15="http://schemas.microsoft.com/office/drawing/2012/chart" uri="{02D57815-91ED-43cb-92C2-25804820EDAC}">
                        <c15:formulaRef>
                          <c15:sqref>Sheet1!$F$2:$F$50</c15:sqref>
                        </c15:formulaRef>
                      </c:ext>
                    </c:extLst>
                    <c:numCache>
                      <c:formatCode>General</c:formatCode>
                      <c:ptCount val="49"/>
                      <c:pt idx="0">
                        <c:v>60</c:v>
                      </c:pt>
                      <c:pt idx="1">
                        <c:v>62.5</c:v>
                      </c:pt>
                      <c:pt idx="2">
                        <c:v>65</c:v>
                      </c:pt>
                      <c:pt idx="3">
                        <c:v>67.5</c:v>
                      </c:pt>
                      <c:pt idx="4">
                        <c:v>70</c:v>
                      </c:pt>
                      <c:pt idx="5">
                        <c:v>72.5</c:v>
                      </c:pt>
                      <c:pt idx="6">
                        <c:v>75</c:v>
                      </c:pt>
                      <c:pt idx="7">
                        <c:v>80.03</c:v>
                      </c:pt>
                      <c:pt idx="8">
                        <c:v>83</c:v>
                      </c:pt>
                      <c:pt idx="9">
                        <c:v>86</c:v>
                      </c:pt>
                      <c:pt idx="10">
                        <c:v>89</c:v>
                      </c:pt>
                      <c:pt idx="11">
                        <c:v>92</c:v>
                      </c:pt>
                      <c:pt idx="12">
                        <c:v>95</c:v>
                      </c:pt>
                      <c:pt idx="13">
                        <c:v>98</c:v>
                      </c:pt>
                      <c:pt idx="14">
                        <c:v>101</c:v>
                      </c:pt>
                      <c:pt idx="15">
                        <c:v>104</c:v>
                      </c:pt>
                      <c:pt idx="16">
                        <c:v>107</c:v>
                      </c:pt>
                      <c:pt idx="17">
                        <c:v>110</c:v>
                      </c:pt>
                      <c:pt idx="18">
                        <c:v>140.05000000000001</c:v>
                      </c:pt>
                      <c:pt idx="19">
                        <c:v>145</c:v>
                      </c:pt>
                      <c:pt idx="20">
                        <c:v>150</c:v>
                      </c:pt>
                      <c:pt idx="21">
                        <c:v>155</c:v>
                      </c:pt>
                      <c:pt idx="22">
                        <c:v>160</c:v>
                      </c:pt>
                      <c:pt idx="23">
                        <c:v>165</c:v>
                      </c:pt>
                      <c:pt idx="24">
                        <c:v>170</c:v>
                      </c:pt>
                      <c:pt idx="25">
                        <c:v>175</c:v>
                      </c:pt>
                      <c:pt idx="26">
                        <c:v>180</c:v>
                      </c:pt>
                      <c:pt idx="27">
                        <c:v>185</c:v>
                      </c:pt>
                      <c:pt idx="28">
                        <c:v>190</c:v>
                      </c:pt>
                      <c:pt idx="29">
                        <c:v>195</c:v>
                      </c:pt>
                      <c:pt idx="30">
                        <c:v>200</c:v>
                      </c:pt>
                      <c:pt idx="31">
                        <c:v>205</c:v>
                      </c:pt>
                      <c:pt idx="32">
                        <c:v>210</c:v>
                      </c:pt>
                      <c:pt idx="33">
                        <c:v>215</c:v>
                      </c:pt>
                      <c:pt idx="34">
                        <c:v>220</c:v>
                      </c:pt>
                      <c:pt idx="35">
                        <c:v>225</c:v>
                      </c:pt>
                      <c:pt idx="36">
                        <c:v>230</c:v>
                      </c:pt>
                      <c:pt idx="37">
                        <c:v>235</c:v>
                      </c:pt>
                      <c:pt idx="38">
                        <c:v>240</c:v>
                      </c:pt>
                      <c:pt idx="39">
                        <c:v>245</c:v>
                      </c:pt>
                      <c:pt idx="40">
                        <c:v>250</c:v>
                      </c:pt>
                      <c:pt idx="41">
                        <c:v>255</c:v>
                      </c:pt>
                      <c:pt idx="42">
                        <c:v>260</c:v>
                      </c:pt>
                      <c:pt idx="43">
                        <c:v>265</c:v>
                      </c:pt>
                      <c:pt idx="44">
                        <c:v>270</c:v>
                      </c:pt>
                      <c:pt idx="45">
                        <c:v>275</c:v>
                      </c:pt>
                      <c:pt idx="46">
                        <c:v>280</c:v>
                      </c:pt>
                      <c:pt idx="47">
                        <c:v>285</c:v>
                      </c:pt>
                      <c:pt idx="48">
                        <c:v>290</c:v>
                      </c:pt>
                    </c:numCache>
                  </c:numRef>
                </c:yVal>
                <c:smooth val="0"/>
                <c:extLst xmlns:c15="http://schemas.microsoft.com/office/drawing/2012/chart">
                  <c:ext xmlns:c16="http://schemas.microsoft.com/office/drawing/2014/chart" uri="{C3380CC4-5D6E-409C-BE32-E72D297353CC}">
                    <c16:uniqueId val="{00000003-E48E-4E07-8298-ED06B3A6ED9E}"/>
                  </c:ext>
                </c:extLst>
              </c15:ser>
            </c15:filteredScatterSeries>
          </c:ext>
        </c:extLst>
      </c:scatterChart>
      <c:valAx>
        <c:axId val="1084544016"/>
        <c:scaling>
          <c:orientation val="minMax"/>
          <c:max val="5000"/>
          <c:min val="250"/>
        </c:scaling>
        <c:delete val="0"/>
        <c:axPos val="b"/>
        <c:majorGridlines>
          <c:spPr>
            <a:ln w="9525" cap="flat" cmpd="sng" algn="ctr">
              <a:solidFill>
                <a:schemeClr val="tx1">
                  <a:lumMod val="15000"/>
                  <a:lumOff val="85000"/>
                </a:schemeClr>
              </a:solidFill>
              <a:round/>
            </a:ln>
            <a:effectLst/>
          </c:spPr>
        </c:majorGridlines>
        <c:title>
          <c:tx>
            <c:rich>
              <a:bodyPr rot="0" vert="horz"/>
              <a:lstStyle/>
              <a:p>
                <a:pPr>
                  <a:defRPr/>
                </a:pPr>
                <a:r>
                  <a:rPr lang="en-US" noProof="0" dirty="0"/>
                  <a:t>CO</a:t>
                </a:r>
                <a:r>
                  <a:rPr lang="en-US" baseline="-25000" noProof="0" dirty="0"/>
                  <a:t>2</a:t>
                </a:r>
                <a:r>
                  <a:rPr lang="en-US" noProof="0" dirty="0"/>
                  <a:t> Gas Concentration (ppm)</a:t>
                </a:r>
              </a:p>
            </c:rich>
          </c:tx>
          <c:overlay val="0"/>
          <c:spPr>
            <a:noFill/>
            <a:ln>
              <a:noFill/>
            </a:ln>
            <a:effectLst/>
          </c:sp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vert="horz"/>
          <a:lstStyle/>
          <a:p>
            <a:pPr>
              <a:defRPr/>
            </a:pPr>
            <a:endParaRPr lang="en-CH"/>
          </a:p>
        </c:txPr>
        <c:crossAx val="1089137720"/>
        <c:crosses val="autoZero"/>
        <c:crossBetween val="midCat"/>
        <c:majorUnit val="500"/>
        <c:minorUnit val="50"/>
      </c:valAx>
      <c:valAx>
        <c:axId val="1089137720"/>
        <c:scaling>
          <c:orientation val="minMax"/>
          <c:max val="300"/>
          <c:min val="25"/>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a:pPr>
                <a:r>
                  <a:rPr lang="en-US" noProof="0" dirty="0"/>
                  <a:t>Accuracy Specification (±ppm)</a:t>
                </a:r>
              </a:p>
            </c:rich>
          </c:tx>
          <c:overlay val="0"/>
          <c:spPr>
            <a:noFill/>
            <a:ln>
              <a:noFill/>
            </a:ln>
            <a:effectLst/>
          </c:sp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vert="horz"/>
          <a:lstStyle/>
          <a:p>
            <a:pPr>
              <a:defRPr/>
            </a:pPr>
            <a:endParaRPr lang="en-CH"/>
          </a:p>
        </c:txPr>
        <c:crossAx val="1084544016"/>
        <c:crosses val="autoZero"/>
        <c:crossBetween val="midCat"/>
        <c:majorUnit val="25"/>
      </c:valAx>
    </c:plotArea>
    <c:legend>
      <c:legendPos val="b"/>
      <c:layout>
        <c:manualLayout>
          <c:xMode val="edge"/>
          <c:yMode val="edge"/>
          <c:x val="0"/>
          <c:y val="0.87586024144196828"/>
          <c:w val="1"/>
          <c:h val="5.5985114821142948E-2"/>
        </c:manualLayout>
      </c:layout>
      <c:overlay val="0"/>
      <c:spPr>
        <a:noFill/>
        <a:ln>
          <a:noFill/>
        </a:ln>
        <a:effectLst/>
      </c:spPr>
      <c:txPr>
        <a:bodyPr rot="0" vert="horz"/>
        <a:lstStyle/>
        <a:p>
          <a:pPr>
            <a:defRPr/>
          </a:pPr>
          <a:endParaRPr lang="en-CH"/>
        </a:p>
      </c:txPr>
    </c:legend>
    <c:plotVisOnly val="1"/>
    <c:dispBlanksAs val="gap"/>
    <c:showDLblsOverMax val="0"/>
    <c:extLst/>
  </c:chart>
  <c:txPr>
    <a:bodyPr/>
    <a:lstStyle/>
    <a:p>
      <a:pPr>
        <a:defRPr sz="1100"/>
      </a:pPr>
      <a:endParaRPr lang="en-CH"/>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728382981629692"/>
          <c:y val="3.1773438956663624E-2"/>
          <c:w val="0.81410312781365513"/>
          <c:h val="0.76866833307496618"/>
        </c:manualLayout>
      </c:layout>
      <c:scatterChart>
        <c:scatterStyle val="lineMarker"/>
        <c:varyColors val="0"/>
        <c:ser>
          <c:idx val="8"/>
          <c:order val="0"/>
          <c:tx>
            <c:v>SCD43 Accuracy Spec</c:v>
          </c:tx>
          <c:spPr>
            <a:ln>
              <a:solidFill>
                <a:srgbClr val="66CC33"/>
              </a:solidFill>
            </a:ln>
          </c:spPr>
          <c:marker>
            <c:symbol val="none"/>
          </c:marker>
          <c:xVal>
            <c:numRef>
              <c:f>Sheet1!$B$2:$B$50</c:f>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f>Sheet1!$D$2:$D$50</c:f>
              <c:numCache>
                <c:formatCode>General</c:formatCode>
                <c:ptCount val="49"/>
                <c:pt idx="0">
                  <c:v>42</c:v>
                </c:pt>
                <c:pt idx="1">
                  <c:v>45</c:v>
                </c:pt>
                <c:pt idx="2">
                  <c:v>48</c:v>
                </c:pt>
                <c:pt idx="3">
                  <c:v>51</c:v>
                </c:pt>
                <c:pt idx="4">
                  <c:v>54</c:v>
                </c:pt>
                <c:pt idx="5">
                  <c:v>57</c:v>
                </c:pt>
                <c:pt idx="6">
                  <c:v>60</c:v>
                </c:pt>
                <c:pt idx="7">
                  <c:v>60.03</c:v>
                </c:pt>
                <c:pt idx="8">
                  <c:v>63</c:v>
                </c:pt>
                <c:pt idx="9">
                  <c:v>66</c:v>
                </c:pt>
                <c:pt idx="10">
                  <c:v>69</c:v>
                </c:pt>
                <c:pt idx="11">
                  <c:v>72</c:v>
                </c:pt>
                <c:pt idx="12">
                  <c:v>75</c:v>
                </c:pt>
                <c:pt idx="13">
                  <c:v>78</c:v>
                </c:pt>
                <c:pt idx="14">
                  <c:v>81</c:v>
                </c:pt>
                <c:pt idx="15">
                  <c:v>84</c:v>
                </c:pt>
                <c:pt idx="16">
                  <c:v>87</c:v>
                </c:pt>
                <c:pt idx="17">
                  <c:v>90</c:v>
                </c:pt>
                <c:pt idx="18">
                  <c:v>90.03</c:v>
                </c:pt>
                <c:pt idx="19">
                  <c:v>93</c:v>
                </c:pt>
                <c:pt idx="20">
                  <c:v>96</c:v>
                </c:pt>
                <c:pt idx="21">
                  <c:v>99</c:v>
                </c:pt>
                <c:pt idx="22">
                  <c:v>102</c:v>
                </c:pt>
                <c:pt idx="23">
                  <c:v>105</c:v>
                </c:pt>
                <c:pt idx="24">
                  <c:v>108</c:v>
                </c:pt>
                <c:pt idx="25">
                  <c:v>111</c:v>
                </c:pt>
                <c:pt idx="26">
                  <c:v>114</c:v>
                </c:pt>
                <c:pt idx="27">
                  <c:v>117</c:v>
                </c:pt>
                <c:pt idx="28">
                  <c:v>120</c:v>
                </c:pt>
                <c:pt idx="29">
                  <c:v>123</c:v>
                </c:pt>
                <c:pt idx="30">
                  <c:v>126</c:v>
                </c:pt>
                <c:pt idx="31">
                  <c:v>129</c:v>
                </c:pt>
                <c:pt idx="32">
                  <c:v>132</c:v>
                </c:pt>
                <c:pt idx="33">
                  <c:v>135</c:v>
                </c:pt>
                <c:pt idx="34">
                  <c:v>138</c:v>
                </c:pt>
                <c:pt idx="35">
                  <c:v>141</c:v>
                </c:pt>
                <c:pt idx="36">
                  <c:v>144</c:v>
                </c:pt>
                <c:pt idx="37">
                  <c:v>147</c:v>
                </c:pt>
                <c:pt idx="38">
                  <c:v>150</c:v>
                </c:pt>
                <c:pt idx="39">
                  <c:v>153</c:v>
                </c:pt>
                <c:pt idx="40">
                  <c:v>156</c:v>
                </c:pt>
                <c:pt idx="41">
                  <c:v>159</c:v>
                </c:pt>
                <c:pt idx="42">
                  <c:v>162</c:v>
                </c:pt>
                <c:pt idx="43">
                  <c:v>165</c:v>
                </c:pt>
                <c:pt idx="44">
                  <c:v>168</c:v>
                </c:pt>
                <c:pt idx="45">
                  <c:v>171</c:v>
                </c:pt>
                <c:pt idx="46">
                  <c:v>174</c:v>
                </c:pt>
                <c:pt idx="47">
                  <c:v>177</c:v>
                </c:pt>
                <c:pt idx="48">
                  <c:v>180</c:v>
                </c:pt>
              </c:numCache>
            </c:numRef>
          </c:yVal>
          <c:smooth val="0"/>
          <c:extLst>
            <c:ext xmlns:c16="http://schemas.microsoft.com/office/drawing/2014/chart" uri="{C3380CC4-5D6E-409C-BE32-E72D297353CC}">
              <c16:uniqueId val="{00000000-1BD4-488A-B394-9FA4548D4972}"/>
            </c:ext>
          </c:extLst>
        </c:ser>
        <c:ser>
          <c:idx val="0"/>
          <c:order val="1"/>
          <c:tx>
            <c:v>RESET Accuracy Spec</c:v>
          </c:tx>
          <c:spPr>
            <a:ln>
              <a:prstDash val="sysDash"/>
            </a:ln>
          </c:spPr>
          <c:marker>
            <c:symbol val="none"/>
          </c:marker>
          <c:xVal>
            <c:numRef>
              <c:f>Sheet1!$B$2:$B$50</c:f>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f>Sheet1!$E$2:$E$50</c:f>
              <c:numCache>
                <c:formatCode>General</c:formatCode>
                <c:ptCount val="49"/>
                <c:pt idx="0">
                  <c:v>62</c:v>
                </c:pt>
                <c:pt idx="1">
                  <c:v>65</c:v>
                </c:pt>
                <c:pt idx="2">
                  <c:v>68</c:v>
                </c:pt>
                <c:pt idx="3">
                  <c:v>71</c:v>
                </c:pt>
                <c:pt idx="4">
                  <c:v>74</c:v>
                </c:pt>
                <c:pt idx="5">
                  <c:v>77</c:v>
                </c:pt>
                <c:pt idx="6">
                  <c:v>80</c:v>
                </c:pt>
                <c:pt idx="7">
                  <c:v>80.03</c:v>
                </c:pt>
                <c:pt idx="8">
                  <c:v>83</c:v>
                </c:pt>
                <c:pt idx="9">
                  <c:v>86</c:v>
                </c:pt>
                <c:pt idx="10">
                  <c:v>89</c:v>
                </c:pt>
                <c:pt idx="11">
                  <c:v>92</c:v>
                </c:pt>
                <c:pt idx="12">
                  <c:v>95</c:v>
                </c:pt>
                <c:pt idx="13">
                  <c:v>98</c:v>
                </c:pt>
                <c:pt idx="14">
                  <c:v>101</c:v>
                </c:pt>
                <c:pt idx="15">
                  <c:v>104</c:v>
                </c:pt>
                <c:pt idx="16">
                  <c:v>107</c:v>
                </c:pt>
                <c:pt idx="17">
                  <c:v>110</c:v>
                </c:pt>
                <c:pt idx="18">
                  <c:v>150.05000000000001</c:v>
                </c:pt>
                <c:pt idx="19">
                  <c:v>155</c:v>
                </c:pt>
                <c:pt idx="20">
                  <c:v>160</c:v>
                </c:pt>
                <c:pt idx="21">
                  <c:v>165</c:v>
                </c:pt>
                <c:pt idx="22">
                  <c:v>170</c:v>
                </c:pt>
                <c:pt idx="23">
                  <c:v>175</c:v>
                </c:pt>
                <c:pt idx="24">
                  <c:v>180</c:v>
                </c:pt>
                <c:pt idx="25">
                  <c:v>185</c:v>
                </c:pt>
                <c:pt idx="26">
                  <c:v>190</c:v>
                </c:pt>
                <c:pt idx="27">
                  <c:v>195</c:v>
                </c:pt>
                <c:pt idx="28">
                  <c:v>200</c:v>
                </c:pt>
                <c:pt idx="29">
                  <c:v>205</c:v>
                </c:pt>
                <c:pt idx="30">
                  <c:v>210</c:v>
                </c:pt>
                <c:pt idx="31">
                  <c:v>215</c:v>
                </c:pt>
                <c:pt idx="32">
                  <c:v>220</c:v>
                </c:pt>
                <c:pt idx="33">
                  <c:v>225</c:v>
                </c:pt>
                <c:pt idx="34">
                  <c:v>230</c:v>
                </c:pt>
                <c:pt idx="35">
                  <c:v>235</c:v>
                </c:pt>
                <c:pt idx="36">
                  <c:v>240</c:v>
                </c:pt>
                <c:pt idx="37">
                  <c:v>245</c:v>
                </c:pt>
                <c:pt idx="38">
                  <c:v>250</c:v>
                </c:pt>
                <c:pt idx="39">
                  <c:v>255</c:v>
                </c:pt>
                <c:pt idx="40">
                  <c:v>260</c:v>
                </c:pt>
                <c:pt idx="41">
                  <c:v>265</c:v>
                </c:pt>
                <c:pt idx="42">
                  <c:v>270</c:v>
                </c:pt>
                <c:pt idx="43">
                  <c:v>275</c:v>
                </c:pt>
                <c:pt idx="44">
                  <c:v>280</c:v>
                </c:pt>
                <c:pt idx="45">
                  <c:v>285</c:v>
                </c:pt>
                <c:pt idx="46">
                  <c:v>290</c:v>
                </c:pt>
                <c:pt idx="47">
                  <c:v>295</c:v>
                </c:pt>
                <c:pt idx="48">
                  <c:v>300</c:v>
                </c:pt>
              </c:numCache>
            </c:numRef>
          </c:yVal>
          <c:smooth val="0"/>
          <c:extLst>
            <c:ext xmlns:c16="http://schemas.microsoft.com/office/drawing/2014/chart" uri="{C3380CC4-5D6E-409C-BE32-E72D297353CC}">
              <c16:uniqueId val="{00000000-4D01-4B5A-91FC-7173E7E2701C}"/>
            </c:ext>
          </c:extLst>
        </c:ser>
        <c:ser>
          <c:idx val="4"/>
          <c:order val="3"/>
          <c:tx>
            <c:v>Old SCD41 Accuracy Spec</c:v>
          </c:tx>
          <c:spPr>
            <a:ln>
              <a:solidFill>
                <a:schemeClr val="accent1"/>
              </a:solidFill>
              <a:prstDash val="sysDot"/>
            </a:ln>
          </c:spPr>
          <c:marker>
            <c:symbol val="none"/>
          </c:marker>
          <c:xVal>
            <c:numRef>
              <c:f>Sheet1!$B$2:$B$50</c:f>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extLst xmlns:c15="http://schemas.microsoft.com/office/drawing/2012/chart"/>
            </c:numRef>
          </c:xVal>
          <c:yVal>
            <c:numRef>
              <c:f>Sheet1!$D$2:$D$50</c:f>
              <c:numCache>
                <c:formatCode>General</c:formatCode>
                <c:ptCount val="49"/>
                <c:pt idx="0">
                  <c:v>42</c:v>
                </c:pt>
                <c:pt idx="1">
                  <c:v>45</c:v>
                </c:pt>
                <c:pt idx="2">
                  <c:v>48</c:v>
                </c:pt>
                <c:pt idx="3">
                  <c:v>51</c:v>
                </c:pt>
                <c:pt idx="4">
                  <c:v>54</c:v>
                </c:pt>
                <c:pt idx="5">
                  <c:v>57</c:v>
                </c:pt>
                <c:pt idx="6">
                  <c:v>60</c:v>
                </c:pt>
                <c:pt idx="7">
                  <c:v>60.03</c:v>
                </c:pt>
                <c:pt idx="8">
                  <c:v>63</c:v>
                </c:pt>
                <c:pt idx="9">
                  <c:v>66</c:v>
                </c:pt>
                <c:pt idx="10">
                  <c:v>69</c:v>
                </c:pt>
                <c:pt idx="11">
                  <c:v>72</c:v>
                </c:pt>
                <c:pt idx="12">
                  <c:v>75</c:v>
                </c:pt>
                <c:pt idx="13">
                  <c:v>78</c:v>
                </c:pt>
                <c:pt idx="14">
                  <c:v>81</c:v>
                </c:pt>
                <c:pt idx="15">
                  <c:v>84</c:v>
                </c:pt>
                <c:pt idx="16">
                  <c:v>87</c:v>
                </c:pt>
                <c:pt idx="17">
                  <c:v>90</c:v>
                </c:pt>
                <c:pt idx="18">
                  <c:v>90.03</c:v>
                </c:pt>
                <c:pt idx="19">
                  <c:v>93</c:v>
                </c:pt>
                <c:pt idx="20">
                  <c:v>96</c:v>
                </c:pt>
                <c:pt idx="21">
                  <c:v>99</c:v>
                </c:pt>
                <c:pt idx="22">
                  <c:v>102</c:v>
                </c:pt>
                <c:pt idx="23">
                  <c:v>105</c:v>
                </c:pt>
                <c:pt idx="24">
                  <c:v>108</c:v>
                </c:pt>
                <c:pt idx="25">
                  <c:v>111</c:v>
                </c:pt>
                <c:pt idx="26">
                  <c:v>114</c:v>
                </c:pt>
                <c:pt idx="27">
                  <c:v>117</c:v>
                </c:pt>
                <c:pt idx="28">
                  <c:v>120</c:v>
                </c:pt>
                <c:pt idx="29">
                  <c:v>123</c:v>
                </c:pt>
                <c:pt idx="30">
                  <c:v>126</c:v>
                </c:pt>
                <c:pt idx="31">
                  <c:v>129</c:v>
                </c:pt>
                <c:pt idx="32">
                  <c:v>132</c:v>
                </c:pt>
                <c:pt idx="33">
                  <c:v>135</c:v>
                </c:pt>
                <c:pt idx="34">
                  <c:v>138</c:v>
                </c:pt>
                <c:pt idx="35">
                  <c:v>141</c:v>
                </c:pt>
                <c:pt idx="36">
                  <c:v>144</c:v>
                </c:pt>
                <c:pt idx="37">
                  <c:v>147</c:v>
                </c:pt>
                <c:pt idx="38">
                  <c:v>150</c:v>
                </c:pt>
                <c:pt idx="39">
                  <c:v>153</c:v>
                </c:pt>
                <c:pt idx="40">
                  <c:v>156</c:v>
                </c:pt>
                <c:pt idx="41">
                  <c:v>159</c:v>
                </c:pt>
                <c:pt idx="42">
                  <c:v>162</c:v>
                </c:pt>
                <c:pt idx="43">
                  <c:v>165</c:v>
                </c:pt>
                <c:pt idx="44">
                  <c:v>168</c:v>
                </c:pt>
                <c:pt idx="45">
                  <c:v>171</c:v>
                </c:pt>
                <c:pt idx="46">
                  <c:v>174</c:v>
                </c:pt>
                <c:pt idx="47">
                  <c:v>177</c:v>
                </c:pt>
                <c:pt idx="48">
                  <c:v>180</c:v>
                </c:pt>
              </c:numCache>
              <c:extLst xmlns:c15="http://schemas.microsoft.com/office/drawing/2012/chart"/>
            </c:numRef>
          </c:yVal>
          <c:smooth val="0"/>
          <c:extLst xmlns:c15="http://schemas.microsoft.com/office/drawing/2012/chart">
            <c:ext xmlns:c16="http://schemas.microsoft.com/office/drawing/2014/chart" uri="{C3380CC4-5D6E-409C-BE32-E72D297353CC}">
              <c16:uniqueId val="{00000005-4D01-4B5A-91FC-7173E7E2701C}"/>
            </c:ext>
          </c:extLst>
        </c:ser>
        <c:ser>
          <c:idx val="1"/>
          <c:order val="4"/>
          <c:tx>
            <c:v>CA T24 Accuracy Spec</c:v>
          </c:tx>
          <c:spPr>
            <a:ln>
              <a:solidFill>
                <a:srgbClr val="660099">
                  <a:lumMod val="60000"/>
                  <a:lumOff val="40000"/>
                </a:srgbClr>
              </a:solidFill>
              <a:prstDash val="sysDash"/>
            </a:ln>
          </c:spPr>
          <c:marker>
            <c:symbol val="none"/>
          </c:marker>
          <c:xVal>
            <c:numRef>
              <c:f>Sheet1!$B$2:$B$8</c:f>
              <c:numCache>
                <c:formatCode>General</c:formatCode>
                <c:ptCount val="7"/>
                <c:pt idx="0">
                  <c:v>400</c:v>
                </c:pt>
                <c:pt idx="1">
                  <c:v>500</c:v>
                </c:pt>
                <c:pt idx="2">
                  <c:v>600</c:v>
                </c:pt>
                <c:pt idx="3">
                  <c:v>700</c:v>
                </c:pt>
                <c:pt idx="4">
                  <c:v>800</c:v>
                </c:pt>
                <c:pt idx="5">
                  <c:v>900</c:v>
                </c:pt>
                <c:pt idx="6">
                  <c:v>1000</c:v>
                </c:pt>
              </c:numCache>
            </c:numRef>
          </c:xVal>
          <c:yVal>
            <c:numRef>
              <c:f>Sheet1!$H$2:$H$8</c:f>
              <c:numCache>
                <c:formatCode>General</c:formatCode>
                <c:ptCount val="7"/>
                <c:pt idx="0">
                  <c:v>75</c:v>
                </c:pt>
                <c:pt idx="1">
                  <c:v>75</c:v>
                </c:pt>
                <c:pt idx="2">
                  <c:v>75</c:v>
                </c:pt>
                <c:pt idx="3">
                  <c:v>75</c:v>
                </c:pt>
                <c:pt idx="4">
                  <c:v>75</c:v>
                </c:pt>
                <c:pt idx="5">
                  <c:v>75</c:v>
                </c:pt>
                <c:pt idx="6">
                  <c:v>75</c:v>
                </c:pt>
              </c:numCache>
            </c:numRef>
          </c:yVal>
          <c:smooth val="0"/>
          <c:extLst>
            <c:ext xmlns:c16="http://schemas.microsoft.com/office/drawing/2014/chart" uri="{C3380CC4-5D6E-409C-BE32-E72D297353CC}">
              <c16:uniqueId val="{00000001-4D01-4B5A-91FC-7173E7E2701C}"/>
            </c:ext>
          </c:extLst>
        </c:ser>
        <c:ser>
          <c:idx val="6"/>
          <c:order val="6"/>
          <c:tx>
            <c:v>WELL Standard</c:v>
          </c:tx>
          <c:spPr>
            <a:ln>
              <a:solidFill>
                <a:srgbClr val="004494">
                  <a:lumMod val="40000"/>
                  <a:lumOff val="60000"/>
                </a:srgbClr>
              </a:solidFill>
              <a:prstDash val="sysDash"/>
            </a:ln>
          </c:spPr>
          <c:marker>
            <c:symbol val="none"/>
          </c:marker>
          <c:xVal>
            <c:numRef>
              <c:f>Sheet1!$B$2:$B$19</c:f>
              <c:numCache>
                <c:formatCode>General</c:formatCode>
                <c:ptCount val="18"/>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numCache>
            </c:numRef>
          </c:xVal>
          <c:yVal>
            <c:numRef>
              <c:f>Sheet1!$G$2:$G$19</c:f>
              <c:numCache>
                <c:formatCode>General</c:formatCode>
                <c:ptCount val="18"/>
                <c:pt idx="0">
                  <c:v>70</c:v>
                </c:pt>
                <c:pt idx="1">
                  <c:v>75</c:v>
                </c:pt>
                <c:pt idx="2">
                  <c:v>80</c:v>
                </c:pt>
                <c:pt idx="3">
                  <c:v>85</c:v>
                </c:pt>
                <c:pt idx="4">
                  <c:v>90</c:v>
                </c:pt>
                <c:pt idx="5">
                  <c:v>95</c:v>
                </c:pt>
                <c:pt idx="6">
                  <c:v>100</c:v>
                </c:pt>
                <c:pt idx="7">
                  <c:v>100.05000000000001</c:v>
                </c:pt>
                <c:pt idx="8">
                  <c:v>105</c:v>
                </c:pt>
                <c:pt idx="9">
                  <c:v>110</c:v>
                </c:pt>
                <c:pt idx="10">
                  <c:v>115</c:v>
                </c:pt>
                <c:pt idx="11">
                  <c:v>120</c:v>
                </c:pt>
                <c:pt idx="12">
                  <c:v>125</c:v>
                </c:pt>
                <c:pt idx="13">
                  <c:v>130</c:v>
                </c:pt>
                <c:pt idx="14">
                  <c:v>135</c:v>
                </c:pt>
                <c:pt idx="15">
                  <c:v>140</c:v>
                </c:pt>
                <c:pt idx="16">
                  <c:v>145</c:v>
                </c:pt>
                <c:pt idx="17">
                  <c:v>150</c:v>
                </c:pt>
              </c:numCache>
            </c:numRef>
          </c:yVal>
          <c:smooth val="0"/>
          <c:extLst>
            <c:ext xmlns:c16="http://schemas.microsoft.com/office/drawing/2014/chart" uri="{C3380CC4-5D6E-409C-BE32-E72D297353CC}">
              <c16:uniqueId val="{00000002-4D01-4B5A-91FC-7173E7E2701C}"/>
            </c:ext>
          </c:extLst>
        </c:ser>
        <c:ser>
          <c:idx val="7"/>
          <c:order val="8"/>
          <c:tx>
            <c:v>ASHRAE 62.1</c:v>
          </c:tx>
          <c:spPr>
            <a:ln>
              <a:solidFill>
                <a:srgbClr val="024430"/>
              </a:solidFill>
              <a:prstDash val="sysDash"/>
            </a:ln>
          </c:spPr>
          <c:marker>
            <c:symbol val="none"/>
          </c:marker>
          <c:xVal>
            <c:numRef>
              <c:f>Sheet1!$B$2:$B$25</c:f>
              <c:numCache>
                <c:formatCode>General</c:formatCode>
                <c:ptCount val="24"/>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numCache>
            </c:numRef>
          </c:xVal>
          <c:yVal>
            <c:numRef>
              <c:f>Sheet1!$I$2:$I$25</c:f>
              <c:numCache>
                <c:formatCode>General</c:formatCode>
                <c:ptCount val="24"/>
                <c:pt idx="0">
                  <c:v>42</c:v>
                </c:pt>
                <c:pt idx="1">
                  <c:v>45</c:v>
                </c:pt>
                <c:pt idx="2">
                  <c:v>48</c:v>
                </c:pt>
                <c:pt idx="3">
                  <c:v>51</c:v>
                </c:pt>
                <c:pt idx="4">
                  <c:v>54</c:v>
                </c:pt>
                <c:pt idx="5">
                  <c:v>57</c:v>
                </c:pt>
                <c:pt idx="6">
                  <c:v>60</c:v>
                </c:pt>
                <c:pt idx="7">
                  <c:v>60.03</c:v>
                </c:pt>
                <c:pt idx="8">
                  <c:v>63</c:v>
                </c:pt>
                <c:pt idx="9">
                  <c:v>66</c:v>
                </c:pt>
                <c:pt idx="10">
                  <c:v>69</c:v>
                </c:pt>
                <c:pt idx="11">
                  <c:v>72</c:v>
                </c:pt>
                <c:pt idx="12">
                  <c:v>75</c:v>
                </c:pt>
                <c:pt idx="13">
                  <c:v>78</c:v>
                </c:pt>
                <c:pt idx="14">
                  <c:v>81</c:v>
                </c:pt>
                <c:pt idx="15">
                  <c:v>84</c:v>
                </c:pt>
                <c:pt idx="16">
                  <c:v>87</c:v>
                </c:pt>
                <c:pt idx="17">
                  <c:v>90</c:v>
                </c:pt>
                <c:pt idx="18">
                  <c:v>90.03</c:v>
                </c:pt>
                <c:pt idx="19">
                  <c:v>93</c:v>
                </c:pt>
                <c:pt idx="20">
                  <c:v>96</c:v>
                </c:pt>
                <c:pt idx="21">
                  <c:v>99</c:v>
                </c:pt>
                <c:pt idx="22">
                  <c:v>102</c:v>
                </c:pt>
                <c:pt idx="23">
                  <c:v>105</c:v>
                </c:pt>
              </c:numCache>
            </c:numRef>
          </c:yVal>
          <c:smooth val="0"/>
          <c:extLst>
            <c:ext xmlns:c16="http://schemas.microsoft.com/office/drawing/2014/chart" uri="{C3380CC4-5D6E-409C-BE32-E72D297353CC}">
              <c16:uniqueId val="{00000001-B2A9-4B6A-9522-DC108C8AD97C}"/>
            </c:ext>
          </c:extLst>
        </c:ser>
        <c:dLbls>
          <c:showLegendKey val="0"/>
          <c:showVal val="0"/>
          <c:showCatName val="0"/>
          <c:showSerName val="0"/>
          <c:showPercent val="0"/>
          <c:showBubbleSize val="0"/>
        </c:dLbls>
        <c:axId val="1084544016"/>
        <c:axId val="1089137720"/>
        <c:extLst>
          <c:ext xmlns:c15="http://schemas.microsoft.com/office/drawing/2012/chart" uri="{02D57815-91ED-43cb-92C2-25804820EDAC}">
            <c15:filteredScatterSeries>
              <c15:ser>
                <c:idx val="2"/>
                <c:order val="2"/>
                <c:tx>
                  <c:strRef>
                    <c:extLst>
                      <c:ext uri="{02D57815-91ED-43cb-92C2-25804820EDAC}">
                        <c15:formulaRef>
                          <c15:sqref>Sheet1!$C$1</c15:sqref>
                        </c15:formulaRef>
                      </c:ext>
                    </c:extLst>
                    <c:strCache>
                      <c:ptCount val="1"/>
                      <c:pt idx="0">
                        <c:v>SCD42 Accuracy Spec</c:v>
                      </c:pt>
                    </c:strCache>
                  </c:strRef>
                </c:tx>
                <c:spPr>
                  <a:ln>
                    <a:solidFill>
                      <a:schemeClr val="accent1"/>
                    </a:solidFill>
                    <a:prstDash val="sysDash"/>
                  </a:ln>
                </c:spPr>
                <c:marker>
                  <c:symbol val="none"/>
                </c:marker>
                <c:xVal>
                  <c:numRef>
                    <c:extLst>
                      <c:ext uri="{02D57815-91ED-43cb-92C2-25804820EDAC}">
                        <c15:formulaRef>
                          <c15:sqref>Sheet1!$B$2:$B$19</c15:sqref>
                        </c15:formulaRef>
                      </c:ext>
                    </c:extLst>
                    <c:numCache>
                      <c:formatCode>General</c:formatCode>
                      <c:ptCount val="18"/>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numCache>
                  </c:numRef>
                </c:xVal>
                <c:yVal>
                  <c:numRef>
                    <c:extLst>
                      <c:ext uri="{02D57815-91ED-43cb-92C2-25804820EDAC}">
                        <c15:formulaRef>
                          <c15:sqref>Sheet1!$C$2:$C$19</c15:sqref>
                        </c15:formulaRef>
                      </c:ext>
                    </c:extLst>
                    <c:numCache>
                      <c:formatCode>General</c:formatCode>
                      <c:ptCount val="18"/>
                      <c:pt idx="0">
                        <c:v>75</c:v>
                      </c:pt>
                      <c:pt idx="1">
                        <c:v>75</c:v>
                      </c:pt>
                      <c:pt idx="2">
                        <c:v>75</c:v>
                      </c:pt>
                      <c:pt idx="3">
                        <c:v>75</c:v>
                      </c:pt>
                      <c:pt idx="4">
                        <c:v>75</c:v>
                      </c:pt>
                      <c:pt idx="5">
                        <c:v>75</c:v>
                      </c:pt>
                      <c:pt idx="6">
                        <c:v>75</c:v>
                      </c:pt>
                      <c:pt idx="7">
                        <c:v>90.050000000000011</c:v>
                      </c:pt>
                      <c:pt idx="8">
                        <c:v>95</c:v>
                      </c:pt>
                      <c:pt idx="9">
                        <c:v>100</c:v>
                      </c:pt>
                      <c:pt idx="10">
                        <c:v>105</c:v>
                      </c:pt>
                      <c:pt idx="11">
                        <c:v>110</c:v>
                      </c:pt>
                      <c:pt idx="12">
                        <c:v>115</c:v>
                      </c:pt>
                      <c:pt idx="13">
                        <c:v>120</c:v>
                      </c:pt>
                      <c:pt idx="14">
                        <c:v>125</c:v>
                      </c:pt>
                      <c:pt idx="15">
                        <c:v>130</c:v>
                      </c:pt>
                      <c:pt idx="16">
                        <c:v>135</c:v>
                      </c:pt>
                      <c:pt idx="17">
                        <c:v>140</c:v>
                      </c:pt>
                    </c:numCache>
                  </c:numRef>
                </c:yVal>
                <c:smooth val="0"/>
                <c:extLst>
                  <c:ext xmlns:c16="http://schemas.microsoft.com/office/drawing/2014/chart" uri="{C3380CC4-5D6E-409C-BE32-E72D297353CC}">
                    <c16:uniqueId val="{00000004-4D01-4B5A-91FC-7173E7E2701C}"/>
                  </c:ext>
                </c:extLst>
              </c15:ser>
            </c15:filteredScatterSeries>
            <c15:filteredScatterSeries>
              <c15:ser>
                <c:idx val="3"/>
                <c:order val="5"/>
                <c:tx>
                  <c:v>Belgian Recommendation</c:v>
                </c:tx>
                <c:marker>
                  <c:symbol val="none"/>
                </c:marker>
                <c:xVal>
                  <c:numRef>
                    <c:extLst xmlns:c15="http://schemas.microsoft.com/office/drawing/2012/chart">
                      <c:ext xmlns:c15="http://schemas.microsoft.com/office/drawing/2012/chart" uri="{02D57815-91ED-43cb-92C2-25804820EDAC}">
                        <c15:formulaRef>
                          <c15:sqref>Sheet1!$B$2:$B$22</c15:sqref>
                        </c15:formulaRef>
                      </c:ext>
                    </c:extLst>
                    <c:numCache>
                      <c:formatCode>General</c:formatCode>
                      <c:ptCount val="21"/>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numCache>
                  </c:numRef>
                </c:xVal>
                <c:yVal>
                  <c:numRef>
                    <c:extLst xmlns:c15="http://schemas.microsoft.com/office/drawing/2012/chart">
                      <c:ext xmlns:c15="http://schemas.microsoft.com/office/drawing/2012/chart" uri="{02D57815-91ED-43cb-92C2-25804820EDAC}">
                        <c15:formulaRef>
                          <c15:sqref>Sheet1!$J$2:$J$19</c15:sqref>
                        </c15:formulaRef>
                      </c:ext>
                    </c:extLst>
                    <c:numCache>
                      <c:formatCode>General</c:formatCode>
                      <c:ptCount val="18"/>
                      <c:pt idx="0">
                        <c:v>40</c:v>
                      </c:pt>
                      <c:pt idx="1">
                        <c:v>50</c:v>
                      </c:pt>
                      <c:pt idx="2">
                        <c:v>60</c:v>
                      </c:pt>
                      <c:pt idx="3">
                        <c:v>70</c:v>
                      </c:pt>
                      <c:pt idx="4">
                        <c:v>80</c:v>
                      </c:pt>
                      <c:pt idx="5">
                        <c:v>90</c:v>
                      </c:pt>
                      <c:pt idx="6">
                        <c:v>100</c:v>
                      </c:pt>
                      <c:pt idx="7">
                        <c:v>100.10000000000001</c:v>
                      </c:pt>
                      <c:pt idx="8">
                        <c:v>110</c:v>
                      </c:pt>
                      <c:pt idx="9">
                        <c:v>120</c:v>
                      </c:pt>
                      <c:pt idx="10">
                        <c:v>130</c:v>
                      </c:pt>
                      <c:pt idx="11">
                        <c:v>140</c:v>
                      </c:pt>
                      <c:pt idx="12">
                        <c:v>150</c:v>
                      </c:pt>
                      <c:pt idx="13">
                        <c:v>160</c:v>
                      </c:pt>
                      <c:pt idx="14">
                        <c:v>170</c:v>
                      </c:pt>
                      <c:pt idx="15">
                        <c:v>180</c:v>
                      </c:pt>
                      <c:pt idx="16">
                        <c:v>190</c:v>
                      </c:pt>
                      <c:pt idx="17">
                        <c:v>200</c:v>
                      </c:pt>
                    </c:numCache>
                  </c:numRef>
                </c:yVal>
                <c:smooth val="0"/>
                <c:extLst xmlns:c15="http://schemas.microsoft.com/office/drawing/2012/chart">
                  <c:ext xmlns:c16="http://schemas.microsoft.com/office/drawing/2014/chart" uri="{C3380CC4-5D6E-409C-BE32-E72D297353CC}">
                    <c16:uniqueId val="{00000006-4D01-4B5A-91FC-7173E7E2701C}"/>
                  </c:ext>
                </c:extLst>
              </c15:ser>
            </c15:filteredScatterSeries>
            <c15:filteredScatterSeries>
              <c15:ser>
                <c:idx val="5"/>
                <c:order val="7"/>
                <c:tx>
                  <c:v>SCD41 Accuracy Spec</c:v>
                </c:tx>
                <c:spPr>
                  <a:ln w="25400">
                    <a:solidFill>
                      <a:srgbClr val="66CC33"/>
                    </a:solidFill>
                  </a:ln>
                </c:spPr>
                <c:marker>
                  <c:symbol val="none"/>
                </c:marker>
                <c:xVal>
                  <c:numRef>
                    <c:extLst xmlns:c15="http://schemas.microsoft.com/office/drawing/2012/chart">
                      <c:ext xmlns:c15="http://schemas.microsoft.com/office/drawing/2012/chart" uri="{02D57815-91ED-43cb-92C2-25804820EDAC}">
                        <c15:formulaRef>
                          <c15:sqref>Sheet1!$B$2:$B$50</c15:sqref>
                        </c15:formulaRef>
                      </c:ext>
                    </c:extLst>
                    <c:numCache>
                      <c:formatCode>General</c:formatCode>
                      <c:ptCount val="49"/>
                      <c:pt idx="0">
                        <c:v>400</c:v>
                      </c:pt>
                      <c:pt idx="1">
                        <c:v>500</c:v>
                      </c:pt>
                      <c:pt idx="2">
                        <c:v>600</c:v>
                      </c:pt>
                      <c:pt idx="3">
                        <c:v>700</c:v>
                      </c:pt>
                      <c:pt idx="4">
                        <c:v>800</c:v>
                      </c:pt>
                      <c:pt idx="5">
                        <c:v>900</c:v>
                      </c:pt>
                      <c:pt idx="6">
                        <c:v>1000</c:v>
                      </c:pt>
                      <c:pt idx="7">
                        <c:v>1001</c:v>
                      </c:pt>
                      <c:pt idx="8">
                        <c:v>1100</c:v>
                      </c:pt>
                      <c:pt idx="9">
                        <c:v>1200</c:v>
                      </c:pt>
                      <c:pt idx="10">
                        <c:v>1300</c:v>
                      </c:pt>
                      <c:pt idx="11">
                        <c:v>1400</c:v>
                      </c:pt>
                      <c:pt idx="12">
                        <c:v>1500</c:v>
                      </c:pt>
                      <c:pt idx="13">
                        <c:v>1600</c:v>
                      </c:pt>
                      <c:pt idx="14">
                        <c:v>1700</c:v>
                      </c:pt>
                      <c:pt idx="15">
                        <c:v>1800</c:v>
                      </c:pt>
                      <c:pt idx="16">
                        <c:v>1900</c:v>
                      </c:pt>
                      <c:pt idx="17">
                        <c:v>2000</c:v>
                      </c:pt>
                      <c:pt idx="18">
                        <c:v>2001</c:v>
                      </c:pt>
                      <c:pt idx="19">
                        <c:v>2100</c:v>
                      </c:pt>
                      <c:pt idx="20">
                        <c:v>2200</c:v>
                      </c:pt>
                      <c:pt idx="21">
                        <c:v>2300</c:v>
                      </c:pt>
                      <c:pt idx="22">
                        <c:v>2400</c:v>
                      </c:pt>
                      <c:pt idx="23">
                        <c:v>2500</c:v>
                      </c:pt>
                      <c:pt idx="24">
                        <c:v>2600</c:v>
                      </c:pt>
                      <c:pt idx="25">
                        <c:v>2700</c:v>
                      </c:pt>
                      <c:pt idx="26">
                        <c:v>2800</c:v>
                      </c:pt>
                      <c:pt idx="27">
                        <c:v>2900</c:v>
                      </c:pt>
                      <c:pt idx="28">
                        <c:v>3000</c:v>
                      </c:pt>
                      <c:pt idx="29">
                        <c:v>3100</c:v>
                      </c:pt>
                      <c:pt idx="30">
                        <c:v>3200</c:v>
                      </c:pt>
                      <c:pt idx="31">
                        <c:v>3300</c:v>
                      </c:pt>
                      <c:pt idx="32">
                        <c:v>3400</c:v>
                      </c:pt>
                      <c:pt idx="33">
                        <c:v>3500</c:v>
                      </c:pt>
                      <c:pt idx="34">
                        <c:v>3600</c:v>
                      </c:pt>
                      <c:pt idx="35">
                        <c:v>3700</c:v>
                      </c:pt>
                      <c:pt idx="36">
                        <c:v>3800</c:v>
                      </c:pt>
                      <c:pt idx="37">
                        <c:v>3900</c:v>
                      </c:pt>
                      <c:pt idx="38">
                        <c:v>4000</c:v>
                      </c:pt>
                      <c:pt idx="39">
                        <c:v>4100</c:v>
                      </c:pt>
                      <c:pt idx="40">
                        <c:v>4200</c:v>
                      </c:pt>
                      <c:pt idx="41">
                        <c:v>4300</c:v>
                      </c:pt>
                      <c:pt idx="42">
                        <c:v>4400</c:v>
                      </c:pt>
                      <c:pt idx="43">
                        <c:v>4500</c:v>
                      </c:pt>
                      <c:pt idx="44">
                        <c:v>4600</c:v>
                      </c:pt>
                      <c:pt idx="45">
                        <c:v>4700</c:v>
                      </c:pt>
                      <c:pt idx="46">
                        <c:v>4800</c:v>
                      </c:pt>
                      <c:pt idx="47">
                        <c:v>4900</c:v>
                      </c:pt>
                      <c:pt idx="48">
                        <c:v>5000</c:v>
                      </c:pt>
                    </c:numCache>
                  </c:numRef>
                </c:xVal>
                <c:yVal>
                  <c:numRef>
                    <c:extLst xmlns:c15="http://schemas.microsoft.com/office/drawing/2012/chart">
                      <c:ext xmlns:c15="http://schemas.microsoft.com/office/drawing/2012/chart" uri="{02D57815-91ED-43cb-92C2-25804820EDAC}">
                        <c15:formulaRef>
                          <c15:sqref>Sheet1!$F$2:$F$50</c15:sqref>
                        </c15:formulaRef>
                      </c:ext>
                    </c:extLst>
                    <c:numCache>
                      <c:formatCode>General</c:formatCode>
                      <c:ptCount val="49"/>
                      <c:pt idx="0">
                        <c:v>60</c:v>
                      </c:pt>
                      <c:pt idx="1">
                        <c:v>62.5</c:v>
                      </c:pt>
                      <c:pt idx="2">
                        <c:v>65</c:v>
                      </c:pt>
                      <c:pt idx="3">
                        <c:v>67.5</c:v>
                      </c:pt>
                      <c:pt idx="4">
                        <c:v>70</c:v>
                      </c:pt>
                      <c:pt idx="5">
                        <c:v>72.5</c:v>
                      </c:pt>
                      <c:pt idx="6">
                        <c:v>75</c:v>
                      </c:pt>
                      <c:pt idx="7">
                        <c:v>80.03</c:v>
                      </c:pt>
                      <c:pt idx="8">
                        <c:v>83</c:v>
                      </c:pt>
                      <c:pt idx="9">
                        <c:v>86</c:v>
                      </c:pt>
                      <c:pt idx="10">
                        <c:v>89</c:v>
                      </c:pt>
                      <c:pt idx="11">
                        <c:v>92</c:v>
                      </c:pt>
                      <c:pt idx="12">
                        <c:v>95</c:v>
                      </c:pt>
                      <c:pt idx="13">
                        <c:v>98</c:v>
                      </c:pt>
                      <c:pt idx="14">
                        <c:v>101</c:v>
                      </c:pt>
                      <c:pt idx="15">
                        <c:v>104</c:v>
                      </c:pt>
                      <c:pt idx="16">
                        <c:v>107</c:v>
                      </c:pt>
                      <c:pt idx="17">
                        <c:v>110</c:v>
                      </c:pt>
                      <c:pt idx="18">
                        <c:v>140.05000000000001</c:v>
                      </c:pt>
                      <c:pt idx="19">
                        <c:v>145</c:v>
                      </c:pt>
                      <c:pt idx="20">
                        <c:v>150</c:v>
                      </c:pt>
                      <c:pt idx="21">
                        <c:v>155</c:v>
                      </c:pt>
                      <c:pt idx="22">
                        <c:v>160</c:v>
                      </c:pt>
                      <c:pt idx="23">
                        <c:v>165</c:v>
                      </c:pt>
                      <c:pt idx="24">
                        <c:v>170</c:v>
                      </c:pt>
                      <c:pt idx="25">
                        <c:v>175</c:v>
                      </c:pt>
                      <c:pt idx="26">
                        <c:v>180</c:v>
                      </c:pt>
                      <c:pt idx="27">
                        <c:v>185</c:v>
                      </c:pt>
                      <c:pt idx="28">
                        <c:v>190</c:v>
                      </c:pt>
                      <c:pt idx="29">
                        <c:v>195</c:v>
                      </c:pt>
                      <c:pt idx="30">
                        <c:v>200</c:v>
                      </c:pt>
                      <c:pt idx="31">
                        <c:v>205</c:v>
                      </c:pt>
                      <c:pt idx="32">
                        <c:v>210</c:v>
                      </c:pt>
                      <c:pt idx="33">
                        <c:v>215</c:v>
                      </c:pt>
                      <c:pt idx="34">
                        <c:v>220</c:v>
                      </c:pt>
                      <c:pt idx="35">
                        <c:v>225</c:v>
                      </c:pt>
                      <c:pt idx="36">
                        <c:v>230</c:v>
                      </c:pt>
                      <c:pt idx="37">
                        <c:v>235</c:v>
                      </c:pt>
                      <c:pt idx="38">
                        <c:v>240</c:v>
                      </c:pt>
                      <c:pt idx="39">
                        <c:v>245</c:v>
                      </c:pt>
                      <c:pt idx="40">
                        <c:v>250</c:v>
                      </c:pt>
                      <c:pt idx="41">
                        <c:v>255</c:v>
                      </c:pt>
                      <c:pt idx="42">
                        <c:v>260</c:v>
                      </c:pt>
                      <c:pt idx="43">
                        <c:v>265</c:v>
                      </c:pt>
                      <c:pt idx="44">
                        <c:v>270</c:v>
                      </c:pt>
                      <c:pt idx="45">
                        <c:v>275</c:v>
                      </c:pt>
                      <c:pt idx="46">
                        <c:v>280</c:v>
                      </c:pt>
                      <c:pt idx="47">
                        <c:v>285</c:v>
                      </c:pt>
                      <c:pt idx="48">
                        <c:v>290</c:v>
                      </c:pt>
                    </c:numCache>
                  </c:numRef>
                </c:yVal>
                <c:smooth val="0"/>
                <c:extLst xmlns:c15="http://schemas.microsoft.com/office/drawing/2012/chart">
                  <c:ext xmlns:c16="http://schemas.microsoft.com/office/drawing/2014/chart" uri="{C3380CC4-5D6E-409C-BE32-E72D297353CC}">
                    <c16:uniqueId val="{00000003-4D01-4B5A-91FC-7173E7E2701C}"/>
                  </c:ext>
                </c:extLst>
              </c15:ser>
            </c15:filteredScatterSeries>
          </c:ext>
        </c:extLst>
      </c:scatterChart>
      <c:valAx>
        <c:axId val="1084544016"/>
        <c:scaling>
          <c:orientation val="minMax"/>
          <c:max val="2600"/>
          <c:min val="400"/>
        </c:scaling>
        <c:delete val="0"/>
        <c:axPos val="b"/>
        <c:majorGridlines>
          <c:spPr>
            <a:ln w="9525" cap="flat" cmpd="sng" algn="ctr">
              <a:solidFill>
                <a:schemeClr val="tx1">
                  <a:lumMod val="15000"/>
                  <a:lumOff val="85000"/>
                </a:schemeClr>
              </a:solidFill>
              <a:round/>
            </a:ln>
            <a:effectLst/>
          </c:spPr>
        </c:majorGridlines>
        <c:title>
          <c:tx>
            <c:rich>
              <a:bodyPr rot="0" vert="horz"/>
              <a:lstStyle/>
              <a:p>
                <a:pPr>
                  <a:defRPr/>
                </a:pPr>
                <a:r>
                  <a:rPr lang="en-US" noProof="0" dirty="0"/>
                  <a:t>CO</a:t>
                </a:r>
                <a:r>
                  <a:rPr lang="en-US" baseline="-25000" noProof="0" dirty="0"/>
                  <a:t>2</a:t>
                </a:r>
                <a:r>
                  <a:rPr lang="en-US" noProof="0" dirty="0"/>
                  <a:t> Gas Concentration (ppm)</a:t>
                </a:r>
              </a:p>
            </c:rich>
          </c:tx>
          <c:overlay val="0"/>
          <c:spPr>
            <a:noFill/>
            <a:ln>
              <a:noFill/>
            </a:ln>
            <a:effectLst/>
          </c:sp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vert="horz"/>
          <a:lstStyle/>
          <a:p>
            <a:pPr>
              <a:defRPr/>
            </a:pPr>
            <a:endParaRPr lang="en-CH"/>
          </a:p>
        </c:txPr>
        <c:crossAx val="1089137720"/>
        <c:crosses val="autoZero"/>
        <c:crossBetween val="midCat"/>
        <c:majorUnit val="200"/>
        <c:minorUnit val="50"/>
      </c:valAx>
      <c:valAx>
        <c:axId val="1089137720"/>
        <c:scaling>
          <c:orientation val="minMax"/>
          <c:max val="160"/>
          <c:min val="40"/>
        </c:scaling>
        <c:delete val="0"/>
        <c:axPos val="l"/>
        <c:majorGridlines>
          <c:spPr>
            <a:ln w="9525" cap="flat" cmpd="sng" algn="ctr">
              <a:solidFill>
                <a:schemeClr val="tx1">
                  <a:lumMod val="15000"/>
                  <a:lumOff val="85000"/>
                </a:schemeClr>
              </a:solidFill>
              <a:round/>
            </a:ln>
            <a:effectLst/>
          </c:spPr>
        </c:majorGridlines>
        <c:title>
          <c:tx>
            <c:rich>
              <a:bodyPr rot="-5400000" vert="horz"/>
              <a:lstStyle/>
              <a:p>
                <a:pPr>
                  <a:defRPr/>
                </a:pPr>
                <a:r>
                  <a:rPr lang="en-US" noProof="0" dirty="0"/>
                  <a:t>Accuracy Specification (±ppm)</a:t>
                </a:r>
              </a:p>
            </c:rich>
          </c:tx>
          <c:overlay val="0"/>
          <c:spPr>
            <a:noFill/>
            <a:ln>
              <a:noFill/>
            </a:ln>
            <a:effectLst/>
          </c:spPr>
        </c:title>
        <c:numFmt formatCode="General" sourceLinked="1"/>
        <c:majorTickMark val="out"/>
        <c:minorTickMark val="out"/>
        <c:tickLblPos val="nextTo"/>
        <c:spPr>
          <a:noFill/>
          <a:ln w="9525" cap="flat" cmpd="sng" algn="ctr">
            <a:solidFill>
              <a:schemeClr val="tx1">
                <a:lumMod val="25000"/>
                <a:lumOff val="75000"/>
              </a:schemeClr>
            </a:solidFill>
            <a:round/>
          </a:ln>
          <a:effectLst/>
        </c:spPr>
        <c:txPr>
          <a:bodyPr rot="-60000000" vert="horz"/>
          <a:lstStyle/>
          <a:p>
            <a:pPr>
              <a:defRPr/>
            </a:pPr>
            <a:endParaRPr lang="en-CH"/>
          </a:p>
        </c:txPr>
        <c:crossAx val="1084544016"/>
        <c:crosses val="autoZero"/>
        <c:crossBetween val="midCat"/>
        <c:majorUnit val="20"/>
      </c:valAx>
    </c:plotArea>
    <c:plotVisOnly val="1"/>
    <c:dispBlanksAs val="gap"/>
    <c:showDLblsOverMax val="0"/>
    <c:extLst/>
  </c:chart>
  <c:txPr>
    <a:bodyPr/>
    <a:lstStyle/>
    <a:p>
      <a:pPr>
        <a:defRPr sz="1100"/>
      </a:pPr>
      <a:endParaRPr lang="en-CH"/>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D1F2D97-14DC-3D68-F695-73A2E8626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5432E61-330F-A25F-0EB6-75FB4F260A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FEEF22F-4601-480B-AFDB-0EDCF7C2442C}" type="datetimeFigureOut">
              <a:rPr lang="en-US" smtClean="0"/>
              <a:t>7/29/2025</a:t>
            </a:fld>
            <a:endParaRPr lang="en-US"/>
          </a:p>
        </p:txBody>
      </p:sp>
      <p:sp>
        <p:nvSpPr>
          <p:cNvPr id="4" name="Footer Placeholder 3">
            <a:extLst>
              <a:ext uri="{FF2B5EF4-FFF2-40B4-BE49-F238E27FC236}">
                <a16:creationId xmlns:a16="http://schemas.microsoft.com/office/drawing/2014/main" id="{89441705-911E-87F8-95DF-E1272933AA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6DA9F20-F66F-1B8A-DB3A-299D371895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5387CF-09AA-4FE6-9F5A-B60CE63E1F12}" type="slidenum">
              <a:rPr lang="en-US" smtClean="0"/>
              <a:t>‹#›</a:t>
            </a:fld>
            <a:endParaRPr lang="en-US"/>
          </a:p>
        </p:txBody>
      </p:sp>
    </p:spTree>
    <p:extLst>
      <p:ext uri="{BB962C8B-B14F-4D97-AF65-F5344CB8AC3E}">
        <p14:creationId xmlns:p14="http://schemas.microsoft.com/office/powerpoint/2010/main" val="604662926"/>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0792A3-2C7B-47A0-80C9-DAA1E1046924}" type="datetimeFigureOut">
              <a:rPr lang="de-DE" smtClean="0"/>
              <a:t>29.07.2025</a:t>
            </a:fld>
            <a:endParaRPr lang="de-DE"/>
          </a:p>
        </p:txBody>
      </p:sp>
      <p:sp>
        <p:nvSpPr>
          <p:cNvPr id="4" name="Folienbildplatzhalter 3"/>
          <p:cNvSpPr>
            <a:spLocks noGrp="1" noRot="1" noChangeAspect="1"/>
          </p:cNvSpPr>
          <p:nvPr>
            <p:ph type="sldImg" idx="2"/>
          </p:nvPr>
        </p:nvSpPr>
        <p:spPr>
          <a:xfrm>
            <a:off x="1359568" y="932447"/>
            <a:ext cx="4138864" cy="2328112"/>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3561347"/>
            <a:ext cx="5486400" cy="4439653"/>
          </a:xfrm>
          <a:prstGeom prst="rect">
            <a:avLst/>
          </a:prstGeom>
        </p:spPr>
        <p:txBody>
          <a:bodyPr vert="horz" lIns="0" tIns="0" rIns="0" bIns="0" rtlCol="0"/>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A377EE-D37B-49B0-B274-FAC640F68D07}" type="slidenum">
              <a:rPr lang="de-DE" smtClean="0"/>
              <a:t>‹#›</a:t>
            </a:fld>
            <a:endParaRPr lang="de-DE"/>
          </a:p>
        </p:txBody>
      </p:sp>
    </p:spTree>
    <p:extLst>
      <p:ext uri="{BB962C8B-B14F-4D97-AF65-F5344CB8AC3E}">
        <p14:creationId xmlns:p14="http://schemas.microsoft.com/office/powerpoint/2010/main" val="787129825"/>
      </p:ext>
    </p:extLst>
  </p:cSld>
  <p:clrMap bg1="lt1" tx1="dk1" bg2="lt2" tx2="dk2" accent1="accent1" accent2="accent2" accent3="accent3" accent4="accent4" accent5="accent5" accent6="accent6" hlink="hlink" folHlink="folHlink"/>
  <p:notesStyle>
    <a:lvl1pPr marL="180000" indent="-180000" algn="l" defTabSz="914400" rtl="0" eaLnBrk="1" latinLnBrk="0" hangingPunct="1">
      <a:spcAft>
        <a:spcPts val="600"/>
      </a:spcAft>
      <a:buClr>
        <a:schemeClr val="accent1"/>
      </a:buClr>
      <a:buFont typeface="Arial" panose="020B0604020202020204" pitchFamily="34" charset="0"/>
      <a:buChar char="•"/>
      <a:defRPr sz="1400" kern="1200">
        <a:solidFill>
          <a:schemeClr val="tx1"/>
        </a:solidFill>
        <a:latin typeface="+mn-lt"/>
        <a:ea typeface="+mn-ea"/>
        <a:cs typeface="+mn-cs"/>
      </a:defRPr>
    </a:lvl1pPr>
    <a:lvl2pPr marL="360000" indent="-180000" algn="l" defTabSz="914400" rtl="0" eaLnBrk="1" latinLnBrk="0" hangingPunct="1">
      <a:spcAft>
        <a:spcPts val="600"/>
      </a:spcAft>
      <a:buClr>
        <a:schemeClr val="accent2"/>
      </a:buClr>
      <a:buFont typeface="Arial" panose="020B0604020202020204" pitchFamily="34" charset="0"/>
      <a:buChar char="•"/>
      <a:defRPr sz="1400" kern="1200">
        <a:solidFill>
          <a:schemeClr val="tx1"/>
        </a:solidFill>
        <a:latin typeface="+mn-lt"/>
        <a:ea typeface="+mn-ea"/>
        <a:cs typeface="+mn-cs"/>
      </a:defRPr>
    </a:lvl2pPr>
    <a:lvl3pPr marL="540000" indent="-180000" algn="l" defTabSz="914400" rtl="0" eaLnBrk="1" latinLnBrk="0" hangingPunct="1">
      <a:spcAft>
        <a:spcPts val="600"/>
      </a:spcAft>
      <a:buClr>
        <a:srgbClr val="BDBDBD"/>
      </a:buClr>
      <a:buFont typeface="Arial" panose="020B0604020202020204" pitchFamily="34" charset="0"/>
      <a:buChar char="•"/>
      <a:defRPr sz="1400" kern="1200">
        <a:solidFill>
          <a:schemeClr val="tx1"/>
        </a:solidFill>
        <a:latin typeface="+mn-lt"/>
        <a:ea typeface="+mn-ea"/>
        <a:cs typeface="+mn-cs"/>
      </a:defRPr>
    </a:lvl3pPr>
    <a:lvl4pPr marL="720000" indent="-180000" algn="l" defTabSz="914400" rtl="0" eaLnBrk="1" latinLnBrk="0" hangingPunct="1">
      <a:spcAft>
        <a:spcPts val="600"/>
      </a:spcAft>
      <a:buClr>
        <a:srgbClr val="BDBDBD"/>
      </a:buClr>
      <a:buFont typeface="Arial" panose="020B0604020202020204" pitchFamily="34" charset="0"/>
      <a:buChar char="•"/>
      <a:defRPr sz="14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CCFBD-2A93-EF5B-E922-6C2DFF099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CC9A9-6831-DDD6-027E-F0BEC590230B}"/>
              </a:ext>
            </a:extLst>
          </p:cNvPr>
          <p:cNvSpPr>
            <a:spLocks noGrp="1" noRot="1" noChangeAspect="1"/>
          </p:cNvSpPr>
          <p:nvPr>
            <p:ph type="sldImg"/>
          </p:nvPr>
        </p:nvSpPr>
        <p:spPr>
          <a:xfrm>
            <a:off x="1150938" y="1012825"/>
            <a:ext cx="4503737" cy="2533650"/>
          </a:xfrm>
        </p:spPr>
      </p:sp>
      <p:sp>
        <p:nvSpPr>
          <p:cNvPr id="3" name="Notes Placeholder 2">
            <a:extLst>
              <a:ext uri="{FF2B5EF4-FFF2-40B4-BE49-F238E27FC236}">
                <a16:creationId xmlns:a16="http://schemas.microsoft.com/office/drawing/2014/main" id="{D83D3645-5ABC-E54F-4764-2FCA1C710DA1}"/>
              </a:ext>
            </a:extLst>
          </p:cNvPr>
          <p:cNvSpPr>
            <a:spLocks noGrp="1"/>
          </p:cNvSpPr>
          <p:nvPr>
            <p:ph type="body" idx="1"/>
          </p:nvPr>
        </p:nvSpPr>
        <p:spPr/>
        <p:txBody>
          <a:bodyPr/>
          <a:lstStyle/>
          <a:p>
            <a:pPr marL="0" indent="0">
              <a:buNone/>
            </a:pPr>
            <a:r>
              <a:rPr lang="en-US"/>
              <a:t>I1</a:t>
            </a:r>
          </a:p>
          <a:p>
            <a:pPr marL="0" indent="0">
              <a:buNone/>
            </a:pPr>
            <a:r>
              <a:rPr lang="en-US"/>
              <a:t>sources:</a:t>
            </a:r>
          </a:p>
          <a:p>
            <a:pPr marL="342900" indent="-342900">
              <a:buAutoNum type="arabicParenBoth"/>
            </a:pPr>
            <a:r>
              <a:rPr lang="en-US"/>
              <a:t>Performance assessment of low-cost environmental monitors and single sensors under variable indoor air quality and thermal conditions  https://www.sciencedirect.com/science/article/pii/S0360132320307836</a:t>
            </a:r>
          </a:p>
          <a:p>
            <a:pPr marL="342900" indent="-342900">
              <a:buAutoNum type="arabicParenBoth"/>
            </a:pPr>
            <a:endParaRPr lang="en-CH"/>
          </a:p>
        </p:txBody>
      </p:sp>
      <p:sp>
        <p:nvSpPr>
          <p:cNvPr id="4" name="Slide Number Placeholder 3">
            <a:extLst>
              <a:ext uri="{FF2B5EF4-FFF2-40B4-BE49-F238E27FC236}">
                <a16:creationId xmlns:a16="http://schemas.microsoft.com/office/drawing/2014/main" id="{59459DA0-A9DB-9BF2-063D-CBA591009436}"/>
              </a:ext>
            </a:extLst>
          </p:cNvPr>
          <p:cNvSpPr>
            <a:spLocks noGrp="1"/>
          </p:cNvSpPr>
          <p:nvPr>
            <p:ph type="sldNum" sz="quarter" idx="5"/>
          </p:nvPr>
        </p:nvSpPr>
        <p:spPr/>
        <p:txBody>
          <a:bodyPr/>
          <a:lstStyle/>
          <a:p>
            <a:fld id="{98A377EE-D37B-49B0-B274-FAC640F68D07}" type="slidenum">
              <a:rPr lang="de-DE" smtClean="0"/>
              <a:t>15</a:t>
            </a:fld>
            <a:endParaRPr lang="de-DE"/>
          </a:p>
        </p:txBody>
      </p:sp>
    </p:spTree>
    <p:extLst>
      <p:ext uri="{BB962C8B-B14F-4D97-AF65-F5344CB8AC3E}">
        <p14:creationId xmlns:p14="http://schemas.microsoft.com/office/powerpoint/2010/main" val="305651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r>
              <a:rPr lang="de-CH" dirty="0"/>
              <a:t>B1</a:t>
            </a:r>
          </a:p>
          <a:p>
            <a:pPr lvl="1"/>
            <a:endParaRPr lang="de-CH" dirty="0"/>
          </a:p>
        </p:txBody>
      </p:sp>
      <p:sp>
        <p:nvSpPr>
          <p:cNvPr id="4" name="Slide Number Placeholder 3"/>
          <p:cNvSpPr>
            <a:spLocks noGrp="1"/>
          </p:cNvSpPr>
          <p:nvPr>
            <p:ph type="sldNum" sz="quarter" idx="5"/>
          </p:nvPr>
        </p:nvSpPr>
        <p:spPr/>
        <p:txBody>
          <a:bodyPr/>
          <a:lstStyle/>
          <a:p>
            <a:fld id="{98A377EE-D37B-49B0-B274-FAC640F68D07}" type="slidenum">
              <a:rPr lang="de-DE" smtClean="0"/>
              <a:t>17</a:t>
            </a:fld>
            <a:endParaRPr lang="de-DE"/>
          </a:p>
        </p:txBody>
      </p:sp>
    </p:spTree>
    <p:extLst>
      <p:ext uri="{BB962C8B-B14F-4D97-AF65-F5344CB8AC3E}">
        <p14:creationId xmlns:p14="http://schemas.microsoft.com/office/powerpoint/2010/main" val="1836195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B30CA-3B23-CDFE-22B5-6723B66EA8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025C58-DEE9-766F-7358-9A3F4B575103}"/>
              </a:ext>
            </a:extLst>
          </p:cNvPr>
          <p:cNvSpPr>
            <a:spLocks noGrp="1" noRot="1" noChangeAspect="1"/>
          </p:cNvSpPr>
          <p:nvPr>
            <p:ph type="sldImg"/>
          </p:nvPr>
        </p:nvSpPr>
        <p:spPr>
          <a:xfrm>
            <a:off x="1150938" y="1012825"/>
            <a:ext cx="4503737" cy="2533650"/>
          </a:xfrm>
        </p:spPr>
      </p:sp>
      <p:sp>
        <p:nvSpPr>
          <p:cNvPr id="3" name="Notes Placeholder 2">
            <a:extLst>
              <a:ext uri="{FF2B5EF4-FFF2-40B4-BE49-F238E27FC236}">
                <a16:creationId xmlns:a16="http://schemas.microsoft.com/office/drawing/2014/main" id="{874709D8-6E1F-3C27-DC96-BE431E57737E}"/>
              </a:ext>
            </a:extLst>
          </p:cNvPr>
          <p:cNvSpPr>
            <a:spLocks noGrp="1"/>
          </p:cNvSpPr>
          <p:nvPr>
            <p:ph type="body" idx="1"/>
          </p:nvPr>
        </p:nvSpPr>
        <p:spPr/>
        <p:txBody>
          <a:bodyPr/>
          <a:lstStyle/>
          <a:p>
            <a:pPr marL="0" indent="0">
              <a:buNone/>
            </a:pPr>
            <a:r>
              <a:rPr lang="en-US" dirty="0"/>
              <a:t>B2</a:t>
            </a:r>
          </a:p>
        </p:txBody>
      </p:sp>
      <p:sp>
        <p:nvSpPr>
          <p:cNvPr id="4" name="Slide Number Placeholder 3">
            <a:extLst>
              <a:ext uri="{FF2B5EF4-FFF2-40B4-BE49-F238E27FC236}">
                <a16:creationId xmlns:a16="http://schemas.microsoft.com/office/drawing/2014/main" id="{5F3AAB43-53E9-1E76-324F-685A0102E4C1}"/>
              </a:ext>
            </a:extLst>
          </p:cNvPr>
          <p:cNvSpPr>
            <a:spLocks noGrp="1"/>
          </p:cNvSpPr>
          <p:nvPr>
            <p:ph type="sldNum" sz="quarter" idx="5"/>
          </p:nvPr>
        </p:nvSpPr>
        <p:spPr/>
        <p:txBody>
          <a:bodyPr/>
          <a:lstStyle/>
          <a:p>
            <a:fld id="{98A377EE-D37B-49B0-B274-FAC640F68D07}" type="slidenum">
              <a:rPr lang="de-DE" smtClean="0"/>
              <a:t>18</a:t>
            </a:fld>
            <a:endParaRPr lang="de-DE"/>
          </a:p>
        </p:txBody>
      </p:sp>
    </p:spTree>
    <p:extLst>
      <p:ext uri="{BB962C8B-B14F-4D97-AF65-F5344CB8AC3E}">
        <p14:creationId xmlns:p14="http://schemas.microsoft.com/office/powerpoint/2010/main" val="1742148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B30CA-3B23-CDFE-22B5-6723B66EA8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025C58-DEE9-766F-7358-9A3F4B575103}"/>
              </a:ext>
            </a:extLst>
          </p:cNvPr>
          <p:cNvSpPr>
            <a:spLocks noGrp="1" noRot="1" noChangeAspect="1"/>
          </p:cNvSpPr>
          <p:nvPr>
            <p:ph type="sldImg"/>
          </p:nvPr>
        </p:nvSpPr>
        <p:spPr>
          <a:xfrm>
            <a:off x="1150938" y="1012825"/>
            <a:ext cx="4503737" cy="2533650"/>
          </a:xfrm>
        </p:spPr>
      </p:sp>
      <p:sp>
        <p:nvSpPr>
          <p:cNvPr id="3" name="Notes Placeholder 2">
            <a:extLst>
              <a:ext uri="{FF2B5EF4-FFF2-40B4-BE49-F238E27FC236}">
                <a16:creationId xmlns:a16="http://schemas.microsoft.com/office/drawing/2014/main" id="{874709D8-6E1F-3C27-DC96-BE431E57737E}"/>
              </a:ext>
            </a:extLst>
          </p:cNvPr>
          <p:cNvSpPr>
            <a:spLocks noGrp="1"/>
          </p:cNvSpPr>
          <p:nvPr>
            <p:ph type="body" idx="1"/>
          </p:nvPr>
        </p:nvSpPr>
        <p:spPr/>
        <p:txBody>
          <a:bodyPr/>
          <a:lstStyle/>
          <a:p>
            <a:pPr marL="0" indent="0">
              <a:buNone/>
            </a:pPr>
            <a:r>
              <a:rPr lang="en-US" dirty="0"/>
              <a:t>B3</a:t>
            </a:r>
          </a:p>
        </p:txBody>
      </p:sp>
      <p:sp>
        <p:nvSpPr>
          <p:cNvPr id="4" name="Slide Number Placeholder 3">
            <a:extLst>
              <a:ext uri="{FF2B5EF4-FFF2-40B4-BE49-F238E27FC236}">
                <a16:creationId xmlns:a16="http://schemas.microsoft.com/office/drawing/2014/main" id="{5F3AAB43-53E9-1E76-324F-685A0102E4C1}"/>
              </a:ext>
            </a:extLst>
          </p:cNvPr>
          <p:cNvSpPr>
            <a:spLocks noGrp="1"/>
          </p:cNvSpPr>
          <p:nvPr>
            <p:ph type="sldNum" sz="quarter" idx="5"/>
          </p:nvPr>
        </p:nvSpPr>
        <p:spPr/>
        <p:txBody>
          <a:bodyPr/>
          <a:lstStyle/>
          <a:p>
            <a:fld id="{98A377EE-D37B-49B0-B274-FAC640F68D07}" type="slidenum">
              <a:rPr lang="de-DE" smtClean="0"/>
              <a:t>19</a:t>
            </a:fld>
            <a:endParaRPr lang="de-DE"/>
          </a:p>
        </p:txBody>
      </p:sp>
    </p:spTree>
    <p:extLst>
      <p:ext uri="{BB962C8B-B14F-4D97-AF65-F5344CB8AC3E}">
        <p14:creationId xmlns:p14="http://schemas.microsoft.com/office/powerpoint/2010/main" val="1301229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7B27BE-FF7B-0B53-F676-CD9577F242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41A82D-AF03-0EF2-A3C6-109EB4FAF406}"/>
              </a:ext>
            </a:extLst>
          </p:cNvPr>
          <p:cNvSpPr>
            <a:spLocks noGrp="1" noRot="1" noChangeAspect="1"/>
          </p:cNvSpPr>
          <p:nvPr>
            <p:ph type="sldImg"/>
          </p:nvPr>
        </p:nvSpPr>
        <p:spPr>
          <a:xfrm>
            <a:off x="1358900" y="931863"/>
            <a:ext cx="4140200" cy="2328862"/>
          </a:xfrm>
        </p:spPr>
      </p:sp>
      <p:sp>
        <p:nvSpPr>
          <p:cNvPr id="3" name="Notes Placeholder 2">
            <a:extLst>
              <a:ext uri="{FF2B5EF4-FFF2-40B4-BE49-F238E27FC236}">
                <a16:creationId xmlns:a16="http://schemas.microsoft.com/office/drawing/2014/main" id="{4D47B191-1984-A32F-E5DE-5174561EB60F}"/>
              </a:ext>
            </a:extLst>
          </p:cNvPr>
          <p:cNvSpPr>
            <a:spLocks noGrp="1"/>
          </p:cNvSpPr>
          <p:nvPr>
            <p:ph type="body" idx="1"/>
          </p:nvPr>
        </p:nvSpPr>
        <p:spPr/>
        <p:txBody>
          <a:bodyPr/>
          <a:lstStyle/>
          <a:p>
            <a:pPr marL="0" indent="0">
              <a:buNone/>
            </a:pPr>
            <a:r>
              <a:rPr lang="en-US" dirty="0"/>
              <a:t>C2</a:t>
            </a:r>
            <a:endParaRPr lang="de-CH" dirty="0"/>
          </a:p>
        </p:txBody>
      </p:sp>
      <p:sp>
        <p:nvSpPr>
          <p:cNvPr id="4" name="Slide Number Placeholder 3">
            <a:extLst>
              <a:ext uri="{FF2B5EF4-FFF2-40B4-BE49-F238E27FC236}">
                <a16:creationId xmlns:a16="http://schemas.microsoft.com/office/drawing/2014/main" id="{E73208BF-1A4A-165A-AE48-FD5E70FE8F06}"/>
              </a:ext>
            </a:extLst>
          </p:cNvPr>
          <p:cNvSpPr>
            <a:spLocks noGrp="1"/>
          </p:cNvSpPr>
          <p:nvPr>
            <p:ph type="sldNum" sz="quarter" idx="5"/>
          </p:nvPr>
        </p:nvSpPr>
        <p:spPr/>
        <p:txBody>
          <a:bodyPr/>
          <a:lstStyle/>
          <a:p>
            <a:fld id="{98A377EE-D37B-49B0-B274-FAC640F68D07}" type="slidenum">
              <a:rPr lang="de-DE" smtClean="0"/>
              <a:t>20</a:t>
            </a:fld>
            <a:endParaRPr lang="de-DE"/>
          </a:p>
        </p:txBody>
      </p:sp>
    </p:spTree>
    <p:extLst>
      <p:ext uri="{BB962C8B-B14F-4D97-AF65-F5344CB8AC3E}">
        <p14:creationId xmlns:p14="http://schemas.microsoft.com/office/powerpoint/2010/main" val="2536329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u="none" dirty="0"/>
              <a:t>B7</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u="sng" dirty="0"/>
          </a:p>
        </p:txBody>
      </p:sp>
      <p:sp>
        <p:nvSpPr>
          <p:cNvPr id="4" name="Slide Number Placeholder 3"/>
          <p:cNvSpPr>
            <a:spLocks noGrp="1"/>
          </p:cNvSpPr>
          <p:nvPr>
            <p:ph type="sldNum" sz="quarter" idx="5"/>
          </p:nvPr>
        </p:nvSpPr>
        <p:spPr/>
        <p:txBody>
          <a:bodyPr/>
          <a:lstStyle/>
          <a:p>
            <a:pPr>
              <a:defRPr/>
            </a:pPr>
            <a:fld id="{9BC1A513-A0BF-4E31-BFE4-A8A08AB75B3B}" type="slidenum">
              <a:rPr lang="de-CH" smtClean="0"/>
              <a:pPr>
                <a:defRPr/>
              </a:pPr>
              <a:t>21</a:t>
            </a:fld>
            <a:endParaRPr lang="de-CH"/>
          </a:p>
        </p:txBody>
      </p:sp>
    </p:spTree>
    <p:extLst>
      <p:ext uri="{BB962C8B-B14F-4D97-AF65-F5344CB8AC3E}">
        <p14:creationId xmlns:p14="http://schemas.microsoft.com/office/powerpoint/2010/main" val="34345259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endParaRPr lang="de-CH" dirty="0"/>
          </a:p>
        </p:txBody>
      </p:sp>
      <p:sp>
        <p:nvSpPr>
          <p:cNvPr id="4" name="Slide Number Placeholder 3"/>
          <p:cNvSpPr>
            <a:spLocks noGrp="1"/>
          </p:cNvSpPr>
          <p:nvPr>
            <p:ph type="sldNum" sz="quarter" idx="5"/>
          </p:nvPr>
        </p:nvSpPr>
        <p:spPr/>
        <p:txBody>
          <a:bodyPr/>
          <a:lstStyle/>
          <a:p>
            <a:fld id="{98A377EE-D37B-49B0-B274-FAC640F68D07}" type="slidenum">
              <a:rPr lang="de-DE" smtClean="0"/>
              <a:t>23</a:t>
            </a:fld>
            <a:endParaRPr lang="de-DE"/>
          </a:p>
        </p:txBody>
      </p:sp>
    </p:spTree>
    <p:extLst>
      <p:ext uri="{BB962C8B-B14F-4D97-AF65-F5344CB8AC3E}">
        <p14:creationId xmlns:p14="http://schemas.microsoft.com/office/powerpoint/2010/main" val="3701538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r>
              <a:rPr lang="de-CH" dirty="0"/>
              <a:t>C6</a:t>
            </a:r>
          </a:p>
        </p:txBody>
      </p:sp>
      <p:sp>
        <p:nvSpPr>
          <p:cNvPr id="4" name="Slide Number Placeholder 3"/>
          <p:cNvSpPr>
            <a:spLocks noGrp="1"/>
          </p:cNvSpPr>
          <p:nvPr>
            <p:ph type="sldNum" sz="quarter" idx="5"/>
          </p:nvPr>
        </p:nvSpPr>
        <p:spPr/>
        <p:txBody>
          <a:bodyPr/>
          <a:lstStyle/>
          <a:p>
            <a:fld id="{98A377EE-D37B-49B0-B274-FAC640F68D07}" type="slidenum">
              <a:rPr lang="de-DE" smtClean="0"/>
              <a:t>24</a:t>
            </a:fld>
            <a:endParaRPr lang="de-DE"/>
          </a:p>
        </p:txBody>
      </p:sp>
    </p:spTree>
    <p:extLst>
      <p:ext uri="{BB962C8B-B14F-4D97-AF65-F5344CB8AC3E}">
        <p14:creationId xmlns:p14="http://schemas.microsoft.com/office/powerpoint/2010/main" val="3906238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r>
              <a:rPr lang="de-CH" dirty="0"/>
              <a:t>C5</a:t>
            </a:r>
          </a:p>
        </p:txBody>
      </p:sp>
      <p:sp>
        <p:nvSpPr>
          <p:cNvPr id="4" name="Slide Number Placeholder 3"/>
          <p:cNvSpPr>
            <a:spLocks noGrp="1"/>
          </p:cNvSpPr>
          <p:nvPr>
            <p:ph type="sldNum" sz="quarter" idx="5"/>
          </p:nvPr>
        </p:nvSpPr>
        <p:spPr/>
        <p:txBody>
          <a:bodyPr/>
          <a:lstStyle/>
          <a:p>
            <a:fld id="{98A377EE-D37B-49B0-B274-FAC640F68D07}" type="slidenum">
              <a:rPr lang="de-DE" smtClean="0"/>
              <a:t>25</a:t>
            </a:fld>
            <a:endParaRPr lang="de-DE"/>
          </a:p>
        </p:txBody>
      </p:sp>
    </p:spTree>
    <p:extLst>
      <p:ext uri="{BB962C8B-B14F-4D97-AF65-F5344CB8AC3E}">
        <p14:creationId xmlns:p14="http://schemas.microsoft.com/office/powerpoint/2010/main" val="3545070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r>
              <a:rPr lang="en-US" sz="1600" dirty="0">
                <a:effectLst/>
              </a:rPr>
              <a:t>C4</a:t>
            </a:r>
          </a:p>
          <a:p>
            <a:endParaRPr lang="de-CH" dirty="0"/>
          </a:p>
        </p:txBody>
      </p:sp>
      <p:sp>
        <p:nvSpPr>
          <p:cNvPr id="4" name="Slide Number Placeholder 3"/>
          <p:cNvSpPr>
            <a:spLocks noGrp="1"/>
          </p:cNvSpPr>
          <p:nvPr>
            <p:ph type="sldNum" sz="quarter" idx="5"/>
          </p:nvPr>
        </p:nvSpPr>
        <p:spPr/>
        <p:txBody>
          <a:bodyPr/>
          <a:lstStyle/>
          <a:p>
            <a:fld id="{98A377EE-D37B-49B0-B274-FAC640F68D07}" type="slidenum">
              <a:rPr lang="de-DE" smtClean="0"/>
              <a:t>26</a:t>
            </a:fld>
            <a:endParaRPr lang="de-DE"/>
          </a:p>
        </p:txBody>
      </p:sp>
    </p:spTree>
    <p:extLst>
      <p:ext uri="{BB962C8B-B14F-4D97-AF65-F5344CB8AC3E}">
        <p14:creationId xmlns:p14="http://schemas.microsoft.com/office/powerpoint/2010/main" val="173182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r>
              <a:rPr lang="en-US" dirty="0"/>
              <a:t>C9</a:t>
            </a:r>
            <a:endParaRPr lang="de-CH" dirty="0"/>
          </a:p>
        </p:txBody>
      </p:sp>
      <p:sp>
        <p:nvSpPr>
          <p:cNvPr id="4" name="Slide Number Placeholder 3"/>
          <p:cNvSpPr>
            <a:spLocks noGrp="1"/>
          </p:cNvSpPr>
          <p:nvPr>
            <p:ph type="sldNum" sz="quarter" idx="5"/>
          </p:nvPr>
        </p:nvSpPr>
        <p:spPr/>
        <p:txBody>
          <a:bodyPr/>
          <a:lstStyle/>
          <a:p>
            <a:fld id="{98A377EE-D37B-49B0-B274-FAC640F68D07}" type="slidenum">
              <a:rPr lang="de-DE" smtClean="0"/>
              <a:t>27</a:t>
            </a:fld>
            <a:endParaRPr lang="de-DE"/>
          </a:p>
        </p:txBody>
      </p:sp>
    </p:spTree>
    <p:extLst>
      <p:ext uri="{BB962C8B-B14F-4D97-AF65-F5344CB8AC3E}">
        <p14:creationId xmlns:p14="http://schemas.microsoft.com/office/powerpoint/2010/main" val="1647531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endParaRPr lang="de-CH" dirty="0"/>
          </a:p>
        </p:txBody>
      </p:sp>
      <p:sp>
        <p:nvSpPr>
          <p:cNvPr id="4" name="Slide Number Placeholder 3"/>
          <p:cNvSpPr>
            <a:spLocks noGrp="1"/>
          </p:cNvSpPr>
          <p:nvPr>
            <p:ph type="sldNum" sz="quarter" idx="5"/>
          </p:nvPr>
        </p:nvSpPr>
        <p:spPr/>
        <p:txBody>
          <a:bodyPr/>
          <a:lstStyle/>
          <a:p>
            <a:fld id="{98A377EE-D37B-49B0-B274-FAC640F68D07}" type="slidenum">
              <a:rPr lang="de-DE" smtClean="0"/>
              <a:t>30</a:t>
            </a:fld>
            <a:endParaRPr lang="de-DE"/>
          </a:p>
        </p:txBody>
      </p:sp>
    </p:spTree>
    <p:extLst>
      <p:ext uri="{BB962C8B-B14F-4D97-AF65-F5344CB8AC3E}">
        <p14:creationId xmlns:p14="http://schemas.microsoft.com/office/powerpoint/2010/main" val="19362636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r>
              <a:rPr lang="en-US" dirty="0"/>
              <a:t>E11</a:t>
            </a:r>
          </a:p>
          <a:p>
            <a:pPr marL="0" indent="0">
              <a:buNone/>
            </a:pPr>
            <a:endParaRPr lang="en-CH" dirty="0"/>
          </a:p>
        </p:txBody>
      </p:sp>
      <p:sp>
        <p:nvSpPr>
          <p:cNvPr id="4" name="Slide Number Placeholder 3"/>
          <p:cNvSpPr>
            <a:spLocks noGrp="1"/>
          </p:cNvSpPr>
          <p:nvPr>
            <p:ph type="sldNum" sz="quarter" idx="5"/>
          </p:nvPr>
        </p:nvSpPr>
        <p:spPr/>
        <p:txBody>
          <a:bodyPr/>
          <a:lstStyle/>
          <a:p>
            <a:fld id="{98A377EE-D37B-49B0-B274-FAC640F68D07}" type="slidenum">
              <a:rPr lang="de-DE" smtClean="0"/>
              <a:t>32</a:t>
            </a:fld>
            <a:endParaRPr lang="de-DE"/>
          </a:p>
        </p:txBody>
      </p:sp>
    </p:spTree>
    <p:extLst>
      <p:ext uri="{BB962C8B-B14F-4D97-AF65-F5344CB8AC3E}">
        <p14:creationId xmlns:p14="http://schemas.microsoft.com/office/powerpoint/2010/main" val="13175114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082F8-7004-F68E-BEB8-FD4659978C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9B31CF-05C9-1513-1938-E66F94A28A3C}"/>
              </a:ext>
            </a:extLst>
          </p:cNvPr>
          <p:cNvSpPr>
            <a:spLocks noGrp="1" noRot="1" noChangeAspect="1"/>
          </p:cNvSpPr>
          <p:nvPr>
            <p:ph type="sldImg"/>
          </p:nvPr>
        </p:nvSpPr>
        <p:spPr>
          <a:xfrm>
            <a:off x="1358900" y="931863"/>
            <a:ext cx="4140200" cy="2328862"/>
          </a:xfrm>
        </p:spPr>
      </p:sp>
      <p:sp>
        <p:nvSpPr>
          <p:cNvPr id="3" name="Notes Placeholder 2">
            <a:extLst>
              <a:ext uri="{FF2B5EF4-FFF2-40B4-BE49-F238E27FC236}">
                <a16:creationId xmlns:a16="http://schemas.microsoft.com/office/drawing/2014/main" id="{DEF5EAD3-A777-2B2A-E1EF-B4E7A9D43249}"/>
              </a:ext>
            </a:extLst>
          </p:cNvPr>
          <p:cNvSpPr>
            <a:spLocks noGrp="1"/>
          </p:cNvSpPr>
          <p:nvPr>
            <p:ph type="body" idx="1"/>
          </p:nvPr>
        </p:nvSpPr>
        <p:spPr/>
        <p:txBody>
          <a:bodyPr/>
          <a:lstStyle/>
          <a:p>
            <a:pPr marL="0" indent="0">
              <a:buNone/>
            </a:pPr>
            <a:r>
              <a:rPr lang="en-US" dirty="0"/>
              <a:t>E9</a:t>
            </a:r>
            <a:endParaRPr lang="en-CH" dirty="0"/>
          </a:p>
        </p:txBody>
      </p:sp>
      <p:sp>
        <p:nvSpPr>
          <p:cNvPr id="4" name="Slide Number Placeholder 3">
            <a:extLst>
              <a:ext uri="{FF2B5EF4-FFF2-40B4-BE49-F238E27FC236}">
                <a16:creationId xmlns:a16="http://schemas.microsoft.com/office/drawing/2014/main" id="{F6092764-92B3-2840-57CB-DB9595A0C2CD}"/>
              </a:ext>
            </a:extLst>
          </p:cNvPr>
          <p:cNvSpPr>
            <a:spLocks noGrp="1"/>
          </p:cNvSpPr>
          <p:nvPr>
            <p:ph type="sldNum" sz="quarter" idx="5"/>
          </p:nvPr>
        </p:nvSpPr>
        <p:spPr/>
        <p:txBody>
          <a:bodyPr/>
          <a:lstStyle/>
          <a:p>
            <a:fld id="{98A377EE-D37B-49B0-B274-FAC640F68D07}" type="slidenum">
              <a:rPr lang="de-DE" smtClean="0"/>
              <a:t>33</a:t>
            </a:fld>
            <a:endParaRPr lang="de-DE"/>
          </a:p>
        </p:txBody>
      </p:sp>
    </p:spTree>
    <p:extLst>
      <p:ext uri="{BB962C8B-B14F-4D97-AF65-F5344CB8AC3E}">
        <p14:creationId xmlns:p14="http://schemas.microsoft.com/office/powerpoint/2010/main" val="25181125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1D5A7-49EA-2C7A-3D91-CBB3373DF988}"/>
            </a:ext>
          </a:extLst>
        </p:cNvPr>
        <p:cNvGrpSpPr/>
        <p:nvPr/>
      </p:nvGrpSpPr>
      <p:grpSpPr>
        <a:xfrm>
          <a:off x="0" y="0"/>
          <a:ext cx="0" cy="0"/>
          <a:chOff x="0" y="0"/>
          <a:chExt cx="0" cy="0"/>
        </a:xfrm>
      </p:grpSpPr>
    </p:spTree>
    <p:extLst>
      <p:ext uri="{BB962C8B-B14F-4D97-AF65-F5344CB8AC3E}">
        <p14:creationId xmlns:p14="http://schemas.microsoft.com/office/powerpoint/2010/main" val="6516163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B9AC2-A879-4CA6-6F06-5FEF295085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5392F8-BF76-5BB4-04A7-7D9030A8077B}"/>
              </a:ext>
            </a:extLst>
          </p:cNvPr>
          <p:cNvSpPr>
            <a:spLocks noGrp="1" noRot="1" noChangeAspect="1"/>
          </p:cNvSpPr>
          <p:nvPr>
            <p:ph type="sldImg"/>
          </p:nvPr>
        </p:nvSpPr>
        <p:spPr>
          <a:xfrm>
            <a:off x="1358900" y="931863"/>
            <a:ext cx="4140200" cy="2328862"/>
          </a:xfrm>
        </p:spPr>
      </p:sp>
      <p:sp>
        <p:nvSpPr>
          <p:cNvPr id="3" name="Notes Placeholder 2">
            <a:extLst>
              <a:ext uri="{FF2B5EF4-FFF2-40B4-BE49-F238E27FC236}">
                <a16:creationId xmlns:a16="http://schemas.microsoft.com/office/drawing/2014/main" id="{D1CBC37F-5D11-6A34-AD2C-184E9AA5D00A}"/>
              </a:ext>
            </a:extLst>
          </p:cNvPr>
          <p:cNvSpPr>
            <a:spLocks noGrp="1"/>
          </p:cNvSpPr>
          <p:nvPr>
            <p:ph type="body" idx="1"/>
          </p:nvPr>
        </p:nvSpPr>
        <p:spPr/>
        <p:txBody>
          <a:bodyPr/>
          <a:lstStyle/>
          <a:p>
            <a:pPr marL="171450" indent="-171450">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79E1F70-3E9F-CE8F-734E-D53EE047EAF5}"/>
              </a:ext>
            </a:extLst>
          </p:cNvPr>
          <p:cNvSpPr>
            <a:spLocks noGrp="1"/>
          </p:cNvSpPr>
          <p:nvPr>
            <p:ph type="sldNum" sz="quarter" idx="10"/>
          </p:nvPr>
        </p:nvSpPr>
        <p:spPr/>
        <p:txBody>
          <a:bodyPr/>
          <a:lstStyle/>
          <a:p>
            <a:pPr>
              <a:defRPr/>
            </a:pPr>
            <a:fld id="{9BC1A513-A0BF-4E31-BFE4-A8A08AB75B3B}" type="slidenum">
              <a:rPr lang="de-CH" smtClean="0"/>
              <a:pPr>
                <a:defRPr/>
              </a:pPr>
              <a:t>36</a:t>
            </a:fld>
            <a:endParaRPr lang="de-CH" dirty="0"/>
          </a:p>
        </p:txBody>
      </p:sp>
    </p:spTree>
    <p:extLst>
      <p:ext uri="{BB962C8B-B14F-4D97-AF65-F5344CB8AC3E}">
        <p14:creationId xmlns:p14="http://schemas.microsoft.com/office/powerpoint/2010/main" val="19710125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035073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8900" y="931863"/>
            <a:ext cx="4140200" cy="2328862"/>
          </a:xfrm>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a:defRPr/>
            </a:pPr>
            <a:fld id="{9BC1A513-A0BF-4E31-BFE4-A8A08AB75B3B}" type="slidenum">
              <a:rPr lang="de-CH" smtClean="0"/>
              <a:pPr>
                <a:defRPr/>
              </a:pPr>
              <a:t>43</a:t>
            </a:fld>
            <a:endParaRPr lang="de-CH"/>
          </a:p>
        </p:txBody>
      </p:sp>
    </p:spTree>
    <p:extLst>
      <p:ext uri="{BB962C8B-B14F-4D97-AF65-F5344CB8AC3E}">
        <p14:creationId xmlns:p14="http://schemas.microsoft.com/office/powerpoint/2010/main" val="36829191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4.xml"/><Relationship Id="rId4" Type="http://schemas.openxmlformats.org/officeDocument/2006/relationships/image" Target="../media/image2.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5.xml"/><Relationship Id="rId4" Type="http://schemas.openxmlformats.org/officeDocument/2006/relationships/image" Target="../media/image2.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6.xml"/><Relationship Id="rId4" Type="http://schemas.openxmlformats.org/officeDocument/2006/relationships/image" Target="../media/image2.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7.xml"/><Relationship Id="rId4" Type="http://schemas.openxmlformats.org/officeDocument/2006/relationships/image" Target="../media/image2.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8.xml"/><Relationship Id="rId4" Type="http://schemas.openxmlformats.org/officeDocument/2006/relationships/image" Target="../media/image2.emf"/></Relationships>
</file>

<file path=ppt/slideLayouts/_rels/slideLayout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9.xml"/><Relationship Id="rId4" Type="http://schemas.openxmlformats.org/officeDocument/2006/relationships/image" Target="../media/image2.emf"/></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10.xml"/><Relationship Id="rId4" Type="http://schemas.openxmlformats.org/officeDocument/2006/relationships/image" Target="../media/image2.emf"/></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11.xml"/><Relationship Id="rId4" Type="http://schemas.openxmlformats.org/officeDocument/2006/relationships/image" Target="../media/image2.emf"/></Relationships>
</file>

<file path=ppt/slideLayouts/_rels/slideLayout10.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Master" Target="../slideMasters/slideMaster1.xml"/><Relationship Id="rId1" Type="http://schemas.openxmlformats.org/officeDocument/2006/relationships/tags" Target="../tags/tag12.xml"/><Relationship Id="rId4" Type="http://schemas.openxmlformats.org/officeDocument/2006/relationships/image" Target="../media/image2.emf"/></Relationships>
</file>

<file path=ppt/slideLayouts/_rels/slideLayout11.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Master" Target="../slideMasters/slideMaster1.xml"/><Relationship Id="rId1" Type="http://schemas.openxmlformats.org/officeDocument/2006/relationships/tags" Target="../tags/tag13.xml"/><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Master" Target="../slideMasters/slideMaster1.xml"/><Relationship Id="rId1" Type="http://schemas.openxmlformats.org/officeDocument/2006/relationships/tags" Target="../tags/tag14.xml"/><Relationship Id="rId4" Type="http://schemas.openxmlformats.org/officeDocument/2006/relationships/image" Target="../media/image2.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Master" Target="../slideMasters/slideMaster1.xml"/><Relationship Id="rId1" Type="http://schemas.openxmlformats.org/officeDocument/2006/relationships/tags" Target="../tags/tag15.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1.xml"/><Relationship Id="rId1" Type="http://schemas.openxmlformats.org/officeDocument/2006/relationships/tags" Target="../tags/tag16.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1.xml"/><Relationship Id="rId1" Type="http://schemas.openxmlformats.org/officeDocument/2006/relationships/tags" Target="../tags/tag17.xml"/><Relationship Id="rId4" Type="http://schemas.openxmlformats.org/officeDocument/2006/relationships/image" Target="../media/image2.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Master" Target="../slideMasters/slideMaster1.xml"/><Relationship Id="rId1" Type="http://schemas.openxmlformats.org/officeDocument/2006/relationships/tags" Target="../tags/tag18.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emf"/></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Master" Target="../slideMasters/slideMaster1.xml"/><Relationship Id="rId1" Type="http://schemas.openxmlformats.org/officeDocument/2006/relationships/tags" Target="../tags/tag19.xml"/><Relationship Id="rId4" Type="http://schemas.openxmlformats.org/officeDocument/2006/relationships/image" Target="../media/image2.emf"/></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1.xml"/><Relationship Id="rId1" Type="http://schemas.openxmlformats.org/officeDocument/2006/relationships/tags" Target="../tags/tag20.xml"/><Relationship Id="rId4" Type="http://schemas.openxmlformats.org/officeDocument/2006/relationships/image" Target="../media/image2.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1.xml"/><Relationship Id="rId1" Type="http://schemas.openxmlformats.org/officeDocument/2006/relationships/tags" Target="../tags/tag21.xml"/><Relationship Id="rId4" Type="http://schemas.openxmlformats.org/officeDocument/2006/relationships/image" Target="../media/image2.emf"/></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3701C1F6-A140-C203-8BFC-35C0188A77B8}"/>
              </a:ext>
            </a:extLst>
          </p:cNvPr>
          <p:cNvSpPr>
            <a:spLocks noGrp="1"/>
          </p:cNvSpPr>
          <p:nvPr>
            <p:ph type="pic" sz="quarter" idx="11" hasCustomPrompt="1"/>
          </p:nvPr>
        </p:nvSpPr>
        <p:spPr bwMode="gray">
          <a:xfrm>
            <a:off x="0" y="0"/>
            <a:ext cx="12192000" cy="6858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29775277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9E4B5D56-4EE6-6923-EBA2-5824FC9584B2}"/>
              </a:ext>
            </a:extLst>
          </p:cNvPr>
          <p:cNvSpPr>
            <a:spLocks noGrp="1"/>
          </p:cNvSpPr>
          <p:nvPr>
            <p:ph type="ctrTitle" hasCustomPrompt="1"/>
          </p:nvPr>
        </p:nvSpPr>
        <p:spPr bwMode="gray">
          <a:xfrm>
            <a:off x="1189036" y="964959"/>
            <a:ext cx="9144000" cy="738664"/>
          </a:xfrm>
          <a:prstGeom prst="rect">
            <a:avLst/>
          </a:prstGeom>
        </p:spPr>
        <p:txBody>
          <a:bodyPr vert="horz" anchor="b"/>
          <a:lstStyle>
            <a:lvl1pPr algn="l">
              <a:lnSpc>
                <a:spcPct val="100000"/>
              </a:lnSpc>
              <a:defRPr sz="4800" cap="all" baseline="0"/>
            </a:lvl1pPr>
          </a:lstStyle>
          <a:p>
            <a:r>
              <a:rPr lang="en-US" noProof="0" dirty="0"/>
              <a:t>overhead</a:t>
            </a:r>
          </a:p>
        </p:txBody>
      </p:sp>
      <p:sp>
        <p:nvSpPr>
          <p:cNvPr id="6" name="Text Placeholder 5">
            <a:extLst>
              <a:ext uri="{FF2B5EF4-FFF2-40B4-BE49-F238E27FC236}">
                <a16:creationId xmlns:a16="http://schemas.microsoft.com/office/drawing/2014/main" id="{1A4D2577-167E-69EB-1162-5BBAC4F82FD4}"/>
              </a:ext>
            </a:extLst>
          </p:cNvPr>
          <p:cNvSpPr>
            <a:spLocks noGrp="1"/>
          </p:cNvSpPr>
          <p:nvPr>
            <p:ph type="body" sz="quarter" idx="10" hasCustomPrompt="1"/>
          </p:nvPr>
        </p:nvSpPr>
        <p:spPr bwMode="gray">
          <a:xfrm>
            <a:off x="1189036" y="3063969"/>
            <a:ext cx="9144000" cy="214312"/>
          </a:xfrm>
        </p:spPr>
        <p:txBody>
          <a:bodyPr wrap="square">
            <a:spAutoFit/>
          </a:bodyPr>
          <a:lstStyle>
            <a:lvl1pPr marL="0" indent="0">
              <a:lnSpc>
                <a:spcPct val="100000"/>
              </a:lnSpc>
              <a:buNone/>
              <a:defRPr/>
            </a:lvl1pPr>
          </a:lstStyle>
          <a:p>
            <a:pPr lvl="0"/>
            <a:r>
              <a:rPr lang="en-US" noProof="0" dirty="0"/>
              <a:t>Author | Date</a:t>
            </a:r>
          </a:p>
        </p:txBody>
      </p:sp>
      <p:sp>
        <p:nvSpPr>
          <p:cNvPr id="7" name="Text Placeholder 6">
            <a:extLst>
              <a:ext uri="{FF2B5EF4-FFF2-40B4-BE49-F238E27FC236}">
                <a16:creationId xmlns:a16="http://schemas.microsoft.com/office/drawing/2014/main" id="{87869E6D-0360-2933-8C4A-69CBE7710BF1}"/>
              </a:ext>
            </a:extLst>
          </p:cNvPr>
          <p:cNvSpPr>
            <a:spLocks noGrp="1"/>
          </p:cNvSpPr>
          <p:nvPr>
            <p:ph type="body" sz="quarter" idx="12" hasCustomPrompt="1"/>
          </p:nvPr>
        </p:nvSpPr>
        <p:spPr bwMode="gray">
          <a:xfrm>
            <a:off x="0" y="6057900"/>
            <a:ext cx="12192000" cy="800100"/>
          </a:xfrm>
          <a:gradFill>
            <a:gsLst>
              <a:gs pos="19000">
                <a:schemeClr val="bg1">
                  <a:alpha val="80000"/>
                </a:schemeClr>
              </a:gs>
              <a:gs pos="100000">
                <a:schemeClr val="bg1"/>
              </a:gs>
            </a:gsLst>
            <a:lin ang="0" scaled="1"/>
          </a:gradFill>
        </p:spPr>
        <p:txBody>
          <a:bodyPr/>
          <a:lstStyle>
            <a:lvl1pPr marL="0" indent="0">
              <a:buNone/>
              <a:defRPr/>
            </a:lvl1pPr>
          </a:lstStyle>
          <a:p>
            <a:pPr lvl="0"/>
            <a:r>
              <a:rPr lang="en-US" dirty="0"/>
              <a:t> </a:t>
            </a:r>
          </a:p>
        </p:txBody>
      </p:sp>
      <p:sp>
        <p:nvSpPr>
          <p:cNvPr id="20" name="Text Placeholder 19">
            <a:extLst>
              <a:ext uri="{FF2B5EF4-FFF2-40B4-BE49-F238E27FC236}">
                <a16:creationId xmlns:a16="http://schemas.microsoft.com/office/drawing/2014/main" id="{885E7427-45FF-59FD-D7C2-D246E3C50A76}"/>
              </a:ext>
            </a:extLst>
          </p:cNvPr>
          <p:cNvSpPr>
            <a:spLocks noGrp="1"/>
          </p:cNvSpPr>
          <p:nvPr>
            <p:ph type="body" sz="quarter" idx="13" hasCustomPrompt="1"/>
          </p:nvPr>
        </p:nvSpPr>
        <p:spPr bwMode="gray">
          <a:xfrm>
            <a:off x="9912063" y="6301582"/>
            <a:ext cx="1764000" cy="176400"/>
          </a:xfrm>
          <a:blipFill>
            <a:blip r:embed="rId5">
              <a:extLst>
                <a:ext uri="{96DAC541-7B7A-43D3-8B79-37D633B846F1}">
                  <asvg:svgBlip xmlns:asvg="http://schemas.microsoft.com/office/drawing/2016/SVG/main" r:embed="rId6"/>
                </a:ext>
              </a:extLst>
            </a:blip>
            <a:stretch>
              <a:fillRect/>
            </a:stretch>
          </a:blipFill>
        </p:spPr>
        <p:txBody>
          <a:bodyPr/>
          <a:lstStyle>
            <a:lvl1pPr marL="0" indent="0">
              <a:buNone/>
              <a:defRPr/>
            </a:lvl1pPr>
          </a:lstStyle>
          <a:p>
            <a:pPr lvl="0"/>
            <a:r>
              <a:rPr lang="en-US" dirty="0"/>
              <a:t> </a:t>
            </a:r>
          </a:p>
        </p:txBody>
      </p:sp>
      <p:sp>
        <p:nvSpPr>
          <p:cNvPr id="9" name="Textplatzhalter 8">
            <a:extLst>
              <a:ext uri="{FF2B5EF4-FFF2-40B4-BE49-F238E27FC236}">
                <a16:creationId xmlns:a16="http://schemas.microsoft.com/office/drawing/2014/main" id="{64775200-1551-8488-CA6F-C4CF768DB1DB}"/>
              </a:ext>
            </a:extLst>
          </p:cNvPr>
          <p:cNvSpPr>
            <a:spLocks noGrp="1"/>
          </p:cNvSpPr>
          <p:nvPr>
            <p:ph type="body" sz="quarter" idx="14" hasCustomPrompt="1"/>
          </p:nvPr>
        </p:nvSpPr>
        <p:spPr>
          <a:xfrm>
            <a:off x="1189036" y="1703623"/>
            <a:ext cx="9144000" cy="1231106"/>
          </a:xfrm>
        </p:spPr>
        <p:txBody>
          <a:bodyPr>
            <a:spAutoFit/>
          </a:bodyPr>
          <a:lstStyle>
            <a:lvl1pPr marL="0" indent="0">
              <a:spcAft>
                <a:spcPts val="0"/>
              </a:spcAft>
              <a:buNone/>
              <a:defRPr sz="4000"/>
            </a:lvl1pPr>
          </a:lstStyle>
          <a:p>
            <a:pPr lvl="0"/>
            <a:r>
              <a:rPr lang="en-US" dirty="0"/>
              <a:t>Descriptive and more informative presentation header (position variable)</a:t>
            </a:r>
          </a:p>
        </p:txBody>
      </p:sp>
    </p:spTree>
    <p:extLst>
      <p:ext uri="{BB962C8B-B14F-4D97-AF65-F5344CB8AC3E}">
        <p14:creationId xmlns:p14="http://schemas.microsoft.com/office/powerpoint/2010/main" val="205424579"/>
      </p:ext>
    </p:extLst>
  </p:cSld>
  <p:clrMapOvr>
    <a:masterClrMapping/>
  </p:clrMapOvr>
  <p:extLst>
    <p:ext uri="{DCECCB84-F9BA-43D5-87BE-67443E8EF086}">
      <p15:sldGuideLst xmlns:p15="http://schemas.microsoft.com/office/powerpoint/2012/main">
        <p15:guide id="1" orient="horz" pos="3816" userDrawn="1">
          <p15:clr>
            <a:srgbClr val="F26B43"/>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3701C1F6-A140-C203-8BFC-35C0188A77B8}"/>
              </a:ext>
            </a:extLst>
          </p:cNvPr>
          <p:cNvSpPr>
            <a:spLocks noGrp="1"/>
          </p:cNvSpPr>
          <p:nvPr>
            <p:ph type="pic" sz="quarter" idx="11" hasCustomPrompt="1"/>
          </p:nvPr>
        </p:nvSpPr>
        <p:spPr bwMode="gray">
          <a:xfrm>
            <a:off x="0" y="0"/>
            <a:ext cx="9874800" cy="6858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dirty="0"/>
              <a:t> Image placeholder</a:t>
            </a:r>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377428990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9E4B5D56-4EE6-6923-EBA2-5824FC9584B2}"/>
              </a:ext>
            </a:extLst>
          </p:cNvPr>
          <p:cNvSpPr>
            <a:spLocks noGrp="1"/>
          </p:cNvSpPr>
          <p:nvPr>
            <p:ph type="ctrTitle" hasCustomPrompt="1"/>
          </p:nvPr>
        </p:nvSpPr>
        <p:spPr bwMode="gray">
          <a:xfrm>
            <a:off x="1189036" y="1334291"/>
            <a:ext cx="7612064" cy="369332"/>
          </a:xfrm>
          <a:prstGeom prst="rect">
            <a:avLst/>
          </a:prstGeom>
        </p:spPr>
        <p:txBody>
          <a:bodyPr vert="horz" anchor="b"/>
          <a:lstStyle>
            <a:lvl1pPr algn="l">
              <a:lnSpc>
                <a:spcPct val="100000"/>
              </a:lnSpc>
              <a:defRPr sz="2400" cap="all" baseline="0"/>
            </a:lvl1pPr>
          </a:lstStyle>
          <a:p>
            <a:r>
              <a:rPr lang="de-DE" dirty="0"/>
              <a:t>Chapter 1</a:t>
            </a:r>
          </a:p>
        </p:txBody>
      </p:sp>
      <p:sp>
        <p:nvSpPr>
          <p:cNvPr id="4" name="Textplatzhalter 8">
            <a:extLst>
              <a:ext uri="{FF2B5EF4-FFF2-40B4-BE49-F238E27FC236}">
                <a16:creationId xmlns:a16="http://schemas.microsoft.com/office/drawing/2014/main" id="{6B697B09-1663-F3FE-7753-55104D18A158}"/>
              </a:ext>
            </a:extLst>
          </p:cNvPr>
          <p:cNvSpPr>
            <a:spLocks noGrp="1"/>
          </p:cNvSpPr>
          <p:nvPr>
            <p:ph type="body" sz="quarter" idx="14" hasCustomPrompt="1"/>
          </p:nvPr>
        </p:nvSpPr>
        <p:spPr>
          <a:xfrm>
            <a:off x="1189036" y="1703623"/>
            <a:ext cx="7612064" cy="1231106"/>
          </a:xfrm>
        </p:spPr>
        <p:txBody>
          <a:bodyPr wrap="square">
            <a:spAutoFit/>
          </a:bodyPr>
          <a:lstStyle>
            <a:lvl1pPr marL="0" indent="0">
              <a:spcAft>
                <a:spcPts val="0"/>
              </a:spcAft>
              <a:buNone/>
              <a:defRPr sz="4000"/>
            </a:lvl1pPr>
          </a:lstStyle>
          <a:p>
            <a:pPr lvl="0"/>
            <a:r>
              <a:rPr lang="en-US" dirty="0"/>
              <a:t>Chapter title</a:t>
            </a:r>
          </a:p>
          <a:p>
            <a:pPr lvl="0"/>
            <a:r>
              <a:rPr lang="en-US" dirty="0"/>
              <a:t>(Position variable)</a:t>
            </a:r>
          </a:p>
        </p:txBody>
      </p:sp>
    </p:spTree>
    <p:extLst>
      <p:ext uri="{BB962C8B-B14F-4D97-AF65-F5344CB8AC3E}">
        <p14:creationId xmlns:p14="http://schemas.microsoft.com/office/powerpoint/2010/main" val="4147481199"/>
      </p:ext>
    </p:extLst>
  </p:cSld>
  <p:clrMapOvr>
    <a:masterClrMapping/>
  </p:clrMapOvr>
  <p:extLst>
    <p:ext uri="{DCECCB84-F9BA-43D5-87BE-67443E8EF086}">
      <p15:sldGuideLst xmlns:p15="http://schemas.microsoft.com/office/powerpoint/2012/main">
        <p15:guide id="1" pos="6221" userDrawn="1">
          <p15:clr>
            <a:srgbClr val="F26B43"/>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3701C1F6-A140-C203-8BFC-35C0188A77B8}"/>
              </a:ext>
            </a:extLst>
          </p:cNvPr>
          <p:cNvSpPr>
            <a:spLocks noGrp="1"/>
          </p:cNvSpPr>
          <p:nvPr>
            <p:ph type="pic" sz="quarter" idx="11" hasCustomPrompt="1"/>
          </p:nvPr>
        </p:nvSpPr>
        <p:spPr bwMode="gray">
          <a:xfrm>
            <a:off x="0" y="0"/>
            <a:ext cx="12192000" cy="60579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28654975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el 1">
            <a:extLst>
              <a:ext uri="{FF2B5EF4-FFF2-40B4-BE49-F238E27FC236}">
                <a16:creationId xmlns:a16="http://schemas.microsoft.com/office/drawing/2014/main" id="{9E4B5D56-4EE6-6923-EBA2-5824FC9584B2}"/>
              </a:ext>
            </a:extLst>
          </p:cNvPr>
          <p:cNvSpPr>
            <a:spLocks noGrp="1"/>
          </p:cNvSpPr>
          <p:nvPr>
            <p:ph type="ctrTitle" hasCustomPrompt="1"/>
          </p:nvPr>
        </p:nvSpPr>
        <p:spPr bwMode="gray">
          <a:xfrm>
            <a:off x="1189036" y="1334291"/>
            <a:ext cx="9144000" cy="369332"/>
          </a:xfrm>
          <a:prstGeom prst="rect">
            <a:avLst/>
          </a:prstGeom>
        </p:spPr>
        <p:txBody>
          <a:bodyPr vert="horz" anchor="b"/>
          <a:lstStyle>
            <a:lvl1pPr algn="l">
              <a:lnSpc>
                <a:spcPct val="100000"/>
              </a:lnSpc>
              <a:defRPr sz="2400" cap="all" baseline="0"/>
            </a:lvl1pPr>
          </a:lstStyle>
          <a:p>
            <a:r>
              <a:rPr lang="en-US" noProof="0" dirty="0"/>
              <a:t>Agenda</a:t>
            </a:r>
          </a:p>
        </p:txBody>
      </p:sp>
      <p:sp>
        <p:nvSpPr>
          <p:cNvPr id="7" name="Text Placeholder 6">
            <a:extLst>
              <a:ext uri="{FF2B5EF4-FFF2-40B4-BE49-F238E27FC236}">
                <a16:creationId xmlns:a16="http://schemas.microsoft.com/office/drawing/2014/main" id="{54780551-0AC8-CC10-4203-E0F948B252FC}"/>
              </a:ext>
            </a:extLst>
          </p:cNvPr>
          <p:cNvSpPr>
            <a:spLocks noGrp="1"/>
          </p:cNvSpPr>
          <p:nvPr>
            <p:ph type="body" sz="quarter" idx="12" hasCustomPrompt="1"/>
          </p:nvPr>
        </p:nvSpPr>
        <p:spPr bwMode="gray">
          <a:xfrm>
            <a:off x="1189038" y="3630386"/>
            <a:ext cx="2340000" cy="1872000"/>
          </a:xfrm>
          <a:solidFill>
            <a:schemeClr val="bg1"/>
          </a:solidFill>
        </p:spPr>
        <p:txBody>
          <a:bodyPr lIns="216000" tIns="144000" rIns="216000" bIns="144000"/>
          <a:lstStyle>
            <a:lvl1pPr marL="0" indent="0">
              <a:spcAft>
                <a:spcPts val="0"/>
              </a:spcAft>
              <a:buNone/>
              <a:defRPr b="0"/>
            </a:lvl1pPr>
          </a:lstStyle>
          <a:p>
            <a:pPr lvl="0"/>
            <a:r>
              <a:rPr lang="en-US" dirty="0"/>
              <a:t>Chapter title</a:t>
            </a:r>
          </a:p>
          <a:p>
            <a:pPr lvl="0"/>
            <a:r>
              <a:rPr lang="en-US" dirty="0"/>
              <a:t>Placeholder</a:t>
            </a:r>
          </a:p>
          <a:p>
            <a:pPr lvl="0"/>
            <a:r>
              <a:rPr lang="en-US" dirty="0"/>
              <a:t>Third line</a:t>
            </a:r>
          </a:p>
        </p:txBody>
      </p:sp>
      <p:sp>
        <p:nvSpPr>
          <p:cNvPr id="9" name="Text Placeholder 6">
            <a:extLst>
              <a:ext uri="{FF2B5EF4-FFF2-40B4-BE49-F238E27FC236}">
                <a16:creationId xmlns:a16="http://schemas.microsoft.com/office/drawing/2014/main" id="{CC4BB3A0-56D7-008F-2F5E-749DA502114B}"/>
              </a:ext>
            </a:extLst>
          </p:cNvPr>
          <p:cNvSpPr>
            <a:spLocks noGrp="1"/>
          </p:cNvSpPr>
          <p:nvPr>
            <p:ph type="body" sz="quarter" idx="13" hasCustomPrompt="1"/>
          </p:nvPr>
        </p:nvSpPr>
        <p:spPr bwMode="gray">
          <a:xfrm>
            <a:off x="3665538" y="3630386"/>
            <a:ext cx="2340000" cy="1872000"/>
          </a:xfrm>
          <a:solidFill>
            <a:schemeClr val="bg1"/>
          </a:solidFill>
        </p:spPr>
        <p:txBody>
          <a:bodyPr lIns="216000" tIns="144000" rIns="216000" bIns="144000"/>
          <a:lstStyle>
            <a:lvl1pPr marL="0" indent="0">
              <a:spcAft>
                <a:spcPts val="0"/>
              </a:spcAft>
              <a:buNone/>
              <a:defRPr b="0"/>
            </a:lvl1pPr>
          </a:lstStyle>
          <a:p>
            <a:pPr lvl="0"/>
            <a:r>
              <a:rPr lang="en-US" dirty="0"/>
              <a:t>Chapter title</a:t>
            </a:r>
          </a:p>
          <a:p>
            <a:pPr lvl="0"/>
            <a:r>
              <a:rPr lang="en-US" dirty="0"/>
              <a:t>Placeholder</a:t>
            </a:r>
          </a:p>
          <a:p>
            <a:pPr lvl="0"/>
            <a:r>
              <a:rPr lang="en-US" dirty="0"/>
              <a:t>Third line</a:t>
            </a:r>
          </a:p>
        </p:txBody>
      </p:sp>
      <p:sp>
        <p:nvSpPr>
          <p:cNvPr id="20" name="Text Placeholder 6">
            <a:extLst>
              <a:ext uri="{FF2B5EF4-FFF2-40B4-BE49-F238E27FC236}">
                <a16:creationId xmlns:a16="http://schemas.microsoft.com/office/drawing/2014/main" id="{5F8F1682-426D-A92C-5CC0-F70B368876DA}"/>
              </a:ext>
            </a:extLst>
          </p:cNvPr>
          <p:cNvSpPr>
            <a:spLocks noGrp="1"/>
          </p:cNvSpPr>
          <p:nvPr>
            <p:ph type="body" sz="quarter" idx="14" hasCustomPrompt="1"/>
          </p:nvPr>
        </p:nvSpPr>
        <p:spPr bwMode="gray">
          <a:xfrm>
            <a:off x="6142038" y="3630386"/>
            <a:ext cx="2340000" cy="1872000"/>
          </a:xfrm>
          <a:solidFill>
            <a:schemeClr val="bg1"/>
          </a:solidFill>
        </p:spPr>
        <p:txBody>
          <a:bodyPr lIns="216000" tIns="144000" rIns="216000" bIns="144000"/>
          <a:lstStyle>
            <a:lvl1pPr marL="0" indent="0">
              <a:spcAft>
                <a:spcPts val="0"/>
              </a:spcAft>
              <a:buNone/>
              <a:defRPr b="0"/>
            </a:lvl1pPr>
          </a:lstStyle>
          <a:p>
            <a:pPr lvl="0"/>
            <a:r>
              <a:rPr lang="en-US" dirty="0"/>
              <a:t>Chapter title</a:t>
            </a:r>
          </a:p>
          <a:p>
            <a:pPr lvl="0"/>
            <a:r>
              <a:rPr lang="en-US" dirty="0"/>
              <a:t>Placeholder</a:t>
            </a:r>
          </a:p>
          <a:p>
            <a:pPr lvl="0"/>
            <a:r>
              <a:rPr lang="en-US" dirty="0"/>
              <a:t>Third line</a:t>
            </a:r>
          </a:p>
        </p:txBody>
      </p:sp>
      <p:sp>
        <p:nvSpPr>
          <p:cNvPr id="21" name="Text Placeholder 6">
            <a:extLst>
              <a:ext uri="{FF2B5EF4-FFF2-40B4-BE49-F238E27FC236}">
                <a16:creationId xmlns:a16="http://schemas.microsoft.com/office/drawing/2014/main" id="{C3FD7D7A-E9B6-0D5D-1997-DF07855352F6}"/>
              </a:ext>
            </a:extLst>
          </p:cNvPr>
          <p:cNvSpPr>
            <a:spLocks noGrp="1"/>
          </p:cNvSpPr>
          <p:nvPr>
            <p:ph type="body" sz="quarter" idx="15" hasCustomPrompt="1"/>
          </p:nvPr>
        </p:nvSpPr>
        <p:spPr bwMode="gray">
          <a:xfrm>
            <a:off x="8618538" y="3630386"/>
            <a:ext cx="2340000" cy="1872000"/>
          </a:xfrm>
          <a:solidFill>
            <a:schemeClr val="bg1"/>
          </a:solidFill>
        </p:spPr>
        <p:txBody>
          <a:bodyPr lIns="216000" tIns="144000" rIns="216000" bIns="144000"/>
          <a:lstStyle>
            <a:lvl1pPr marL="0" indent="0">
              <a:spcAft>
                <a:spcPts val="0"/>
              </a:spcAft>
              <a:buNone/>
              <a:defRPr b="0"/>
            </a:lvl1pPr>
          </a:lstStyle>
          <a:p>
            <a:pPr lvl="0"/>
            <a:r>
              <a:rPr lang="en-US" dirty="0"/>
              <a:t>Chapter title</a:t>
            </a:r>
          </a:p>
          <a:p>
            <a:pPr lvl="0"/>
            <a:r>
              <a:rPr lang="en-US" dirty="0"/>
              <a:t>Placeholder</a:t>
            </a:r>
          </a:p>
          <a:p>
            <a:pPr lvl="0"/>
            <a:r>
              <a:rPr lang="en-US" dirty="0"/>
              <a:t>Third line</a:t>
            </a:r>
          </a:p>
        </p:txBody>
      </p:sp>
      <p:sp>
        <p:nvSpPr>
          <p:cNvPr id="23" name="Text Placeholder 22">
            <a:extLst>
              <a:ext uri="{FF2B5EF4-FFF2-40B4-BE49-F238E27FC236}">
                <a16:creationId xmlns:a16="http://schemas.microsoft.com/office/drawing/2014/main" id="{8B0D683F-3864-D1CF-A46B-232B304F7C5E}"/>
              </a:ext>
            </a:extLst>
          </p:cNvPr>
          <p:cNvSpPr>
            <a:spLocks noGrp="1"/>
          </p:cNvSpPr>
          <p:nvPr>
            <p:ph type="body" sz="quarter" idx="16" hasCustomPrompt="1"/>
          </p:nvPr>
        </p:nvSpPr>
        <p:spPr bwMode="gray">
          <a:xfrm>
            <a:off x="1401654" y="4905926"/>
            <a:ext cx="1176706" cy="360850"/>
          </a:xfrm>
          <a:solidFill>
            <a:schemeClr val="accent2"/>
          </a:solidFill>
        </p:spPr>
        <p:txBody>
          <a:bodyPr wrap="none" lIns="108000" tIns="72000" rIns="108000" bIns="72000" anchor="ctr">
            <a:spAutoFit/>
          </a:bodyPr>
          <a:lstStyle>
            <a:lvl1pPr marL="0" indent="0" algn="ctr">
              <a:buNone/>
              <a:defRPr b="1" cap="all" baseline="0">
                <a:solidFill>
                  <a:schemeClr val="bg1"/>
                </a:solidFill>
              </a:defRPr>
            </a:lvl1pPr>
          </a:lstStyle>
          <a:p>
            <a:pPr lvl="0"/>
            <a:r>
              <a:rPr lang="en-US" dirty="0"/>
              <a:t>Chapter 1</a:t>
            </a:r>
          </a:p>
        </p:txBody>
      </p:sp>
      <p:sp>
        <p:nvSpPr>
          <p:cNvPr id="24" name="Text Placeholder 22">
            <a:extLst>
              <a:ext uri="{FF2B5EF4-FFF2-40B4-BE49-F238E27FC236}">
                <a16:creationId xmlns:a16="http://schemas.microsoft.com/office/drawing/2014/main" id="{B08603D7-4ECD-E027-4BF6-9BA21A7C9C6E}"/>
              </a:ext>
            </a:extLst>
          </p:cNvPr>
          <p:cNvSpPr>
            <a:spLocks noGrp="1"/>
          </p:cNvSpPr>
          <p:nvPr>
            <p:ph type="body" sz="quarter" idx="17" hasCustomPrompt="1"/>
          </p:nvPr>
        </p:nvSpPr>
        <p:spPr bwMode="gray">
          <a:xfrm>
            <a:off x="3878154" y="4905926"/>
            <a:ext cx="1176706" cy="360850"/>
          </a:xfrm>
          <a:solidFill>
            <a:schemeClr val="accent2"/>
          </a:solidFill>
        </p:spPr>
        <p:txBody>
          <a:bodyPr wrap="none" lIns="108000" tIns="72000" rIns="108000" bIns="72000" anchor="ctr">
            <a:spAutoFit/>
          </a:bodyPr>
          <a:lstStyle>
            <a:lvl1pPr marL="0" indent="0" algn="ctr">
              <a:buNone/>
              <a:defRPr b="1" cap="all" baseline="0">
                <a:solidFill>
                  <a:schemeClr val="bg1"/>
                </a:solidFill>
              </a:defRPr>
            </a:lvl1pPr>
          </a:lstStyle>
          <a:p>
            <a:pPr lvl="0"/>
            <a:r>
              <a:rPr lang="en-US" dirty="0"/>
              <a:t>Chapter 2</a:t>
            </a:r>
          </a:p>
        </p:txBody>
      </p:sp>
      <p:sp>
        <p:nvSpPr>
          <p:cNvPr id="25" name="Text Placeholder 22">
            <a:extLst>
              <a:ext uri="{FF2B5EF4-FFF2-40B4-BE49-F238E27FC236}">
                <a16:creationId xmlns:a16="http://schemas.microsoft.com/office/drawing/2014/main" id="{5445746D-239C-F4A1-A97C-3AF8E2BA705C}"/>
              </a:ext>
            </a:extLst>
          </p:cNvPr>
          <p:cNvSpPr>
            <a:spLocks noGrp="1"/>
          </p:cNvSpPr>
          <p:nvPr>
            <p:ph type="body" sz="quarter" idx="18" hasCustomPrompt="1"/>
          </p:nvPr>
        </p:nvSpPr>
        <p:spPr bwMode="gray">
          <a:xfrm>
            <a:off x="6354654" y="4905926"/>
            <a:ext cx="1176706" cy="360850"/>
          </a:xfrm>
          <a:solidFill>
            <a:schemeClr val="accent2"/>
          </a:solidFill>
        </p:spPr>
        <p:txBody>
          <a:bodyPr wrap="none" lIns="108000" tIns="72000" rIns="108000" bIns="72000" anchor="ctr">
            <a:spAutoFit/>
          </a:bodyPr>
          <a:lstStyle>
            <a:lvl1pPr marL="0" indent="0" algn="ctr">
              <a:buNone/>
              <a:defRPr b="1" cap="all" baseline="0">
                <a:solidFill>
                  <a:schemeClr val="bg1"/>
                </a:solidFill>
              </a:defRPr>
            </a:lvl1pPr>
          </a:lstStyle>
          <a:p>
            <a:pPr lvl="0"/>
            <a:r>
              <a:rPr lang="en-US" dirty="0"/>
              <a:t>Chapter 3</a:t>
            </a:r>
          </a:p>
        </p:txBody>
      </p:sp>
      <p:sp>
        <p:nvSpPr>
          <p:cNvPr id="26" name="Text Placeholder 22">
            <a:extLst>
              <a:ext uri="{FF2B5EF4-FFF2-40B4-BE49-F238E27FC236}">
                <a16:creationId xmlns:a16="http://schemas.microsoft.com/office/drawing/2014/main" id="{AB140772-9837-E177-41C4-06F402B02DA2}"/>
              </a:ext>
            </a:extLst>
          </p:cNvPr>
          <p:cNvSpPr>
            <a:spLocks noGrp="1"/>
          </p:cNvSpPr>
          <p:nvPr>
            <p:ph type="body" sz="quarter" idx="19" hasCustomPrompt="1"/>
          </p:nvPr>
        </p:nvSpPr>
        <p:spPr bwMode="gray">
          <a:xfrm>
            <a:off x="8831154" y="4905926"/>
            <a:ext cx="1176706" cy="360850"/>
          </a:xfrm>
          <a:solidFill>
            <a:schemeClr val="accent2"/>
          </a:solidFill>
        </p:spPr>
        <p:txBody>
          <a:bodyPr wrap="none" lIns="108000" tIns="72000" rIns="108000" bIns="72000" anchor="ctr">
            <a:spAutoFit/>
          </a:bodyPr>
          <a:lstStyle>
            <a:lvl1pPr marL="0" indent="0" algn="ctr">
              <a:buNone/>
              <a:defRPr b="1" cap="all" baseline="0">
                <a:solidFill>
                  <a:schemeClr val="bg1"/>
                </a:solidFill>
              </a:defRPr>
            </a:lvl1pPr>
          </a:lstStyle>
          <a:p>
            <a:pPr lvl="0"/>
            <a:r>
              <a:rPr lang="en-US" dirty="0"/>
              <a:t>Chapter 4</a:t>
            </a:r>
          </a:p>
        </p:txBody>
      </p:sp>
      <p:sp>
        <p:nvSpPr>
          <p:cNvPr id="27" name="Footer Placeholder 26">
            <a:extLst>
              <a:ext uri="{FF2B5EF4-FFF2-40B4-BE49-F238E27FC236}">
                <a16:creationId xmlns:a16="http://schemas.microsoft.com/office/drawing/2014/main" id="{9D65CB0B-9E70-7B90-E6AE-21AEF33734E4}"/>
              </a:ext>
            </a:extLst>
          </p:cNvPr>
          <p:cNvSpPr>
            <a:spLocks noGrp="1"/>
          </p:cNvSpPr>
          <p:nvPr>
            <p:ph type="ftr" sz="quarter" idx="20"/>
          </p:nvPr>
        </p:nvSpPr>
        <p:spPr bwMode="gray"/>
        <p:txBody>
          <a:bodyPr/>
          <a:lstStyle/>
          <a:p>
            <a:r>
              <a:rPr lang="de-DE"/>
              <a:t>© Copyright Sensirion, Switzerland</a:t>
            </a:r>
            <a:endParaRPr lang="de-DE" dirty="0"/>
          </a:p>
        </p:txBody>
      </p:sp>
      <p:sp>
        <p:nvSpPr>
          <p:cNvPr id="28" name="Slide Number Placeholder 27">
            <a:extLst>
              <a:ext uri="{FF2B5EF4-FFF2-40B4-BE49-F238E27FC236}">
                <a16:creationId xmlns:a16="http://schemas.microsoft.com/office/drawing/2014/main" id="{492DC165-2374-0ED2-FB65-A73A065F463D}"/>
              </a:ext>
            </a:extLst>
          </p:cNvPr>
          <p:cNvSpPr>
            <a:spLocks noGrp="1"/>
          </p:cNvSpPr>
          <p:nvPr>
            <p:ph type="sldNum" sz="quarter" idx="21"/>
          </p:nvPr>
        </p:nvSpPr>
        <p:spPr bwMode="gray"/>
        <p:txBody>
          <a:bodyPr/>
          <a:lstStyle/>
          <a:p>
            <a:fld id="{B1E691A1-F3A6-4574-B226-B412272B38A6}" type="slidenum">
              <a:rPr lang="de-DE" smtClean="0"/>
              <a:pPr/>
              <a:t>‹#›</a:t>
            </a:fld>
            <a:endParaRPr lang="de-DE"/>
          </a:p>
        </p:txBody>
      </p:sp>
      <p:sp>
        <p:nvSpPr>
          <p:cNvPr id="4" name="Textfeld 3">
            <a:extLst>
              <a:ext uri="{FF2B5EF4-FFF2-40B4-BE49-F238E27FC236}">
                <a16:creationId xmlns:a16="http://schemas.microsoft.com/office/drawing/2014/main" id="{939FCACE-9BDD-8052-C056-6D9D8D43E378}"/>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
        <p:nvSpPr>
          <p:cNvPr id="11" name="Textplatzhalter 8">
            <a:extLst>
              <a:ext uri="{FF2B5EF4-FFF2-40B4-BE49-F238E27FC236}">
                <a16:creationId xmlns:a16="http://schemas.microsoft.com/office/drawing/2014/main" id="{E52A1870-45CF-BBEE-B594-FA64290C3279}"/>
              </a:ext>
            </a:extLst>
          </p:cNvPr>
          <p:cNvSpPr>
            <a:spLocks noGrp="1"/>
          </p:cNvSpPr>
          <p:nvPr>
            <p:ph type="body" sz="quarter" idx="22" hasCustomPrompt="1"/>
          </p:nvPr>
        </p:nvSpPr>
        <p:spPr>
          <a:xfrm>
            <a:off x="1189036" y="1703623"/>
            <a:ext cx="9144000" cy="615553"/>
          </a:xfrm>
        </p:spPr>
        <p:txBody>
          <a:bodyPr>
            <a:spAutoFit/>
          </a:bodyPr>
          <a:lstStyle>
            <a:lvl1pPr marL="0" indent="0">
              <a:spcAft>
                <a:spcPts val="0"/>
              </a:spcAft>
              <a:buNone/>
              <a:defRPr sz="4000"/>
            </a:lvl1pPr>
          </a:lstStyle>
          <a:p>
            <a:pPr lvl="0"/>
            <a:r>
              <a:rPr lang="en-US" dirty="0"/>
              <a:t>Headline</a:t>
            </a:r>
          </a:p>
        </p:txBody>
      </p:sp>
    </p:spTree>
    <p:extLst>
      <p:ext uri="{BB962C8B-B14F-4D97-AF65-F5344CB8AC3E}">
        <p14:creationId xmlns:p14="http://schemas.microsoft.com/office/powerpoint/2010/main" val="1394390255"/>
      </p:ext>
    </p:extLst>
  </p:cSld>
  <p:clrMapOvr>
    <a:masterClrMapping/>
  </p:clrMapOvr>
  <p:extLst>
    <p:ext uri="{DCECCB84-F9BA-43D5-87BE-67443E8EF086}">
      <p15:sldGuideLst xmlns:p15="http://schemas.microsoft.com/office/powerpoint/2012/main">
        <p15:guide id="1" orient="horz" pos="3816">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5785589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515938" y="921522"/>
            <a:ext cx="11160125" cy="276999"/>
          </a:xfrm>
        </p:spPr>
        <p:txBody>
          <a:bodyPr>
            <a:spAutoFit/>
          </a:bodyPr>
          <a:lstStyle>
            <a:lvl1pPr marL="0" indent="0">
              <a:buNone/>
              <a:defRPr sz="1800"/>
            </a:lvl1pPr>
          </a:lstStyle>
          <a:p>
            <a:pPr lvl="0"/>
            <a:r>
              <a:rPr lang="en-US" dirty="0"/>
              <a:t>Subtitle</a:t>
            </a:r>
          </a:p>
        </p:txBody>
      </p:sp>
      <p:sp>
        <p:nvSpPr>
          <p:cNvPr id="2" name="Title 1">
            <a:extLst>
              <a:ext uri="{FF2B5EF4-FFF2-40B4-BE49-F238E27FC236}">
                <a16:creationId xmlns:a16="http://schemas.microsoft.com/office/drawing/2014/main" id="{2857EDF7-6D11-2BD0-D719-AE9C55860BD0}"/>
              </a:ext>
            </a:extLst>
          </p:cNvPr>
          <p:cNvSpPr>
            <a:spLocks noGrp="1"/>
          </p:cNvSpPr>
          <p:nvPr>
            <p:ph type="title" hasCustomPrompt="1"/>
          </p:nvPr>
        </p:nvSpPr>
        <p:spPr bwMode="gray"/>
        <p:txBody>
          <a:bodyPr vert="horz"/>
          <a:lstStyle/>
          <a:p>
            <a:r>
              <a:rPr lang="en-US" dirty="0"/>
              <a:t>Click to edit title</a:t>
            </a:r>
          </a:p>
        </p:txBody>
      </p:sp>
      <p:sp>
        <p:nvSpPr>
          <p:cNvPr id="5" name="Footer Placeholder 4">
            <a:extLst>
              <a:ext uri="{FF2B5EF4-FFF2-40B4-BE49-F238E27FC236}">
                <a16:creationId xmlns:a16="http://schemas.microsoft.com/office/drawing/2014/main" id="{EE8853C1-9697-12F7-AC00-B3FBDCA5F7FB}"/>
              </a:ext>
            </a:extLst>
          </p:cNvPr>
          <p:cNvSpPr>
            <a:spLocks noGrp="1"/>
          </p:cNvSpPr>
          <p:nvPr>
            <p:ph type="ftr" sz="quarter" idx="15"/>
          </p:nvPr>
        </p:nvSpPr>
        <p:spPr bwMode="gray">
          <a:xfrm>
            <a:off x="1249680" y="6310083"/>
            <a:ext cx="2746800" cy="153888"/>
          </a:xfrm>
        </p:spPr>
        <p:txBody>
          <a:bodyPr/>
          <a:lstStyle/>
          <a:p>
            <a:r>
              <a:rPr lang="de-DE" dirty="0"/>
              <a:t>© Copyright </a:t>
            </a:r>
            <a:r>
              <a:rPr lang="de-DE" dirty="0" err="1"/>
              <a:t>Sensirion</a:t>
            </a:r>
            <a:r>
              <a:rPr lang="de-DE" dirty="0"/>
              <a:t>, </a:t>
            </a:r>
            <a:r>
              <a:rPr lang="de-DE" dirty="0" err="1"/>
              <a:t>Switzerland</a:t>
            </a:r>
            <a:endParaRPr lang="de-DE" dirty="0"/>
          </a:p>
        </p:txBody>
      </p:sp>
      <p:sp>
        <p:nvSpPr>
          <p:cNvPr id="6" name="Slide Number Placeholder 5">
            <a:extLst>
              <a:ext uri="{FF2B5EF4-FFF2-40B4-BE49-F238E27FC236}">
                <a16:creationId xmlns:a16="http://schemas.microsoft.com/office/drawing/2014/main" id="{58261214-1D1D-D6A6-57CA-ABCC75DAE253}"/>
              </a:ext>
            </a:extLst>
          </p:cNvPr>
          <p:cNvSpPr>
            <a:spLocks noGrp="1"/>
          </p:cNvSpPr>
          <p:nvPr>
            <p:ph type="sldNum" sz="quarter" idx="16"/>
          </p:nvPr>
        </p:nvSpPr>
        <p:spPr bwMode="gray"/>
        <p:txBody>
          <a:bodyPr/>
          <a:lstStyle/>
          <a:p>
            <a:fld id="{B1E691A1-F3A6-4574-B226-B412272B38A6}" type="slidenum">
              <a:rPr lang="de-DE" smtClean="0"/>
              <a:pPr/>
              <a:t>‹#›</a:t>
            </a:fld>
            <a:endParaRPr lang="de-DE"/>
          </a:p>
        </p:txBody>
      </p:sp>
      <p:sp>
        <p:nvSpPr>
          <p:cNvPr id="3" name="Textfeld 2">
            <a:extLst>
              <a:ext uri="{FF2B5EF4-FFF2-40B4-BE49-F238E27FC236}">
                <a16:creationId xmlns:a16="http://schemas.microsoft.com/office/drawing/2014/main" id="{C63355AB-FAD5-F43D-E6F6-D41B3E6D9558}"/>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2553339533"/>
      </p:ext>
    </p:extLst>
  </p:cSld>
  <p:clrMapOvr>
    <a:masterClrMapping/>
  </p:clrMapOvr>
  <p:extLst>
    <p:ext uri="{DCECCB84-F9BA-43D5-87BE-67443E8EF086}">
      <p15:sldGuideLst xmlns:p15="http://schemas.microsoft.com/office/powerpoint/2012/main">
        <p15:guide id="1" orient="horz" pos="913" userDrawn="1">
          <p15:clr>
            <a:srgbClr val="F26B43"/>
          </p15:clr>
        </p15:guide>
        <p15:guide id="2" orient="horz" pos="754" userDrawn="1">
          <p15:clr>
            <a:srgbClr val="F26B43"/>
          </p15:clr>
        </p15:guide>
        <p15:guide id="3" orient="horz" pos="300" userDrawn="1">
          <p15:clr>
            <a:srgbClr val="F26B43"/>
          </p15:clr>
        </p15:guide>
        <p15:guide id="4" orient="horz" pos="3974" userDrawn="1">
          <p15:clr>
            <a:srgbClr val="F26B43"/>
          </p15:clr>
        </p15:guide>
        <p15:guide id="5" orient="horz" pos="3816"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Subtitle + Content">
    <p:spTree>
      <p:nvGrpSpPr>
        <p:cNvPr id="1" name=""/>
        <p:cNvGrpSpPr/>
        <p:nvPr/>
      </p:nvGrpSpPr>
      <p:grpSpPr>
        <a:xfrm>
          <a:off x="0" y="0"/>
          <a:ext cx="0" cy="0"/>
          <a:chOff x="0" y="0"/>
          <a:chExt cx="0" cy="0"/>
        </a:xfrm>
      </p:grpSpPr>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215176237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515938" y="921522"/>
            <a:ext cx="11160125" cy="276999"/>
          </a:xfrm>
        </p:spPr>
        <p:txBody>
          <a:bodyPr>
            <a:spAutoFit/>
          </a:bodyPr>
          <a:lstStyle>
            <a:lvl1pPr marL="0" indent="0">
              <a:buNone/>
              <a:defRPr sz="1800"/>
            </a:lvl1pPr>
          </a:lstStyle>
          <a:p>
            <a:pPr lvl="0"/>
            <a:r>
              <a:rPr lang="en-US" dirty="0"/>
              <a:t>Subtitle</a:t>
            </a:r>
          </a:p>
        </p:txBody>
      </p:sp>
      <p:sp>
        <p:nvSpPr>
          <p:cNvPr id="5" name="Inhaltsplatzhalter 4">
            <a:extLst>
              <a:ext uri="{FF2B5EF4-FFF2-40B4-BE49-F238E27FC236}">
                <a16:creationId xmlns:a16="http://schemas.microsoft.com/office/drawing/2014/main" id="{6F21486E-9A25-93A1-CBA6-27F7E8AF8E64}"/>
              </a:ext>
            </a:extLst>
          </p:cNvPr>
          <p:cNvSpPr>
            <a:spLocks noGrp="1"/>
          </p:cNvSpPr>
          <p:nvPr>
            <p:ph sz="quarter" idx="15" hasCustomPrompt="1"/>
          </p:nvPr>
        </p:nvSpPr>
        <p:spPr bwMode="gray">
          <a:xfrm>
            <a:off x="515937" y="1449388"/>
            <a:ext cx="11160126" cy="4608512"/>
          </a:xfrm>
        </p:spPr>
        <p:txBody>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p:txBody>
          <a:bodyPr vert="horz"/>
          <a:lstStyle/>
          <a:p>
            <a:r>
              <a:rPr lang="en-US" dirty="0"/>
              <a:t>Click to edit title</a:t>
            </a:r>
          </a:p>
        </p:txBody>
      </p:sp>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3" name="Textfeld 2">
            <a:extLst>
              <a:ext uri="{FF2B5EF4-FFF2-40B4-BE49-F238E27FC236}">
                <a16:creationId xmlns:a16="http://schemas.microsoft.com/office/drawing/2014/main" id="{64C115DD-6EA6-34AA-FD09-A8081C9328CC}"/>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1315337689"/>
      </p:ext>
    </p:extLst>
  </p:cSld>
  <p:clrMapOvr>
    <a:masterClrMapping/>
  </p:clrMapOvr>
  <p:extLst>
    <p:ext uri="{DCECCB84-F9BA-43D5-87BE-67443E8EF086}">
      <p15:sldGuideLst xmlns:p15="http://schemas.microsoft.com/office/powerpoint/2012/main">
        <p15:guide id="1" orient="horz" pos="913" userDrawn="1">
          <p15:clr>
            <a:srgbClr val="F26B43"/>
          </p15:clr>
        </p15:guide>
        <p15:guide id="2" orient="horz" pos="754" userDrawn="1">
          <p15:clr>
            <a:srgbClr val="F26B43"/>
          </p15:clr>
        </p15:guide>
        <p15:guide id="3" orient="horz" pos="300" userDrawn="1">
          <p15:clr>
            <a:srgbClr val="F26B43"/>
          </p15:clr>
        </p15:guide>
        <p15:guide id="4" orient="horz" pos="3974" userDrawn="1">
          <p15:clr>
            <a:srgbClr val="F26B43"/>
          </p15:clr>
        </p15:guide>
        <p15:guide id="5" orient="horz" pos="3816" userDrawn="1">
          <p15:clr>
            <a:srgbClr val="F26B43"/>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Subtitle + 3x Content">
    <p:spTree>
      <p:nvGrpSpPr>
        <p:cNvPr id="1" name=""/>
        <p:cNvGrpSpPr/>
        <p:nvPr/>
      </p:nvGrpSpPr>
      <p:grpSpPr>
        <a:xfrm>
          <a:off x="0" y="0"/>
          <a:ext cx="0" cy="0"/>
          <a:chOff x="0" y="0"/>
          <a:chExt cx="0" cy="0"/>
        </a:xfrm>
      </p:grpSpPr>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11849981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515938" y="921522"/>
            <a:ext cx="11160125" cy="276999"/>
          </a:xfrm>
        </p:spPr>
        <p:txBody>
          <a:bodyPr>
            <a:spAutoFit/>
          </a:bodyPr>
          <a:lstStyle>
            <a:lvl1pPr marL="0" indent="0">
              <a:buNone/>
              <a:defRPr sz="1800"/>
            </a:lvl1pPr>
          </a:lstStyle>
          <a:p>
            <a:pPr lvl="0"/>
            <a:r>
              <a:rPr lang="en-US" dirty="0"/>
              <a:t>Subtitle</a:t>
            </a:r>
          </a:p>
        </p:txBody>
      </p:sp>
      <p:sp>
        <p:nvSpPr>
          <p:cNvPr id="5" name="Inhaltsplatzhalter 4">
            <a:extLst>
              <a:ext uri="{FF2B5EF4-FFF2-40B4-BE49-F238E27FC236}">
                <a16:creationId xmlns:a16="http://schemas.microsoft.com/office/drawing/2014/main" id="{6F21486E-9A25-93A1-CBA6-27F7E8AF8E64}"/>
              </a:ext>
            </a:extLst>
          </p:cNvPr>
          <p:cNvSpPr>
            <a:spLocks noGrp="1"/>
          </p:cNvSpPr>
          <p:nvPr>
            <p:ph sz="quarter" idx="15" hasCustomPrompt="1"/>
          </p:nvPr>
        </p:nvSpPr>
        <p:spPr bwMode="gray">
          <a:xfrm>
            <a:off x="515937" y="1449388"/>
            <a:ext cx="3481200" cy="46085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p:txBody>
          <a:bodyPr vert="horz"/>
          <a:lstStyle/>
          <a:p>
            <a:r>
              <a:rPr lang="en-US" dirty="0"/>
              <a:t>Click to edit title</a:t>
            </a:r>
          </a:p>
        </p:txBody>
      </p:sp>
      <p:sp>
        <p:nvSpPr>
          <p:cNvPr id="6" name="Inhaltsplatzhalter 4">
            <a:extLst>
              <a:ext uri="{FF2B5EF4-FFF2-40B4-BE49-F238E27FC236}">
                <a16:creationId xmlns:a16="http://schemas.microsoft.com/office/drawing/2014/main" id="{8F1908BE-39C9-327A-2C04-66DD57487143}"/>
              </a:ext>
            </a:extLst>
          </p:cNvPr>
          <p:cNvSpPr>
            <a:spLocks noGrp="1"/>
          </p:cNvSpPr>
          <p:nvPr>
            <p:ph sz="quarter" idx="16" hasCustomPrompt="1"/>
          </p:nvPr>
        </p:nvSpPr>
        <p:spPr bwMode="gray">
          <a:xfrm>
            <a:off x="4355400" y="1449388"/>
            <a:ext cx="3481200" cy="46085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7" name="Inhaltsplatzhalter 4">
            <a:extLst>
              <a:ext uri="{FF2B5EF4-FFF2-40B4-BE49-F238E27FC236}">
                <a16:creationId xmlns:a16="http://schemas.microsoft.com/office/drawing/2014/main" id="{5AC1E2D8-EBA5-8468-C828-FB753DBBC50D}"/>
              </a:ext>
            </a:extLst>
          </p:cNvPr>
          <p:cNvSpPr>
            <a:spLocks noGrp="1"/>
          </p:cNvSpPr>
          <p:nvPr>
            <p:ph sz="quarter" idx="17" hasCustomPrompt="1"/>
          </p:nvPr>
        </p:nvSpPr>
        <p:spPr bwMode="gray">
          <a:xfrm>
            <a:off x="8194862" y="1449388"/>
            <a:ext cx="3481200" cy="46085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9" name="Footer Placeholder 8">
            <a:extLst>
              <a:ext uri="{FF2B5EF4-FFF2-40B4-BE49-F238E27FC236}">
                <a16:creationId xmlns:a16="http://schemas.microsoft.com/office/drawing/2014/main" id="{156C2395-551D-A17B-2A91-4067A45F0585}"/>
              </a:ext>
            </a:extLst>
          </p:cNvPr>
          <p:cNvSpPr>
            <a:spLocks noGrp="1"/>
          </p:cNvSpPr>
          <p:nvPr>
            <p:ph type="ftr" sz="quarter" idx="18"/>
          </p:nvPr>
        </p:nvSpPr>
        <p:spPr bwMode="gray"/>
        <p:txBody>
          <a:bodyPr/>
          <a:lstStyle/>
          <a:p>
            <a:r>
              <a:rPr lang="de-DE"/>
              <a:t>© Copyright Sensirion, Switzerland</a:t>
            </a:r>
            <a:endParaRPr lang="de-DE" dirty="0"/>
          </a:p>
        </p:txBody>
      </p:sp>
      <p:sp>
        <p:nvSpPr>
          <p:cNvPr id="10" name="Slide Number Placeholder 9">
            <a:extLst>
              <a:ext uri="{FF2B5EF4-FFF2-40B4-BE49-F238E27FC236}">
                <a16:creationId xmlns:a16="http://schemas.microsoft.com/office/drawing/2014/main" id="{D0C6D6FD-9E5E-2C8E-2B4D-E4F3E2288486}"/>
              </a:ext>
            </a:extLst>
          </p:cNvPr>
          <p:cNvSpPr>
            <a:spLocks noGrp="1"/>
          </p:cNvSpPr>
          <p:nvPr>
            <p:ph type="sldNum" sz="quarter" idx="19"/>
          </p:nvPr>
        </p:nvSpPr>
        <p:spPr bwMode="gray"/>
        <p:txBody>
          <a:bodyPr/>
          <a:lstStyle/>
          <a:p>
            <a:fld id="{B1E691A1-F3A6-4574-B226-B412272B38A6}" type="slidenum">
              <a:rPr lang="de-DE" smtClean="0"/>
              <a:pPr/>
              <a:t>‹#›</a:t>
            </a:fld>
            <a:endParaRPr lang="de-DE"/>
          </a:p>
        </p:txBody>
      </p:sp>
      <p:sp>
        <p:nvSpPr>
          <p:cNvPr id="3" name="Textfeld 2">
            <a:extLst>
              <a:ext uri="{FF2B5EF4-FFF2-40B4-BE49-F238E27FC236}">
                <a16:creationId xmlns:a16="http://schemas.microsoft.com/office/drawing/2014/main" id="{1523A57E-EC4E-CE7A-1491-2B3B7FFA66A6}"/>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3365147904"/>
      </p:ext>
    </p:extLst>
  </p:cSld>
  <p:clrMapOvr>
    <a:masterClrMapping/>
  </p:clrMapOvr>
  <p:extLst>
    <p:ext uri="{DCECCB84-F9BA-43D5-87BE-67443E8EF086}">
      <p15:sldGuideLst xmlns:p15="http://schemas.microsoft.com/office/powerpoint/2012/main">
        <p15:guide id="1" orient="horz" pos="913" userDrawn="1">
          <p15:clr>
            <a:srgbClr val="F26B43"/>
          </p15:clr>
        </p15:guide>
        <p15:guide id="2" orient="horz" pos="754" userDrawn="1">
          <p15:clr>
            <a:srgbClr val="F26B43"/>
          </p15:clr>
        </p15:guide>
        <p15:guide id="3" orient="horz" pos="300" userDrawn="1">
          <p15:clr>
            <a:srgbClr val="F26B43"/>
          </p15:clr>
        </p15:guide>
        <p15:guide id="5" orient="horz" pos="3816" userDrawn="1">
          <p15:clr>
            <a:srgbClr val="F26B43"/>
          </p15:clr>
        </p15:guide>
        <p15:guide id="6" pos="2519" userDrawn="1">
          <p15:clr>
            <a:srgbClr val="F26B43"/>
          </p15:clr>
        </p15:guide>
        <p15:guide id="7" pos="2744" userDrawn="1">
          <p15:clr>
            <a:srgbClr val="F26B43"/>
          </p15:clr>
        </p15:guide>
        <p15:guide id="8" pos="4937" userDrawn="1">
          <p15:clr>
            <a:srgbClr val="F26B43"/>
          </p15:clr>
        </p15:guide>
        <p15:guide id="9" pos="5160" userDrawn="1">
          <p15:clr>
            <a:srgbClr val="F26B43"/>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 Subtitle + 6 boxes">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49E8E17E-26E4-A3D6-87C5-AFB07C98EC5F}"/>
              </a:ext>
            </a:extLst>
          </p:cNvPr>
          <p:cNvSpPr>
            <a:spLocks noGrp="1"/>
          </p:cNvSpPr>
          <p:nvPr>
            <p:ph type="body" sz="quarter" idx="23" hasCustomPrompt="1"/>
          </p:nvPr>
        </p:nvSpPr>
        <p:spPr bwMode="gray">
          <a:xfrm>
            <a:off x="515937" y="1449388"/>
            <a:ext cx="3482976" cy="2126715"/>
          </a:xfrm>
          <a:solidFill>
            <a:schemeClr val="bg2"/>
          </a:solidFill>
        </p:spPr>
        <p:txBody>
          <a:bodyPr anchor="ctr"/>
          <a:lstStyle>
            <a:lvl1pPr marL="0" indent="0" algn="ctr">
              <a:buNone/>
              <a:defRPr sz="1600" b="0"/>
            </a:lvl1pPr>
          </a:lstStyle>
          <a:p>
            <a:pPr lvl="0"/>
            <a:r>
              <a:rPr lang="en-US" dirty="0"/>
              <a:t>Please insert text here.</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33528582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515938" y="921522"/>
            <a:ext cx="11160125" cy="276999"/>
          </a:xfrm>
        </p:spPr>
        <p:txBody>
          <a:bodyPr>
            <a:spAutoFit/>
          </a:bodyPr>
          <a:lstStyle>
            <a:lvl1pPr marL="0" indent="0">
              <a:buNone/>
              <a:defRPr sz="1800"/>
            </a:lvl1pPr>
          </a:lstStyle>
          <a:p>
            <a:pPr lvl="0"/>
            <a:r>
              <a:rPr lang="en-US" dirty="0"/>
              <a:t>Subtitle</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p:txBody>
          <a:bodyPr vert="horz"/>
          <a:lstStyle/>
          <a:p>
            <a:r>
              <a:rPr lang="en-US" dirty="0"/>
              <a:t>Click to edit title</a:t>
            </a:r>
          </a:p>
        </p:txBody>
      </p:sp>
      <p:sp>
        <p:nvSpPr>
          <p:cNvPr id="9" name="Footer Placeholder 8">
            <a:extLst>
              <a:ext uri="{FF2B5EF4-FFF2-40B4-BE49-F238E27FC236}">
                <a16:creationId xmlns:a16="http://schemas.microsoft.com/office/drawing/2014/main" id="{156C2395-551D-A17B-2A91-4067A45F0585}"/>
              </a:ext>
            </a:extLst>
          </p:cNvPr>
          <p:cNvSpPr>
            <a:spLocks noGrp="1"/>
          </p:cNvSpPr>
          <p:nvPr>
            <p:ph type="ftr" sz="quarter" idx="18"/>
          </p:nvPr>
        </p:nvSpPr>
        <p:spPr bwMode="gray"/>
        <p:txBody>
          <a:bodyPr/>
          <a:lstStyle/>
          <a:p>
            <a:r>
              <a:rPr lang="de-DE"/>
              <a:t>© Copyright Sensirion, Switzerland</a:t>
            </a:r>
            <a:endParaRPr lang="de-DE" dirty="0"/>
          </a:p>
        </p:txBody>
      </p:sp>
      <p:sp>
        <p:nvSpPr>
          <p:cNvPr id="10" name="Slide Number Placeholder 9">
            <a:extLst>
              <a:ext uri="{FF2B5EF4-FFF2-40B4-BE49-F238E27FC236}">
                <a16:creationId xmlns:a16="http://schemas.microsoft.com/office/drawing/2014/main" id="{D0C6D6FD-9E5E-2C8E-2B4D-E4F3E2288486}"/>
              </a:ext>
            </a:extLst>
          </p:cNvPr>
          <p:cNvSpPr>
            <a:spLocks noGrp="1"/>
          </p:cNvSpPr>
          <p:nvPr>
            <p:ph type="sldNum" sz="quarter" idx="19"/>
          </p:nvPr>
        </p:nvSpPr>
        <p:spPr bwMode="gray"/>
        <p:txBody>
          <a:bodyPr/>
          <a:lstStyle/>
          <a:p>
            <a:fld id="{B1E691A1-F3A6-4574-B226-B412272B38A6}" type="slidenum">
              <a:rPr lang="de-DE" smtClean="0"/>
              <a:pPr/>
              <a:t>‹#›</a:t>
            </a:fld>
            <a:endParaRPr lang="de-DE"/>
          </a:p>
        </p:txBody>
      </p:sp>
      <p:sp>
        <p:nvSpPr>
          <p:cNvPr id="15" name="Text Placeholder 13">
            <a:extLst>
              <a:ext uri="{FF2B5EF4-FFF2-40B4-BE49-F238E27FC236}">
                <a16:creationId xmlns:a16="http://schemas.microsoft.com/office/drawing/2014/main" id="{5308B52D-65E6-1464-379E-C8CF0122CCD6}"/>
              </a:ext>
            </a:extLst>
          </p:cNvPr>
          <p:cNvSpPr>
            <a:spLocks noGrp="1"/>
          </p:cNvSpPr>
          <p:nvPr>
            <p:ph type="body" sz="quarter" idx="24" hasCustomPrompt="1"/>
          </p:nvPr>
        </p:nvSpPr>
        <p:spPr bwMode="gray">
          <a:xfrm>
            <a:off x="4355400" y="1449388"/>
            <a:ext cx="3482976" cy="2126715"/>
          </a:xfrm>
          <a:solidFill>
            <a:schemeClr val="bg2"/>
          </a:solidFill>
        </p:spPr>
        <p:txBody>
          <a:bodyPr anchor="ctr"/>
          <a:lstStyle>
            <a:lvl1pPr marL="0" indent="0" algn="ctr">
              <a:buNone/>
              <a:defRPr sz="1600" b="0"/>
            </a:lvl1pPr>
          </a:lstStyle>
          <a:p>
            <a:pPr lvl="0"/>
            <a:r>
              <a:rPr lang="en-US" dirty="0"/>
              <a:t>Please insert text here.</a:t>
            </a:r>
          </a:p>
        </p:txBody>
      </p:sp>
      <p:sp>
        <p:nvSpPr>
          <p:cNvPr id="17" name="Text Placeholder 13">
            <a:extLst>
              <a:ext uri="{FF2B5EF4-FFF2-40B4-BE49-F238E27FC236}">
                <a16:creationId xmlns:a16="http://schemas.microsoft.com/office/drawing/2014/main" id="{2629594C-3B97-746E-C8B2-909437FE0A2E}"/>
              </a:ext>
            </a:extLst>
          </p:cNvPr>
          <p:cNvSpPr>
            <a:spLocks noGrp="1"/>
          </p:cNvSpPr>
          <p:nvPr>
            <p:ph type="body" sz="quarter" idx="25" hasCustomPrompt="1"/>
          </p:nvPr>
        </p:nvSpPr>
        <p:spPr bwMode="gray">
          <a:xfrm>
            <a:off x="8194862" y="1449388"/>
            <a:ext cx="3482976" cy="2126715"/>
          </a:xfrm>
          <a:solidFill>
            <a:schemeClr val="bg2"/>
          </a:solidFill>
        </p:spPr>
        <p:txBody>
          <a:bodyPr anchor="ctr"/>
          <a:lstStyle>
            <a:lvl1pPr marL="0" indent="0" algn="ctr">
              <a:buNone/>
              <a:defRPr sz="1600" b="0"/>
            </a:lvl1pPr>
          </a:lstStyle>
          <a:p>
            <a:pPr lvl="0"/>
            <a:r>
              <a:rPr lang="en-US" dirty="0"/>
              <a:t>Please insert text here.</a:t>
            </a:r>
          </a:p>
        </p:txBody>
      </p:sp>
      <p:sp>
        <p:nvSpPr>
          <p:cNvPr id="19" name="Text Placeholder 13">
            <a:extLst>
              <a:ext uri="{FF2B5EF4-FFF2-40B4-BE49-F238E27FC236}">
                <a16:creationId xmlns:a16="http://schemas.microsoft.com/office/drawing/2014/main" id="{A82E4A71-EAC5-941D-0166-198F720BA3DA}"/>
              </a:ext>
            </a:extLst>
          </p:cNvPr>
          <p:cNvSpPr>
            <a:spLocks noGrp="1"/>
          </p:cNvSpPr>
          <p:nvPr>
            <p:ph type="body" sz="quarter" idx="26" hasCustomPrompt="1"/>
          </p:nvPr>
        </p:nvSpPr>
        <p:spPr bwMode="gray">
          <a:xfrm>
            <a:off x="515937" y="3932501"/>
            <a:ext cx="3482976" cy="2126715"/>
          </a:xfrm>
          <a:solidFill>
            <a:schemeClr val="bg2"/>
          </a:solidFill>
        </p:spPr>
        <p:txBody>
          <a:bodyPr anchor="ctr"/>
          <a:lstStyle>
            <a:lvl1pPr marL="0" indent="0" algn="ctr">
              <a:buNone/>
              <a:defRPr sz="1600" b="0"/>
            </a:lvl1pPr>
          </a:lstStyle>
          <a:p>
            <a:pPr lvl="0"/>
            <a:r>
              <a:rPr lang="en-US" dirty="0"/>
              <a:t>Please insert text here.</a:t>
            </a:r>
          </a:p>
        </p:txBody>
      </p:sp>
      <p:sp>
        <p:nvSpPr>
          <p:cNvPr id="20" name="Text Placeholder 13">
            <a:extLst>
              <a:ext uri="{FF2B5EF4-FFF2-40B4-BE49-F238E27FC236}">
                <a16:creationId xmlns:a16="http://schemas.microsoft.com/office/drawing/2014/main" id="{A3825208-F370-3CE7-BDB5-3EF611DDDE62}"/>
              </a:ext>
            </a:extLst>
          </p:cNvPr>
          <p:cNvSpPr>
            <a:spLocks noGrp="1"/>
          </p:cNvSpPr>
          <p:nvPr>
            <p:ph type="body" sz="quarter" idx="27" hasCustomPrompt="1"/>
          </p:nvPr>
        </p:nvSpPr>
        <p:spPr bwMode="gray">
          <a:xfrm>
            <a:off x="4355400" y="3932501"/>
            <a:ext cx="3482976" cy="2126715"/>
          </a:xfrm>
          <a:solidFill>
            <a:schemeClr val="bg2"/>
          </a:solidFill>
        </p:spPr>
        <p:txBody>
          <a:bodyPr anchor="ctr"/>
          <a:lstStyle>
            <a:lvl1pPr marL="0" indent="0" algn="ctr">
              <a:buNone/>
              <a:defRPr sz="1600" b="0"/>
            </a:lvl1pPr>
          </a:lstStyle>
          <a:p>
            <a:pPr lvl="0"/>
            <a:r>
              <a:rPr lang="en-US" dirty="0"/>
              <a:t>Please insert text here.</a:t>
            </a:r>
          </a:p>
        </p:txBody>
      </p:sp>
      <p:sp>
        <p:nvSpPr>
          <p:cNvPr id="21" name="Text Placeholder 13">
            <a:extLst>
              <a:ext uri="{FF2B5EF4-FFF2-40B4-BE49-F238E27FC236}">
                <a16:creationId xmlns:a16="http://schemas.microsoft.com/office/drawing/2014/main" id="{D26EACE3-3CB7-3CF8-8D76-628CF8F4A601}"/>
              </a:ext>
            </a:extLst>
          </p:cNvPr>
          <p:cNvSpPr>
            <a:spLocks noGrp="1"/>
          </p:cNvSpPr>
          <p:nvPr>
            <p:ph type="body" sz="quarter" idx="28" hasCustomPrompt="1"/>
          </p:nvPr>
        </p:nvSpPr>
        <p:spPr bwMode="gray">
          <a:xfrm>
            <a:off x="8194862" y="3932501"/>
            <a:ext cx="3482976" cy="2126715"/>
          </a:xfrm>
          <a:solidFill>
            <a:schemeClr val="bg2"/>
          </a:solidFill>
        </p:spPr>
        <p:txBody>
          <a:bodyPr anchor="ctr"/>
          <a:lstStyle>
            <a:lvl1pPr marL="0" indent="0" algn="ctr">
              <a:buNone/>
              <a:defRPr sz="1600" b="0"/>
            </a:lvl1pPr>
          </a:lstStyle>
          <a:p>
            <a:pPr lvl="0"/>
            <a:r>
              <a:rPr lang="en-US" dirty="0"/>
              <a:t>Please insert text here.</a:t>
            </a:r>
          </a:p>
        </p:txBody>
      </p:sp>
      <p:sp>
        <p:nvSpPr>
          <p:cNvPr id="3" name="Textfeld 2">
            <a:extLst>
              <a:ext uri="{FF2B5EF4-FFF2-40B4-BE49-F238E27FC236}">
                <a16:creationId xmlns:a16="http://schemas.microsoft.com/office/drawing/2014/main" id="{140B66FC-1B01-85BA-CC2D-5A34D3877441}"/>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2678304372"/>
      </p:ext>
    </p:extLst>
  </p:cSld>
  <p:clrMapOvr>
    <a:masterClrMapping/>
  </p:clrMapOvr>
  <p:extLst>
    <p:ext uri="{DCECCB84-F9BA-43D5-87BE-67443E8EF086}">
      <p15:sldGuideLst xmlns:p15="http://schemas.microsoft.com/office/powerpoint/2012/main">
        <p15:guide id="1" orient="horz" pos="913" userDrawn="1">
          <p15:clr>
            <a:srgbClr val="F26B43"/>
          </p15:clr>
        </p15:guide>
        <p15:guide id="2" orient="horz" pos="754" userDrawn="1">
          <p15:clr>
            <a:srgbClr val="F26B43"/>
          </p15:clr>
        </p15:guide>
        <p15:guide id="3" orient="horz" pos="300" userDrawn="1">
          <p15:clr>
            <a:srgbClr val="F26B43"/>
          </p15:clr>
        </p15:guide>
        <p15:guide id="5" orient="horz" pos="3816" userDrawn="1">
          <p15:clr>
            <a:srgbClr val="F26B43"/>
          </p15:clr>
        </p15:guide>
        <p15:guide id="6" pos="2519" userDrawn="1">
          <p15:clr>
            <a:srgbClr val="F26B43"/>
          </p15:clr>
        </p15:guide>
        <p15:guide id="7" pos="2744" userDrawn="1">
          <p15:clr>
            <a:srgbClr val="F26B43"/>
          </p15:clr>
        </p15:guide>
        <p15:guide id="8" pos="4937" userDrawn="1">
          <p15:clr>
            <a:srgbClr val="F26B43"/>
          </p15:clr>
        </p15:guide>
        <p15:guide id="9" pos="5160" userDrawn="1">
          <p15:clr>
            <a:srgbClr val="F26B43"/>
          </p15:clr>
        </p15:guide>
        <p15:guide id="10" orient="horz" pos="2253" userDrawn="1">
          <p15:clr>
            <a:srgbClr val="F26B43"/>
          </p15:clr>
        </p15:guide>
        <p15:guide id="11" orient="horz" pos="2478" userDrawn="1">
          <p15:clr>
            <a:srgbClr val="F26B43"/>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ation gree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0F1CDF5-237B-F47C-D8CA-DE0503CD5683}"/>
              </a:ext>
            </a:extLst>
          </p:cNvPr>
          <p:cNvSpPr/>
          <p:nvPr userDrawn="1"/>
        </p:nvSpPr>
        <p:spPr bwMode="gray">
          <a:xfrm>
            <a:off x="0" y="0"/>
            <a:ext cx="12192000" cy="60579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dirty="0" err="1"/>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28306707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Footer Placeholder 3">
            <a:extLst>
              <a:ext uri="{FF2B5EF4-FFF2-40B4-BE49-F238E27FC236}">
                <a16:creationId xmlns:a16="http://schemas.microsoft.com/office/drawing/2014/main" id="{0F25E6B3-6C87-A87E-E654-73DB34346CD3}"/>
              </a:ext>
            </a:extLst>
          </p:cNvPr>
          <p:cNvSpPr>
            <a:spLocks noGrp="1"/>
          </p:cNvSpPr>
          <p:nvPr>
            <p:ph type="ftr" sz="quarter" idx="12"/>
          </p:nvPr>
        </p:nvSpPr>
        <p:spPr bwMode="gray"/>
        <p:txBody>
          <a:bodyPr/>
          <a:lstStyle/>
          <a:p>
            <a:r>
              <a:rPr lang="de-DE"/>
              <a:t>© Copyright Sensirion, Switzerland</a:t>
            </a:r>
            <a:endParaRPr lang="de-DE" dirty="0"/>
          </a:p>
        </p:txBody>
      </p:sp>
      <p:sp>
        <p:nvSpPr>
          <p:cNvPr id="7" name="Slide Number Placeholder 6">
            <a:extLst>
              <a:ext uri="{FF2B5EF4-FFF2-40B4-BE49-F238E27FC236}">
                <a16:creationId xmlns:a16="http://schemas.microsoft.com/office/drawing/2014/main" id="{2876E652-2BB5-70AF-BA63-8072F6FCEB34}"/>
              </a:ext>
            </a:extLst>
          </p:cNvPr>
          <p:cNvSpPr>
            <a:spLocks noGrp="1"/>
          </p:cNvSpPr>
          <p:nvPr>
            <p:ph type="sldNum" sz="quarter" idx="13"/>
          </p:nvPr>
        </p:nvSpPr>
        <p:spPr bwMode="gray"/>
        <p:txBody>
          <a:bodyPr/>
          <a:lstStyle/>
          <a:p>
            <a:fld id="{B1E691A1-F3A6-4574-B226-B412272B38A6}" type="slidenum">
              <a:rPr lang="de-DE" smtClean="0"/>
              <a:pPr/>
              <a:t>‹#›</a:t>
            </a:fld>
            <a:endParaRPr lang="de-DE"/>
          </a:p>
        </p:txBody>
      </p:sp>
      <p:sp>
        <p:nvSpPr>
          <p:cNvPr id="21" name="Text Placeholder 20">
            <a:extLst>
              <a:ext uri="{FF2B5EF4-FFF2-40B4-BE49-F238E27FC236}">
                <a16:creationId xmlns:a16="http://schemas.microsoft.com/office/drawing/2014/main" id="{E39F68C3-9C83-12BD-2EAF-016DA916E676}"/>
              </a:ext>
            </a:extLst>
          </p:cNvPr>
          <p:cNvSpPr>
            <a:spLocks noGrp="1"/>
          </p:cNvSpPr>
          <p:nvPr>
            <p:ph type="body" sz="quarter" idx="14" hasCustomPrompt="1"/>
          </p:nvPr>
        </p:nvSpPr>
        <p:spPr bwMode="gray">
          <a:xfrm>
            <a:off x="515937" y="1449388"/>
            <a:ext cx="8585200" cy="1846659"/>
          </a:xfrm>
        </p:spPr>
        <p:txBody>
          <a:bodyPr>
            <a:spAutoFit/>
          </a:bodyPr>
          <a:lstStyle>
            <a:lvl1pPr marL="0" indent="0">
              <a:buNone/>
              <a:defRPr sz="4000">
                <a:solidFill>
                  <a:schemeClr val="bg1"/>
                </a:solidFill>
              </a:defRPr>
            </a:lvl1pPr>
          </a:lstStyle>
          <a:p>
            <a:pPr lvl="0"/>
            <a:r>
              <a:rPr lang="en-US" dirty="0"/>
              <a:t>Please insert your quotation here. This is a placeholder for your text. Lorem ipsum dolor sit </a:t>
            </a:r>
            <a:r>
              <a:rPr lang="en-US" dirty="0" err="1"/>
              <a:t>amet</a:t>
            </a:r>
            <a:r>
              <a:rPr lang="en-US" dirty="0"/>
              <a:t>.</a:t>
            </a:r>
          </a:p>
        </p:txBody>
      </p:sp>
      <p:sp>
        <p:nvSpPr>
          <p:cNvPr id="26" name="Graphic 23">
            <a:extLst>
              <a:ext uri="{FF2B5EF4-FFF2-40B4-BE49-F238E27FC236}">
                <a16:creationId xmlns:a16="http://schemas.microsoft.com/office/drawing/2014/main" id="{B07E0D32-E171-080B-A2A8-E02631A7ABC8}"/>
              </a:ext>
            </a:extLst>
          </p:cNvPr>
          <p:cNvSpPr/>
          <p:nvPr userDrawn="1"/>
        </p:nvSpPr>
        <p:spPr bwMode="gray">
          <a:xfrm>
            <a:off x="515938" y="476250"/>
            <a:ext cx="897834" cy="722271"/>
          </a:xfrm>
          <a:custGeom>
            <a:avLst/>
            <a:gdLst>
              <a:gd name="connsiteX0" fmla="*/ 1402080 w 3268027"/>
              <a:gd name="connsiteY0" fmla="*/ 0 h 2628995"/>
              <a:gd name="connsiteX1" fmla="*/ 835057 w 3268027"/>
              <a:gd name="connsiteY1" fmla="*/ 1257776 h 2628995"/>
              <a:gd name="connsiteX2" fmla="*/ 1422749 w 3268027"/>
              <a:gd name="connsiteY2" fmla="*/ 1938242 h 2628995"/>
              <a:gd name="connsiteX3" fmla="*/ 721709 w 3268027"/>
              <a:gd name="connsiteY3" fmla="*/ 2628995 h 2628995"/>
              <a:gd name="connsiteX4" fmla="*/ 0 w 3268027"/>
              <a:gd name="connsiteY4" fmla="*/ 1927860 h 2628995"/>
              <a:gd name="connsiteX5" fmla="*/ 360807 w 3268027"/>
              <a:gd name="connsiteY5" fmla="*/ 907256 h 2628995"/>
              <a:gd name="connsiteX6" fmla="*/ 752570 w 3268027"/>
              <a:gd name="connsiteY6" fmla="*/ 0 h 2628995"/>
              <a:gd name="connsiteX7" fmla="*/ 1402080 w 3268027"/>
              <a:gd name="connsiteY7" fmla="*/ 0 h 2628995"/>
              <a:gd name="connsiteX8" fmla="*/ 3247454 w 3268027"/>
              <a:gd name="connsiteY8" fmla="*/ 0 h 2628995"/>
              <a:gd name="connsiteX9" fmla="*/ 2680430 w 3268027"/>
              <a:gd name="connsiteY9" fmla="*/ 1257776 h 2628995"/>
              <a:gd name="connsiteX10" fmla="*/ 3268028 w 3268027"/>
              <a:gd name="connsiteY10" fmla="*/ 1938242 h 2628995"/>
              <a:gd name="connsiteX11" fmla="*/ 2566988 w 3268027"/>
              <a:gd name="connsiteY11" fmla="*/ 2628995 h 2628995"/>
              <a:gd name="connsiteX12" fmla="*/ 1845278 w 3268027"/>
              <a:gd name="connsiteY12" fmla="*/ 1927955 h 2628995"/>
              <a:gd name="connsiteX13" fmla="*/ 2206085 w 3268027"/>
              <a:gd name="connsiteY13" fmla="*/ 907352 h 2628995"/>
              <a:gd name="connsiteX14" fmla="*/ 2597944 w 3268027"/>
              <a:gd name="connsiteY14" fmla="*/ 0 h 2628995"/>
              <a:gd name="connsiteX15" fmla="*/ 3247454 w 3268027"/>
              <a:gd name="connsiteY15" fmla="*/ 0 h 2628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68027" h="2628995">
                <a:moveTo>
                  <a:pt x="1402080" y="0"/>
                </a:moveTo>
                <a:lnTo>
                  <a:pt x="835057" y="1257776"/>
                </a:lnTo>
                <a:cubicBezTo>
                  <a:pt x="1195864" y="1309307"/>
                  <a:pt x="1422749" y="1567053"/>
                  <a:pt x="1422749" y="1938242"/>
                </a:cubicBezTo>
                <a:cubicBezTo>
                  <a:pt x="1422749" y="2360962"/>
                  <a:pt x="1144429" y="2628995"/>
                  <a:pt x="721709" y="2628995"/>
                </a:cubicBezTo>
                <a:cubicBezTo>
                  <a:pt x="298990" y="2628995"/>
                  <a:pt x="0" y="2340197"/>
                  <a:pt x="0" y="1927860"/>
                </a:cubicBezTo>
                <a:cubicBezTo>
                  <a:pt x="0" y="1711357"/>
                  <a:pt x="82487" y="1484567"/>
                  <a:pt x="360807" y="907256"/>
                </a:cubicBezTo>
                <a:lnTo>
                  <a:pt x="752570" y="0"/>
                </a:lnTo>
                <a:lnTo>
                  <a:pt x="1402080" y="0"/>
                </a:lnTo>
                <a:close/>
                <a:moveTo>
                  <a:pt x="3247454" y="0"/>
                </a:moveTo>
                <a:lnTo>
                  <a:pt x="2680430" y="1257776"/>
                </a:lnTo>
                <a:cubicBezTo>
                  <a:pt x="3041237" y="1309307"/>
                  <a:pt x="3268028" y="1567053"/>
                  <a:pt x="3268028" y="1938242"/>
                </a:cubicBezTo>
                <a:cubicBezTo>
                  <a:pt x="3268028" y="2360962"/>
                  <a:pt x="2989707" y="2628995"/>
                  <a:pt x="2566988" y="2628995"/>
                </a:cubicBezTo>
                <a:cubicBezTo>
                  <a:pt x="2144268" y="2628995"/>
                  <a:pt x="1845278" y="2340293"/>
                  <a:pt x="1845278" y="1927955"/>
                </a:cubicBezTo>
                <a:cubicBezTo>
                  <a:pt x="1845278" y="1711452"/>
                  <a:pt x="1927765" y="1484662"/>
                  <a:pt x="2206085" y="907352"/>
                </a:cubicBezTo>
                <a:lnTo>
                  <a:pt x="2597944" y="0"/>
                </a:lnTo>
                <a:lnTo>
                  <a:pt x="3247454" y="0"/>
                </a:lnTo>
                <a:close/>
              </a:path>
            </a:pathLst>
          </a:custGeom>
          <a:solidFill>
            <a:schemeClr val="bg1"/>
          </a:solidFill>
          <a:ln w="9525" cap="flat">
            <a:noFill/>
            <a:prstDash val="solid"/>
            <a:miter/>
          </a:ln>
        </p:spPr>
        <p:txBody>
          <a:bodyPr rtlCol="0" anchor="ctr"/>
          <a:lstStyle/>
          <a:p>
            <a:endParaRPr lang="en-US"/>
          </a:p>
        </p:txBody>
      </p:sp>
      <p:sp>
        <p:nvSpPr>
          <p:cNvPr id="27" name="Text Placeholder 20">
            <a:extLst>
              <a:ext uri="{FF2B5EF4-FFF2-40B4-BE49-F238E27FC236}">
                <a16:creationId xmlns:a16="http://schemas.microsoft.com/office/drawing/2014/main" id="{454D9A05-F8D2-B6AE-6EFC-1A27396F7E7E}"/>
              </a:ext>
            </a:extLst>
          </p:cNvPr>
          <p:cNvSpPr>
            <a:spLocks noGrp="1"/>
          </p:cNvSpPr>
          <p:nvPr>
            <p:ph type="body" sz="quarter" idx="15" hasCustomPrompt="1"/>
          </p:nvPr>
        </p:nvSpPr>
        <p:spPr bwMode="gray">
          <a:xfrm>
            <a:off x="515937" y="5408613"/>
            <a:ext cx="3480543" cy="0"/>
          </a:xfrm>
          <a:custGeom>
            <a:avLst/>
            <a:gdLst>
              <a:gd name="connsiteX0" fmla="*/ 0 w 3480543"/>
              <a:gd name="connsiteY0" fmla="*/ 0 h 288147"/>
              <a:gd name="connsiteX1" fmla="*/ 3480543 w 3480543"/>
              <a:gd name="connsiteY1" fmla="*/ 0 h 288147"/>
              <a:gd name="connsiteX2" fmla="*/ 3480543 w 3480543"/>
              <a:gd name="connsiteY2" fmla="*/ 288147 h 288147"/>
              <a:gd name="connsiteX3" fmla="*/ 0 w 3480543"/>
              <a:gd name="connsiteY3" fmla="*/ 288147 h 288147"/>
              <a:gd name="connsiteX4" fmla="*/ 0 w 3480543"/>
              <a:gd name="connsiteY4" fmla="*/ 0 h 288147"/>
              <a:gd name="connsiteX0" fmla="*/ 3480543 w 3571983"/>
              <a:gd name="connsiteY0" fmla="*/ 0 h 288147"/>
              <a:gd name="connsiteX1" fmla="*/ 3480543 w 3571983"/>
              <a:gd name="connsiteY1" fmla="*/ 288147 h 288147"/>
              <a:gd name="connsiteX2" fmla="*/ 0 w 3571983"/>
              <a:gd name="connsiteY2" fmla="*/ 288147 h 288147"/>
              <a:gd name="connsiteX3" fmla="*/ 0 w 3571983"/>
              <a:gd name="connsiteY3" fmla="*/ 0 h 288147"/>
              <a:gd name="connsiteX4" fmla="*/ 3571983 w 3571983"/>
              <a:gd name="connsiteY4" fmla="*/ 91440 h 288147"/>
              <a:gd name="connsiteX0" fmla="*/ 3480543 w 3480543"/>
              <a:gd name="connsiteY0" fmla="*/ 0 h 288147"/>
              <a:gd name="connsiteX1" fmla="*/ 3480543 w 3480543"/>
              <a:gd name="connsiteY1" fmla="*/ 288147 h 288147"/>
              <a:gd name="connsiteX2" fmla="*/ 0 w 3480543"/>
              <a:gd name="connsiteY2" fmla="*/ 288147 h 288147"/>
              <a:gd name="connsiteX3" fmla="*/ 0 w 3480543"/>
              <a:gd name="connsiteY3" fmla="*/ 0 h 288147"/>
              <a:gd name="connsiteX0" fmla="*/ 3480543 w 3480543"/>
              <a:gd name="connsiteY0" fmla="*/ 288147 h 288147"/>
              <a:gd name="connsiteX1" fmla="*/ 0 w 3480543"/>
              <a:gd name="connsiteY1" fmla="*/ 288147 h 288147"/>
              <a:gd name="connsiteX2" fmla="*/ 0 w 3480543"/>
              <a:gd name="connsiteY2" fmla="*/ 0 h 288147"/>
              <a:gd name="connsiteX0" fmla="*/ 3480543 w 3480543"/>
              <a:gd name="connsiteY0" fmla="*/ 0 h 0"/>
              <a:gd name="connsiteX1" fmla="*/ 0 w 3480543"/>
              <a:gd name="connsiteY1" fmla="*/ 0 h 0"/>
            </a:gdLst>
            <a:ahLst/>
            <a:cxnLst>
              <a:cxn ang="0">
                <a:pos x="connsiteX0" y="connsiteY0"/>
              </a:cxn>
              <a:cxn ang="0">
                <a:pos x="connsiteX1" y="connsiteY1"/>
              </a:cxn>
            </a:cxnLst>
            <a:rect l="l" t="t" r="r" b="b"/>
            <a:pathLst>
              <a:path w="3480543">
                <a:moveTo>
                  <a:pt x="3480543" y="0"/>
                </a:moveTo>
                <a:lnTo>
                  <a:pt x="0" y="0"/>
                </a:lnTo>
              </a:path>
            </a:pathLst>
          </a:custGeom>
          <a:ln w="19050">
            <a:solidFill>
              <a:schemeClr val="bg1"/>
            </a:solidFill>
          </a:ln>
        </p:spPr>
        <p:txBody>
          <a:bodyPr wrap="square" bIns="72000" anchor="b">
            <a:noAutofit/>
          </a:bodyPr>
          <a:lstStyle>
            <a:lvl1pPr marL="0" indent="0">
              <a:buNone/>
              <a:defRPr sz="1600">
                <a:solidFill>
                  <a:schemeClr val="bg1"/>
                </a:solidFill>
              </a:defRPr>
            </a:lvl1pPr>
          </a:lstStyle>
          <a:p>
            <a:pPr lvl="0"/>
            <a:r>
              <a:rPr lang="en-US" dirty="0"/>
              <a:t>First name, last name</a:t>
            </a:r>
          </a:p>
        </p:txBody>
      </p:sp>
      <p:sp>
        <p:nvSpPr>
          <p:cNvPr id="3" name="Textfeld 2">
            <a:extLst>
              <a:ext uri="{FF2B5EF4-FFF2-40B4-BE49-F238E27FC236}">
                <a16:creationId xmlns:a16="http://schemas.microsoft.com/office/drawing/2014/main" id="{1D6E50B3-9626-29E8-2932-2971A3323537}"/>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2891417635"/>
      </p:ext>
    </p:extLst>
  </p:cSld>
  <p:clrMapOvr>
    <a:masterClrMapping/>
  </p:clrMapOvr>
  <p:extLst>
    <p:ext uri="{DCECCB84-F9BA-43D5-87BE-67443E8EF086}">
      <p15:sldGuideLst xmlns:p15="http://schemas.microsoft.com/office/powerpoint/2012/main">
        <p15:guide id="1" orient="horz" pos="3816">
          <p15:clr>
            <a:srgbClr val="F26B43"/>
          </p15:clr>
        </p15:guide>
        <p15:guide id="2" orient="horz" pos="913" userDrawn="1">
          <p15:clr>
            <a:srgbClr val="F26B43"/>
          </p15:clr>
        </p15:guide>
        <p15:guide id="3" orient="horz" pos="754" userDrawn="1">
          <p15:clr>
            <a:srgbClr val="F26B43"/>
          </p15:clr>
        </p15:guide>
        <p15:guide id="4" orient="horz" pos="3407" userDrawn="1">
          <p15:clr>
            <a:srgbClr val="F26B43"/>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ation gre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0F1CDF5-237B-F47C-D8CA-DE0503CD5683}"/>
              </a:ext>
            </a:extLst>
          </p:cNvPr>
          <p:cNvSpPr/>
          <p:nvPr userDrawn="1"/>
        </p:nvSpPr>
        <p:spPr bwMode="gray">
          <a:xfrm>
            <a:off x="0" y="0"/>
            <a:ext cx="12192000" cy="60579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dirty="0" err="1"/>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283067078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Footer Placeholder 3">
            <a:extLst>
              <a:ext uri="{FF2B5EF4-FFF2-40B4-BE49-F238E27FC236}">
                <a16:creationId xmlns:a16="http://schemas.microsoft.com/office/drawing/2014/main" id="{0F25E6B3-6C87-A87E-E654-73DB34346CD3}"/>
              </a:ext>
            </a:extLst>
          </p:cNvPr>
          <p:cNvSpPr>
            <a:spLocks noGrp="1"/>
          </p:cNvSpPr>
          <p:nvPr>
            <p:ph type="ftr" sz="quarter" idx="12"/>
          </p:nvPr>
        </p:nvSpPr>
        <p:spPr bwMode="gray"/>
        <p:txBody>
          <a:bodyPr/>
          <a:lstStyle/>
          <a:p>
            <a:r>
              <a:rPr lang="de-DE"/>
              <a:t>© Copyright Sensirion, Switzerland</a:t>
            </a:r>
            <a:endParaRPr lang="de-DE" dirty="0"/>
          </a:p>
        </p:txBody>
      </p:sp>
      <p:sp>
        <p:nvSpPr>
          <p:cNvPr id="7" name="Slide Number Placeholder 6">
            <a:extLst>
              <a:ext uri="{FF2B5EF4-FFF2-40B4-BE49-F238E27FC236}">
                <a16:creationId xmlns:a16="http://schemas.microsoft.com/office/drawing/2014/main" id="{2876E652-2BB5-70AF-BA63-8072F6FCEB34}"/>
              </a:ext>
            </a:extLst>
          </p:cNvPr>
          <p:cNvSpPr>
            <a:spLocks noGrp="1"/>
          </p:cNvSpPr>
          <p:nvPr>
            <p:ph type="sldNum" sz="quarter" idx="13"/>
          </p:nvPr>
        </p:nvSpPr>
        <p:spPr bwMode="gray"/>
        <p:txBody>
          <a:bodyPr/>
          <a:lstStyle/>
          <a:p>
            <a:fld id="{B1E691A1-F3A6-4574-B226-B412272B38A6}" type="slidenum">
              <a:rPr lang="de-DE" smtClean="0"/>
              <a:pPr/>
              <a:t>‹#›</a:t>
            </a:fld>
            <a:endParaRPr lang="de-DE"/>
          </a:p>
        </p:txBody>
      </p:sp>
      <p:sp>
        <p:nvSpPr>
          <p:cNvPr id="21" name="Text Placeholder 20">
            <a:extLst>
              <a:ext uri="{FF2B5EF4-FFF2-40B4-BE49-F238E27FC236}">
                <a16:creationId xmlns:a16="http://schemas.microsoft.com/office/drawing/2014/main" id="{E39F68C3-9C83-12BD-2EAF-016DA916E676}"/>
              </a:ext>
            </a:extLst>
          </p:cNvPr>
          <p:cNvSpPr>
            <a:spLocks noGrp="1"/>
          </p:cNvSpPr>
          <p:nvPr>
            <p:ph type="body" sz="quarter" idx="14" hasCustomPrompt="1"/>
          </p:nvPr>
        </p:nvSpPr>
        <p:spPr bwMode="gray">
          <a:xfrm>
            <a:off x="515937" y="1449388"/>
            <a:ext cx="8585200" cy="1846659"/>
          </a:xfrm>
        </p:spPr>
        <p:txBody>
          <a:bodyPr>
            <a:spAutoFit/>
          </a:bodyPr>
          <a:lstStyle>
            <a:lvl1pPr marL="0" indent="0">
              <a:buNone/>
              <a:defRPr sz="4000">
                <a:solidFill>
                  <a:schemeClr val="tx1"/>
                </a:solidFill>
              </a:defRPr>
            </a:lvl1pPr>
          </a:lstStyle>
          <a:p>
            <a:pPr lvl="0"/>
            <a:r>
              <a:rPr lang="en-US" dirty="0"/>
              <a:t>Please insert your quotation here. This is a placeholder for your text. Lorem ipsum dolor sit </a:t>
            </a:r>
            <a:r>
              <a:rPr lang="en-US" dirty="0" err="1"/>
              <a:t>amet</a:t>
            </a:r>
            <a:r>
              <a:rPr lang="en-US" dirty="0"/>
              <a:t>.</a:t>
            </a:r>
          </a:p>
        </p:txBody>
      </p:sp>
      <p:sp>
        <p:nvSpPr>
          <p:cNvPr id="26" name="Graphic 23">
            <a:extLst>
              <a:ext uri="{FF2B5EF4-FFF2-40B4-BE49-F238E27FC236}">
                <a16:creationId xmlns:a16="http://schemas.microsoft.com/office/drawing/2014/main" id="{B07E0D32-E171-080B-A2A8-E02631A7ABC8}"/>
              </a:ext>
            </a:extLst>
          </p:cNvPr>
          <p:cNvSpPr/>
          <p:nvPr userDrawn="1"/>
        </p:nvSpPr>
        <p:spPr bwMode="gray">
          <a:xfrm>
            <a:off x="515938" y="476250"/>
            <a:ext cx="897834" cy="722271"/>
          </a:xfrm>
          <a:custGeom>
            <a:avLst/>
            <a:gdLst>
              <a:gd name="connsiteX0" fmla="*/ 1402080 w 3268027"/>
              <a:gd name="connsiteY0" fmla="*/ 0 h 2628995"/>
              <a:gd name="connsiteX1" fmla="*/ 835057 w 3268027"/>
              <a:gd name="connsiteY1" fmla="*/ 1257776 h 2628995"/>
              <a:gd name="connsiteX2" fmla="*/ 1422749 w 3268027"/>
              <a:gd name="connsiteY2" fmla="*/ 1938242 h 2628995"/>
              <a:gd name="connsiteX3" fmla="*/ 721709 w 3268027"/>
              <a:gd name="connsiteY3" fmla="*/ 2628995 h 2628995"/>
              <a:gd name="connsiteX4" fmla="*/ 0 w 3268027"/>
              <a:gd name="connsiteY4" fmla="*/ 1927860 h 2628995"/>
              <a:gd name="connsiteX5" fmla="*/ 360807 w 3268027"/>
              <a:gd name="connsiteY5" fmla="*/ 907256 h 2628995"/>
              <a:gd name="connsiteX6" fmla="*/ 752570 w 3268027"/>
              <a:gd name="connsiteY6" fmla="*/ 0 h 2628995"/>
              <a:gd name="connsiteX7" fmla="*/ 1402080 w 3268027"/>
              <a:gd name="connsiteY7" fmla="*/ 0 h 2628995"/>
              <a:gd name="connsiteX8" fmla="*/ 3247454 w 3268027"/>
              <a:gd name="connsiteY8" fmla="*/ 0 h 2628995"/>
              <a:gd name="connsiteX9" fmla="*/ 2680430 w 3268027"/>
              <a:gd name="connsiteY9" fmla="*/ 1257776 h 2628995"/>
              <a:gd name="connsiteX10" fmla="*/ 3268028 w 3268027"/>
              <a:gd name="connsiteY10" fmla="*/ 1938242 h 2628995"/>
              <a:gd name="connsiteX11" fmla="*/ 2566988 w 3268027"/>
              <a:gd name="connsiteY11" fmla="*/ 2628995 h 2628995"/>
              <a:gd name="connsiteX12" fmla="*/ 1845278 w 3268027"/>
              <a:gd name="connsiteY12" fmla="*/ 1927955 h 2628995"/>
              <a:gd name="connsiteX13" fmla="*/ 2206085 w 3268027"/>
              <a:gd name="connsiteY13" fmla="*/ 907352 h 2628995"/>
              <a:gd name="connsiteX14" fmla="*/ 2597944 w 3268027"/>
              <a:gd name="connsiteY14" fmla="*/ 0 h 2628995"/>
              <a:gd name="connsiteX15" fmla="*/ 3247454 w 3268027"/>
              <a:gd name="connsiteY15" fmla="*/ 0 h 2628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268027" h="2628995">
                <a:moveTo>
                  <a:pt x="1402080" y="0"/>
                </a:moveTo>
                <a:lnTo>
                  <a:pt x="835057" y="1257776"/>
                </a:lnTo>
                <a:cubicBezTo>
                  <a:pt x="1195864" y="1309307"/>
                  <a:pt x="1422749" y="1567053"/>
                  <a:pt x="1422749" y="1938242"/>
                </a:cubicBezTo>
                <a:cubicBezTo>
                  <a:pt x="1422749" y="2360962"/>
                  <a:pt x="1144429" y="2628995"/>
                  <a:pt x="721709" y="2628995"/>
                </a:cubicBezTo>
                <a:cubicBezTo>
                  <a:pt x="298990" y="2628995"/>
                  <a:pt x="0" y="2340197"/>
                  <a:pt x="0" y="1927860"/>
                </a:cubicBezTo>
                <a:cubicBezTo>
                  <a:pt x="0" y="1711357"/>
                  <a:pt x="82487" y="1484567"/>
                  <a:pt x="360807" y="907256"/>
                </a:cubicBezTo>
                <a:lnTo>
                  <a:pt x="752570" y="0"/>
                </a:lnTo>
                <a:lnTo>
                  <a:pt x="1402080" y="0"/>
                </a:lnTo>
                <a:close/>
                <a:moveTo>
                  <a:pt x="3247454" y="0"/>
                </a:moveTo>
                <a:lnTo>
                  <a:pt x="2680430" y="1257776"/>
                </a:lnTo>
                <a:cubicBezTo>
                  <a:pt x="3041237" y="1309307"/>
                  <a:pt x="3268028" y="1567053"/>
                  <a:pt x="3268028" y="1938242"/>
                </a:cubicBezTo>
                <a:cubicBezTo>
                  <a:pt x="3268028" y="2360962"/>
                  <a:pt x="2989707" y="2628995"/>
                  <a:pt x="2566988" y="2628995"/>
                </a:cubicBezTo>
                <a:cubicBezTo>
                  <a:pt x="2144268" y="2628995"/>
                  <a:pt x="1845278" y="2340293"/>
                  <a:pt x="1845278" y="1927955"/>
                </a:cubicBezTo>
                <a:cubicBezTo>
                  <a:pt x="1845278" y="1711452"/>
                  <a:pt x="1927765" y="1484662"/>
                  <a:pt x="2206085" y="907352"/>
                </a:cubicBezTo>
                <a:lnTo>
                  <a:pt x="2597944" y="0"/>
                </a:lnTo>
                <a:lnTo>
                  <a:pt x="3247454" y="0"/>
                </a:lnTo>
                <a:close/>
              </a:path>
            </a:pathLst>
          </a:custGeom>
          <a:solidFill>
            <a:schemeClr val="accent1"/>
          </a:solidFill>
          <a:ln w="9525" cap="flat">
            <a:noFill/>
            <a:prstDash val="solid"/>
            <a:miter/>
          </a:ln>
        </p:spPr>
        <p:txBody>
          <a:bodyPr rtlCol="0" anchor="ctr"/>
          <a:lstStyle/>
          <a:p>
            <a:endParaRPr lang="en-US"/>
          </a:p>
        </p:txBody>
      </p:sp>
      <p:sp>
        <p:nvSpPr>
          <p:cNvPr id="2" name="Text Placeholder 20">
            <a:extLst>
              <a:ext uri="{FF2B5EF4-FFF2-40B4-BE49-F238E27FC236}">
                <a16:creationId xmlns:a16="http://schemas.microsoft.com/office/drawing/2014/main" id="{77B10B0C-BD78-1DCA-2424-E743077D6B81}"/>
              </a:ext>
            </a:extLst>
          </p:cNvPr>
          <p:cNvSpPr>
            <a:spLocks noGrp="1"/>
          </p:cNvSpPr>
          <p:nvPr>
            <p:ph type="body" sz="quarter" idx="15" hasCustomPrompt="1"/>
          </p:nvPr>
        </p:nvSpPr>
        <p:spPr bwMode="gray">
          <a:xfrm>
            <a:off x="515937" y="5408613"/>
            <a:ext cx="3480543" cy="0"/>
          </a:xfrm>
          <a:custGeom>
            <a:avLst/>
            <a:gdLst>
              <a:gd name="connsiteX0" fmla="*/ 0 w 3480543"/>
              <a:gd name="connsiteY0" fmla="*/ 0 h 288147"/>
              <a:gd name="connsiteX1" fmla="*/ 3480543 w 3480543"/>
              <a:gd name="connsiteY1" fmla="*/ 0 h 288147"/>
              <a:gd name="connsiteX2" fmla="*/ 3480543 w 3480543"/>
              <a:gd name="connsiteY2" fmla="*/ 288147 h 288147"/>
              <a:gd name="connsiteX3" fmla="*/ 0 w 3480543"/>
              <a:gd name="connsiteY3" fmla="*/ 288147 h 288147"/>
              <a:gd name="connsiteX4" fmla="*/ 0 w 3480543"/>
              <a:gd name="connsiteY4" fmla="*/ 0 h 288147"/>
              <a:gd name="connsiteX0" fmla="*/ 0 w 3480543"/>
              <a:gd name="connsiteY0" fmla="*/ 0 h 288147"/>
              <a:gd name="connsiteX1" fmla="*/ 3480543 w 3480543"/>
              <a:gd name="connsiteY1" fmla="*/ 0 h 288147"/>
              <a:gd name="connsiteX2" fmla="*/ 3480543 w 3480543"/>
              <a:gd name="connsiteY2" fmla="*/ 288147 h 288147"/>
              <a:gd name="connsiteX3" fmla="*/ 0 w 3480543"/>
              <a:gd name="connsiteY3" fmla="*/ 288147 h 288147"/>
              <a:gd name="connsiteX4" fmla="*/ 91440 w 3480543"/>
              <a:gd name="connsiteY4" fmla="*/ 91440 h 288147"/>
              <a:gd name="connsiteX0" fmla="*/ 0 w 3480543"/>
              <a:gd name="connsiteY0" fmla="*/ 0 h 288147"/>
              <a:gd name="connsiteX1" fmla="*/ 3480543 w 3480543"/>
              <a:gd name="connsiteY1" fmla="*/ 0 h 288147"/>
              <a:gd name="connsiteX2" fmla="*/ 3480543 w 3480543"/>
              <a:gd name="connsiteY2" fmla="*/ 288147 h 288147"/>
              <a:gd name="connsiteX3" fmla="*/ 0 w 3480543"/>
              <a:gd name="connsiteY3" fmla="*/ 288147 h 288147"/>
              <a:gd name="connsiteX0" fmla="*/ 3480543 w 3480543"/>
              <a:gd name="connsiteY0" fmla="*/ 0 h 288147"/>
              <a:gd name="connsiteX1" fmla="*/ 3480543 w 3480543"/>
              <a:gd name="connsiteY1" fmla="*/ 288147 h 288147"/>
              <a:gd name="connsiteX2" fmla="*/ 0 w 3480543"/>
              <a:gd name="connsiteY2" fmla="*/ 288147 h 288147"/>
              <a:gd name="connsiteX0" fmla="*/ 3480543 w 3480543"/>
              <a:gd name="connsiteY0" fmla="*/ 0 h 0"/>
              <a:gd name="connsiteX1" fmla="*/ 0 w 3480543"/>
              <a:gd name="connsiteY1" fmla="*/ 0 h 0"/>
            </a:gdLst>
            <a:ahLst/>
            <a:cxnLst>
              <a:cxn ang="0">
                <a:pos x="connsiteX0" y="connsiteY0"/>
              </a:cxn>
              <a:cxn ang="0">
                <a:pos x="connsiteX1" y="connsiteY1"/>
              </a:cxn>
            </a:cxnLst>
            <a:rect l="l" t="t" r="r" b="b"/>
            <a:pathLst>
              <a:path w="3480543">
                <a:moveTo>
                  <a:pt x="3480543" y="0"/>
                </a:moveTo>
                <a:lnTo>
                  <a:pt x="0" y="0"/>
                </a:lnTo>
              </a:path>
            </a:pathLst>
          </a:custGeom>
          <a:ln w="19050">
            <a:solidFill>
              <a:schemeClr val="accent1"/>
            </a:solidFill>
          </a:ln>
        </p:spPr>
        <p:txBody>
          <a:bodyPr wrap="square" bIns="72000" anchor="b">
            <a:noAutofit/>
          </a:bodyPr>
          <a:lstStyle>
            <a:lvl1pPr marL="0" indent="0">
              <a:buNone/>
              <a:defRPr sz="1600">
                <a:solidFill>
                  <a:schemeClr val="tx1"/>
                </a:solidFill>
              </a:defRPr>
            </a:lvl1pPr>
          </a:lstStyle>
          <a:p>
            <a:pPr lvl="0"/>
            <a:r>
              <a:rPr lang="en-US" dirty="0"/>
              <a:t>First name, last name</a:t>
            </a:r>
          </a:p>
        </p:txBody>
      </p:sp>
      <p:sp>
        <p:nvSpPr>
          <p:cNvPr id="3" name="Textfeld 2">
            <a:extLst>
              <a:ext uri="{FF2B5EF4-FFF2-40B4-BE49-F238E27FC236}">
                <a16:creationId xmlns:a16="http://schemas.microsoft.com/office/drawing/2014/main" id="{FBB56ED4-50B3-844F-4EE9-A69F77AB23E3}"/>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3967712307"/>
      </p:ext>
    </p:extLst>
  </p:cSld>
  <p:clrMapOvr>
    <a:masterClrMapping/>
  </p:clrMapOvr>
  <p:extLst>
    <p:ext uri="{DCECCB84-F9BA-43D5-87BE-67443E8EF086}">
      <p15:sldGuideLst xmlns:p15="http://schemas.microsoft.com/office/powerpoint/2012/main">
        <p15:guide id="1" orient="horz" pos="3816">
          <p15:clr>
            <a:srgbClr val="F26B43"/>
          </p15:clr>
        </p15:guide>
        <p15:guide id="2" orient="horz" pos="913" userDrawn="1">
          <p15:clr>
            <a:srgbClr val="F26B43"/>
          </p15:clr>
        </p15:guide>
        <p15:guide id="3" orient="horz" pos="754" userDrawn="1">
          <p15:clr>
            <a:srgbClr val="F26B43"/>
          </p15:clr>
        </p15:guide>
        <p15:guide id="4" orient="horz" pos="3407" userDrawn="1">
          <p15:clr>
            <a:srgbClr val="F26B43"/>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and image left">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0" y="0"/>
            <a:ext cx="6096000" cy="6858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36668772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6456363" y="921522"/>
            <a:ext cx="5219700" cy="276999"/>
          </a:xfrm>
        </p:spPr>
        <p:txBody>
          <a:bodyPr wrap="square">
            <a:spAutoFit/>
          </a:bodyPr>
          <a:lstStyle>
            <a:lvl1pPr marL="0" indent="0">
              <a:buNone/>
              <a:defRPr sz="1800"/>
            </a:lvl1pPr>
          </a:lstStyle>
          <a:p>
            <a:pPr lvl="0"/>
            <a:r>
              <a:rPr lang="en-US" dirty="0"/>
              <a:t>Subtitle</a:t>
            </a:r>
          </a:p>
        </p:txBody>
      </p:sp>
      <p:sp>
        <p:nvSpPr>
          <p:cNvPr id="5" name="Inhaltsplatzhalter 4">
            <a:extLst>
              <a:ext uri="{FF2B5EF4-FFF2-40B4-BE49-F238E27FC236}">
                <a16:creationId xmlns:a16="http://schemas.microsoft.com/office/drawing/2014/main" id="{6F21486E-9A25-93A1-CBA6-27F7E8AF8E64}"/>
              </a:ext>
            </a:extLst>
          </p:cNvPr>
          <p:cNvSpPr>
            <a:spLocks noGrp="1"/>
          </p:cNvSpPr>
          <p:nvPr>
            <p:ph sz="quarter" idx="15" hasCustomPrompt="1"/>
          </p:nvPr>
        </p:nvSpPr>
        <p:spPr bwMode="gray">
          <a:xfrm>
            <a:off x="6456363" y="1449388"/>
            <a:ext cx="5219700" cy="46085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a:xfrm>
            <a:off x="6456362" y="476250"/>
            <a:ext cx="5219700" cy="430887"/>
          </a:xfrm>
        </p:spPr>
        <p:txBody>
          <a:bodyPr vert="horz"/>
          <a:lstStyle/>
          <a:p>
            <a:r>
              <a:rPr lang="en-US" dirty="0"/>
              <a:t>Click to edit title</a:t>
            </a:r>
          </a:p>
        </p:txBody>
      </p:sp>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Tree>
    <p:extLst>
      <p:ext uri="{BB962C8B-B14F-4D97-AF65-F5344CB8AC3E}">
        <p14:creationId xmlns:p14="http://schemas.microsoft.com/office/powerpoint/2010/main" val="2920932642"/>
      </p:ext>
    </p:extLst>
  </p:cSld>
  <p:clrMapOvr>
    <a:masterClrMapping/>
  </p:clrMapOvr>
  <p:extLst>
    <p:ext uri="{DCECCB84-F9BA-43D5-87BE-67443E8EF086}">
      <p15:sldGuideLst xmlns:p15="http://schemas.microsoft.com/office/powerpoint/2012/main">
        <p15:guide id="1" orient="horz" pos="913">
          <p15:clr>
            <a:srgbClr val="F26B43"/>
          </p15:clr>
        </p15:guide>
        <p15:guide id="2" orient="horz" pos="754">
          <p15:clr>
            <a:srgbClr val="F26B43"/>
          </p15:clr>
        </p15:guide>
        <p15:guide id="3" orient="horz" pos="300">
          <p15:clr>
            <a:srgbClr val="F26B43"/>
          </p15:clr>
        </p15:guide>
        <p15:guide id="4" orient="horz" pos="3974">
          <p15:clr>
            <a:srgbClr val="F26B43"/>
          </p15:clr>
        </p15:guide>
        <p15:guide id="5" orient="horz" pos="3816">
          <p15:clr>
            <a:srgbClr val="F26B43"/>
          </p15:clr>
        </p15:guide>
        <p15:guide id="6" pos="3840" userDrawn="1">
          <p15:clr>
            <a:srgbClr val="F26B43"/>
          </p15:clr>
        </p15:guide>
        <p15:guide id="7" pos="4067" userDrawn="1">
          <p15:clr>
            <a:srgbClr val="F26B43"/>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and image right">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6096000" y="0"/>
            <a:ext cx="6096000" cy="60579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310659855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6" name="Textplatzhalter 15">
            <a:extLst>
              <a:ext uri="{FF2B5EF4-FFF2-40B4-BE49-F238E27FC236}">
                <a16:creationId xmlns:a16="http://schemas.microsoft.com/office/drawing/2014/main" id="{A4B53DB6-80C3-D01F-BDE4-AFB56A6B75EA}"/>
              </a:ext>
            </a:extLst>
          </p:cNvPr>
          <p:cNvSpPr>
            <a:spLocks noGrp="1"/>
          </p:cNvSpPr>
          <p:nvPr>
            <p:ph type="body" sz="quarter" idx="13" hasCustomPrompt="1"/>
          </p:nvPr>
        </p:nvSpPr>
        <p:spPr bwMode="gray">
          <a:xfrm>
            <a:off x="515938" y="921522"/>
            <a:ext cx="5219701" cy="276999"/>
          </a:xfrm>
        </p:spPr>
        <p:txBody>
          <a:bodyPr wrap="square">
            <a:spAutoFit/>
          </a:bodyPr>
          <a:lstStyle>
            <a:lvl1pPr marL="0" indent="0">
              <a:buNone/>
              <a:defRPr sz="1800"/>
            </a:lvl1pPr>
          </a:lstStyle>
          <a:p>
            <a:pPr lvl="0"/>
            <a:r>
              <a:rPr lang="en-US" dirty="0"/>
              <a:t>Subtitle</a:t>
            </a:r>
          </a:p>
        </p:txBody>
      </p:sp>
      <p:sp>
        <p:nvSpPr>
          <p:cNvPr id="9" name="Inhaltsplatzhalter 4">
            <a:extLst>
              <a:ext uri="{FF2B5EF4-FFF2-40B4-BE49-F238E27FC236}">
                <a16:creationId xmlns:a16="http://schemas.microsoft.com/office/drawing/2014/main" id="{B948D79B-E0E8-80F3-AB99-7EF9CDDA9C62}"/>
              </a:ext>
            </a:extLst>
          </p:cNvPr>
          <p:cNvSpPr>
            <a:spLocks noGrp="1"/>
          </p:cNvSpPr>
          <p:nvPr>
            <p:ph sz="quarter" idx="15" hasCustomPrompt="1"/>
          </p:nvPr>
        </p:nvSpPr>
        <p:spPr bwMode="gray">
          <a:xfrm>
            <a:off x="515937" y="1449388"/>
            <a:ext cx="5219701" cy="46085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10" name="Title 1">
            <a:extLst>
              <a:ext uri="{FF2B5EF4-FFF2-40B4-BE49-F238E27FC236}">
                <a16:creationId xmlns:a16="http://schemas.microsoft.com/office/drawing/2014/main" id="{1AA63BB0-73AC-7587-28FB-0A96DF658943}"/>
              </a:ext>
            </a:extLst>
          </p:cNvPr>
          <p:cNvSpPr>
            <a:spLocks noGrp="1"/>
          </p:cNvSpPr>
          <p:nvPr>
            <p:ph type="title" hasCustomPrompt="1"/>
          </p:nvPr>
        </p:nvSpPr>
        <p:spPr bwMode="gray">
          <a:xfrm>
            <a:off x="515937" y="476250"/>
            <a:ext cx="5219701" cy="430887"/>
          </a:xfrm>
        </p:spPr>
        <p:txBody>
          <a:bodyPr vert="horz"/>
          <a:lstStyle/>
          <a:p>
            <a:r>
              <a:rPr lang="en-US" dirty="0"/>
              <a:t>Click to edit title</a:t>
            </a:r>
          </a:p>
        </p:txBody>
      </p:sp>
      <p:sp>
        <p:nvSpPr>
          <p:cNvPr id="2" name="Textfeld 1">
            <a:extLst>
              <a:ext uri="{FF2B5EF4-FFF2-40B4-BE49-F238E27FC236}">
                <a16:creationId xmlns:a16="http://schemas.microsoft.com/office/drawing/2014/main" id="{56437736-CFA1-CDD9-8686-D532BC412AAA}"/>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Tree>
    <p:extLst>
      <p:ext uri="{BB962C8B-B14F-4D97-AF65-F5344CB8AC3E}">
        <p14:creationId xmlns:p14="http://schemas.microsoft.com/office/powerpoint/2010/main" val="1249023530"/>
      </p:ext>
    </p:extLst>
  </p:cSld>
  <p:clrMapOvr>
    <a:masterClrMapping/>
  </p:clrMapOvr>
  <p:extLst>
    <p:ext uri="{DCECCB84-F9BA-43D5-87BE-67443E8EF086}">
      <p15:sldGuideLst xmlns:p15="http://schemas.microsoft.com/office/powerpoint/2012/main">
        <p15:guide id="1" orient="horz" pos="913">
          <p15:clr>
            <a:srgbClr val="F26B43"/>
          </p15:clr>
        </p15:guide>
        <p15:guide id="2" orient="horz" pos="754">
          <p15:clr>
            <a:srgbClr val="F26B43"/>
          </p15:clr>
        </p15:guide>
        <p15:guide id="3" orient="horz" pos="300">
          <p15:clr>
            <a:srgbClr val="F26B43"/>
          </p15:clr>
        </p15:guide>
        <p15:guide id="4" orient="horz" pos="3974">
          <p15:clr>
            <a:srgbClr val="F26B43"/>
          </p15:clr>
        </p15:guide>
        <p15:guide id="5" orient="horz" pos="3816">
          <p15:clr>
            <a:srgbClr val="F26B43"/>
          </p15:clr>
        </p15:guide>
        <p15:guide id="6" pos="3840" userDrawn="1">
          <p15:clr>
            <a:srgbClr val="F26B43"/>
          </p15:clr>
        </p15:guide>
        <p15:guide id="7" pos="3613" userDrawn="1">
          <p15:clr>
            <a:srgbClr val="F26B43"/>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with collage and information">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1" y="2903025"/>
            <a:ext cx="4053600" cy="39564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18488273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6" name="Textplatzhalter 15">
            <a:extLst>
              <a:ext uri="{FF2B5EF4-FFF2-40B4-BE49-F238E27FC236}">
                <a16:creationId xmlns:a16="http://schemas.microsoft.com/office/drawing/2014/main" id="{A4B53DB6-80C3-D01F-BDE4-AFB56A6B75EA}"/>
              </a:ext>
            </a:extLst>
          </p:cNvPr>
          <p:cNvSpPr>
            <a:spLocks noGrp="1"/>
          </p:cNvSpPr>
          <p:nvPr>
            <p:ph type="body" sz="quarter" idx="13" hasCustomPrompt="1"/>
          </p:nvPr>
        </p:nvSpPr>
        <p:spPr bwMode="gray">
          <a:xfrm>
            <a:off x="6456364" y="921522"/>
            <a:ext cx="5219701" cy="276999"/>
          </a:xfrm>
        </p:spPr>
        <p:txBody>
          <a:bodyPr wrap="square">
            <a:spAutoFit/>
          </a:bodyPr>
          <a:lstStyle>
            <a:lvl1pPr marL="0" indent="0">
              <a:buNone/>
              <a:defRPr sz="1800"/>
            </a:lvl1pPr>
          </a:lstStyle>
          <a:p>
            <a:pPr lvl="0"/>
            <a:r>
              <a:rPr lang="en-US" dirty="0"/>
              <a:t>Subtitle</a:t>
            </a:r>
          </a:p>
        </p:txBody>
      </p:sp>
      <p:sp>
        <p:nvSpPr>
          <p:cNvPr id="9" name="Inhaltsplatzhalter 4">
            <a:extLst>
              <a:ext uri="{FF2B5EF4-FFF2-40B4-BE49-F238E27FC236}">
                <a16:creationId xmlns:a16="http://schemas.microsoft.com/office/drawing/2014/main" id="{B948D79B-E0E8-80F3-AB99-7EF9CDDA9C62}"/>
              </a:ext>
            </a:extLst>
          </p:cNvPr>
          <p:cNvSpPr>
            <a:spLocks noGrp="1"/>
          </p:cNvSpPr>
          <p:nvPr>
            <p:ph sz="quarter" idx="15" hasCustomPrompt="1"/>
          </p:nvPr>
        </p:nvSpPr>
        <p:spPr bwMode="gray">
          <a:xfrm>
            <a:off x="6456363" y="1449388"/>
            <a:ext cx="5219701" cy="46085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10" name="Title 1">
            <a:extLst>
              <a:ext uri="{FF2B5EF4-FFF2-40B4-BE49-F238E27FC236}">
                <a16:creationId xmlns:a16="http://schemas.microsoft.com/office/drawing/2014/main" id="{1AA63BB0-73AC-7587-28FB-0A96DF658943}"/>
              </a:ext>
            </a:extLst>
          </p:cNvPr>
          <p:cNvSpPr>
            <a:spLocks noGrp="1"/>
          </p:cNvSpPr>
          <p:nvPr>
            <p:ph type="title" hasCustomPrompt="1"/>
          </p:nvPr>
        </p:nvSpPr>
        <p:spPr bwMode="gray">
          <a:xfrm>
            <a:off x="6456363" y="476250"/>
            <a:ext cx="5219701" cy="430887"/>
          </a:xfrm>
        </p:spPr>
        <p:txBody>
          <a:bodyPr vert="horz"/>
          <a:lstStyle/>
          <a:p>
            <a:r>
              <a:rPr lang="en-US" dirty="0"/>
              <a:t>Click to edit title</a:t>
            </a:r>
          </a:p>
        </p:txBody>
      </p:sp>
      <p:sp>
        <p:nvSpPr>
          <p:cNvPr id="2" name="Picture Placeholder 7">
            <a:extLst>
              <a:ext uri="{FF2B5EF4-FFF2-40B4-BE49-F238E27FC236}">
                <a16:creationId xmlns:a16="http://schemas.microsoft.com/office/drawing/2014/main" id="{070EB6FF-BDB8-BC57-43D8-64D1EFB9A77C}"/>
              </a:ext>
            </a:extLst>
          </p:cNvPr>
          <p:cNvSpPr>
            <a:spLocks noGrp="1"/>
          </p:cNvSpPr>
          <p:nvPr>
            <p:ph type="pic" sz="quarter" idx="18" hasCustomPrompt="1"/>
          </p:nvPr>
        </p:nvSpPr>
        <p:spPr bwMode="gray">
          <a:xfrm>
            <a:off x="2044799" y="0"/>
            <a:ext cx="2008800" cy="28656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sp>
        <p:nvSpPr>
          <p:cNvPr id="5" name="Picture Placeholder 7">
            <a:extLst>
              <a:ext uri="{FF2B5EF4-FFF2-40B4-BE49-F238E27FC236}">
                <a16:creationId xmlns:a16="http://schemas.microsoft.com/office/drawing/2014/main" id="{34A790C3-EB46-C493-10F9-1874E4BDD5AB}"/>
              </a:ext>
            </a:extLst>
          </p:cNvPr>
          <p:cNvSpPr>
            <a:spLocks noGrp="1"/>
          </p:cNvSpPr>
          <p:nvPr>
            <p:ph type="pic" sz="quarter" idx="19" hasCustomPrompt="1"/>
          </p:nvPr>
        </p:nvSpPr>
        <p:spPr bwMode="gray">
          <a:xfrm>
            <a:off x="4087999" y="0"/>
            <a:ext cx="2008800" cy="1764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4,9 c</a:t>
            </a:r>
          </a:p>
        </p:txBody>
      </p:sp>
      <p:sp>
        <p:nvSpPr>
          <p:cNvPr id="11" name="Picture Placeholder 7">
            <a:extLst>
              <a:ext uri="{FF2B5EF4-FFF2-40B4-BE49-F238E27FC236}">
                <a16:creationId xmlns:a16="http://schemas.microsoft.com/office/drawing/2014/main" id="{5604904C-2CE1-5025-AED5-7AD531C88649}"/>
              </a:ext>
            </a:extLst>
          </p:cNvPr>
          <p:cNvSpPr>
            <a:spLocks noGrp="1"/>
          </p:cNvSpPr>
          <p:nvPr>
            <p:ph type="pic" sz="quarter" idx="20" hasCustomPrompt="1"/>
          </p:nvPr>
        </p:nvSpPr>
        <p:spPr bwMode="gray">
          <a:xfrm>
            <a:off x="4087999" y="1798125"/>
            <a:ext cx="2008800" cy="29772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sp>
        <p:nvSpPr>
          <p:cNvPr id="12" name="Text Placeholder 6">
            <a:extLst>
              <a:ext uri="{FF2B5EF4-FFF2-40B4-BE49-F238E27FC236}">
                <a16:creationId xmlns:a16="http://schemas.microsoft.com/office/drawing/2014/main" id="{E12DF83D-A7E2-50CC-12C7-794751D711C6}"/>
              </a:ext>
            </a:extLst>
          </p:cNvPr>
          <p:cNvSpPr>
            <a:spLocks noGrp="1"/>
          </p:cNvSpPr>
          <p:nvPr>
            <p:ph type="body" sz="quarter" idx="12" hasCustomPrompt="1"/>
          </p:nvPr>
        </p:nvSpPr>
        <p:spPr bwMode="gray">
          <a:xfrm>
            <a:off x="-1" y="0"/>
            <a:ext cx="2008800" cy="2865600"/>
          </a:xfrm>
          <a:solidFill>
            <a:schemeClr val="bg2"/>
          </a:solidFill>
        </p:spPr>
        <p:txBody>
          <a:bodyPr lIns="216000" tIns="144000" rIns="216000" bIns="144000" anchor="ctr"/>
          <a:lstStyle>
            <a:lvl1pPr marL="0" indent="0" algn="ctr">
              <a:spcAft>
                <a:spcPts val="0"/>
              </a:spcAft>
              <a:buNone/>
              <a:defRPr b="0"/>
            </a:lvl1pPr>
          </a:lstStyle>
          <a:p>
            <a:pPr lvl="0"/>
            <a:r>
              <a:rPr lang="en-US" dirty="0"/>
              <a:t>Text</a:t>
            </a:r>
          </a:p>
        </p:txBody>
      </p:sp>
      <p:sp>
        <p:nvSpPr>
          <p:cNvPr id="13" name="Text Placeholder 6">
            <a:extLst>
              <a:ext uri="{FF2B5EF4-FFF2-40B4-BE49-F238E27FC236}">
                <a16:creationId xmlns:a16="http://schemas.microsoft.com/office/drawing/2014/main" id="{1B4CE3C8-260E-4092-DCF2-14AA83498B85}"/>
              </a:ext>
            </a:extLst>
          </p:cNvPr>
          <p:cNvSpPr>
            <a:spLocks noGrp="1"/>
          </p:cNvSpPr>
          <p:nvPr>
            <p:ph type="body" sz="quarter" idx="21" hasCustomPrompt="1"/>
          </p:nvPr>
        </p:nvSpPr>
        <p:spPr bwMode="gray">
          <a:xfrm>
            <a:off x="4087999" y="4811201"/>
            <a:ext cx="2008800" cy="2048400"/>
          </a:xfrm>
          <a:solidFill>
            <a:schemeClr val="accent1"/>
          </a:solidFill>
        </p:spPr>
        <p:txBody>
          <a:bodyPr lIns="216000" tIns="144000" rIns="216000" bIns="144000" anchor="ctr"/>
          <a:lstStyle>
            <a:lvl1pPr marL="0" indent="0" algn="ctr">
              <a:spcAft>
                <a:spcPts val="0"/>
              </a:spcAft>
              <a:buNone/>
              <a:defRPr sz="2800" b="1">
                <a:solidFill>
                  <a:schemeClr val="bg1"/>
                </a:solidFill>
              </a:defRPr>
            </a:lvl1pPr>
          </a:lstStyle>
          <a:p>
            <a:pPr lvl="0"/>
            <a:r>
              <a:rPr lang="en-US" dirty="0"/>
              <a:t>Text</a:t>
            </a:r>
          </a:p>
        </p:txBody>
      </p:sp>
    </p:spTree>
    <p:extLst>
      <p:ext uri="{BB962C8B-B14F-4D97-AF65-F5344CB8AC3E}">
        <p14:creationId xmlns:p14="http://schemas.microsoft.com/office/powerpoint/2010/main" val="970001423"/>
      </p:ext>
    </p:extLst>
  </p:cSld>
  <p:clrMapOvr>
    <a:masterClrMapping/>
  </p:clrMapOvr>
  <p:extLst>
    <p:ext uri="{DCECCB84-F9BA-43D5-87BE-67443E8EF086}">
      <p15:sldGuideLst xmlns:p15="http://schemas.microsoft.com/office/powerpoint/2012/main">
        <p15:guide id="1" orient="horz" pos="913">
          <p15:clr>
            <a:srgbClr val="F26B43"/>
          </p15:clr>
        </p15:guide>
        <p15:guide id="2" orient="horz" pos="754">
          <p15:clr>
            <a:srgbClr val="F26B43"/>
          </p15:clr>
        </p15:guide>
        <p15:guide id="3" orient="horz" pos="300">
          <p15:clr>
            <a:srgbClr val="F26B43"/>
          </p15:clr>
        </p15:guide>
        <p15:guide id="4" orient="horz" pos="3974">
          <p15:clr>
            <a:srgbClr val="F26B43"/>
          </p15:clr>
        </p15:guide>
        <p15:guide id="5" orient="horz" pos="3816">
          <p15:clr>
            <a:srgbClr val="F26B43"/>
          </p15:clr>
        </p15:guide>
        <p15:guide id="6" pos="4067" userDrawn="1">
          <p15:clr>
            <a:srgbClr val="F26B43"/>
          </p15:clr>
        </p15:guide>
        <p15:guide id="7" pos="3840" userDrawn="1">
          <p15:clr>
            <a:srgbClr val="F26B43"/>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 image + short text">
    <p:spTree>
      <p:nvGrpSpPr>
        <p:cNvPr id="1" name=""/>
        <p:cNvGrpSpPr/>
        <p:nvPr/>
      </p:nvGrpSpPr>
      <p:grpSpPr>
        <a:xfrm>
          <a:off x="0" y="0"/>
          <a:ext cx="0" cy="0"/>
          <a:chOff x="0" y="0"/>
          <a:chExt cx="0" cy="0"/>
        </a:xfrm>
      </p:grpSpPr>
      <p:sp>
        <p:nvSpPr>
          <p:cNvPr id="4" name="Rechteck 16">
            <a:extLst>
              <a:ext uri="{FF2B5EF4-FFF2-40B4-BE49-F238E27FC236}">
                <a16:creationId xmlns:a16="http://schemas.microsoft.com/office/drawing/2014/main" id="{654104DA-6ABA-2977-3F0C-6ED439081925}"/>
              </a:ext>
            </a:extLst>
          </p:cNvPr>
          <p:cNvSpPr>
            <a:spLocks/>
          </p:cNvSpPr>
          <p:nvPr userDrawn="1"/>
        </p:nvSpPr>
        <p:spPr bwMode="gray">
          <a:xfrm>
            <a:off x="6095999" y="4262322"/>
            <a:ext cx="6096000" cy="2595678"/>
          </a:xfrm>
          <a:prstGeom prst="rect">
            <a:avLst/>
          </a:prstGeom>
          <a:solidFill>
            <a:srgbClr val="66CC33"/>
          </a:solid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Arial Narrow"/>
              <a:ea typeface="+mn-ea"/>
              <a:cs typeface="+mn-cs"/>
            </a:endParaRPr>
          </a:p>
        </p:txBody>
      </p:sp>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0" y="0"/>
            <a:ext cx="6096000" cy="6858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150759883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6456363" y="921522"/>
            <a:ext cx="5219700" cy="276999"/>
          </a:xfrm>
        </p:spPr>
        <p:txBody>
          <a:bodyPr wrap="square">
            <a:spAutoFit/>
          </a:bodyPr>
          <a:lstStyle>
            <a:lvl1pPr marL="0" indent="0">
              <a:buNone/>
              <a:defRPr sz="1800"/>
            </a:lvl1pPr>
          </a:lstStyle>
          <a:p>
            <a:pPr lvl="0"/>
            <a:r>
              <a:rPr lang="en-US" dirty="0"/>
              <a:t>Subtitle</a:t>
            </a:r>
          </a:p>
        </p:txBody>
      </p:sp>
      <p:sp>
        <p:nvSpPr>
          <p:cNvPr id="5" name="Inhaltsplatzhalter 4">
            <a:extLst>
              <a:ext uri="{FF2B5EF4-FFF2-40B4-BE49-F238E27FC236}">
                <a16:creationId xmlns:a16="http://schemas.microsoft.com/office/drawing/2014/main" id="{6F21486E-9A25-93A1-CBA6-27F7E8AF8E64}"/>
              </a:ext>
            </a:extLst>
          </p:cNvPr>
          <p:cNvSpPr>
            <a:spLocks noGrp="1"/>
          </p:cNvSpPr>
          <p:nvPr>
            <p:ph sz="quarter" idx="15" hasCustomPrompt="1"/>
          </p:nvPr>
        </p:nvSpPr>
        <p:spPr bwMode="gray">
          <a:xfrm>
            <a:off x="6456363" y="1449388"/>
            <a:ext cx="5219700" cy="2259012"/>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a:xfrm>
            <a:off x="6456362" y="476250"/>
            <a:ext cx="5219700" cy="430887"/>
          </a:xfrm>
        </p:spPr>
        <p:txBody>
          <a:bodyPr vert="horz"/>
          <a:lstStyle/>
          <a:p>
            <a:r>
              <a:rPr lang="en-US" dirty="0"/>
              <a:t>Click to edit title</a:t>
            </a:r>
          </a:p>
        </p:txBody>
      </p:sp>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grpSp>
        <p:nvGrpSpPr>
          <p:cNvPr id="6" name="Gruppieren 9">
            <a:extLst>
              <a:ext uri="{FF2B5EF4-FFF2-40B4-BE49-F238E27FC236}">
                <a16:creationId xmlns:a16="http://schemas.microsoft.com/office/drawing/2014/main" id="{77D196A1-72F4-4E77-D00E-CAC43B13229E}"/>
              </a:ext>
            </a:extLst>
          </p:cNvPr>
          <p:cNvGrpSpPr/>
          <p:nvPr userDrawn="1"/>
        </p:nvGrpSpPr>
        <p:grpSpPr bwMode="gray">
          <a:xfrm>
            <a:off x="10375900" y="6308725"/>
            <a:ext cx="1300163" cy="130175"/>
            <a:chOff x="10390188" y="6381750"/>
            <a:chExt cx="1300163" cy="130175"/>
          </a:xfrm>
          <a:solidFill>
            <a:schemeClr val="bg1"/>
          </a:solidFill>
        </p:grpSpPr>
        <p:sp>
          <p:nvSpPr>
            <p:cNvPr id="9" name="Freeform 5">
              <a:extLst>
                <a:ext uri="{FF2B5EF4-FFF2-40B4-BE49-F238E27FC236}">
                  <a16:creationId xmlns:a16="http://schemas.microsoft.com/office/drawing/2014/main" id="{842708C1-6BDF-B7DA-245B-7FED966C4D43}"/>
                </a:ext>
              </a:extLst>
            </p:cNvPr>
            <p:cNvSpPr>
              <a:spLocks/>
            </p:cNvSpPr>
            <p:nvPr/>
          </p:nvSpPr>
          <p:spPr bwMode="gray">
            <a:xfrm>
              <a:off x="10390188" y="6383338"/>
              <a:ext cx="153988" cy="125413"/>
            </a:xfrm>
            <a:custGeom>
              <a:avLst/>
              <a:gdLst>
                <a:gd name="T0" fmla="*/ 172 w 428"/>
                <a:gd name="T1" fmla="*/ 60 h 338"/>
                <a:gd name="T2" fmla="*/ 99 w 428"/>
                <a:gd name="T3" fmla="*/ 104 h 338"/>
                <a:gd name="T4" fmla="*/ 159 w 428"/>
                <a:gd name="T5" fmla="*/ 141 h 338"/>
                <a:gd name="T6" fmla="*/ 284 w 428"/>
                <a:gd name="T7" fmla="*/ 141 h 338"/>
                <a:gd name="T8" fmla="*/ 428 w 428"/>
                <a:gd name="T9" fmla="*/ 237 h 338"/>
                <a:gd name="T10" fmla="*/ 270 w 428"/>
                <a:gd name="T11" fmla="*/ 338 h 338"/>
                <a:gd name="T12" fmla="*/ 18 w 428"/>
                <a:gd name="T13" fmla="*/ 338 h 338"/>
                <a:gd name="T14" fmla="*/ 18 w 428"/>
                <a:gd name="T15" fmla="*/ 277 h 338"/>
                <a:gd name="T16" fmla="*/ 255 w 428"/>
                <a:gd name="T17" fmla="*/ 277 h 338"/>
                <a:gd name="T18" fmla="*/ 329 w 428"/>
                <a:gd name="T19" fmla="*/ 239 h 338"/>
                <a:gd name="T20" fmla="*/ 261 w 428"/>
                <a:gd name="T21" fmla="*/ 200 h 338"/>
                <a:gd name="T22" fmla="*/ 150 w 428"/>
                <a:gd name="T23" fmla="*/ 200 h 338"/>
                <a:gd name="T24" fmla="*/ 0 w 428"/>
                <a:gd name="T25" fmla="*/ 103 h 338"/>
                <a:gd name="T26" fmla="*/ 158 w 428"/>
                <a:gd name="T27" fmla="*/ 0 h 338"/>
                <a:gd name="T28" fmla="*/ 406 w 428"/>
                <a:gd name="T29" fmla="*/ 0 h 338"/>
                <a:gd name="T30" fmla="*/ 406 w 428"/>
                <a:gd name="T31" fmla="*/ 60 h 338"/>
                <a:gd name="T32" fmla="*/ 172 w 428"/>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338">
                  <a:moveTo>
                    <a:pt x="172" y="60"/>
                  </a:moveTo>
                  <a:cubicBezTo>
                    <a:pt x="122" y="60"/>
                    <a:pt x="99" y="73"/>
                    <a:pt x="99" y="104"/>
                  </a:cubicBezTo>
                  <a:cubicBezTo>
                    <a:pt x="99" y="129"/>
                    <a:pt x="119" y="141"/>
                    <a:pt x="159" y="141"/>
                  </a:cubicBezTo>
                  <a:lnTo>
                    <a:pt x="284" y="141"/>
                  </a:lnTo>
                  <a:cubicBezTo>
                    <a:pt x="384" y="141"/>
                    <a:pt x="428" y="166"/>
                    <a:pt x="428" y="237"/>
                  </a:cubicBezTo>
                  <a:cubicBezTo>
                    <a:pt x="428" y="308"/>
                    <a:pt x="377" y="338"/>
                    <a:pt x="270" y="338"/>
                  </a:cubicBezTo>
                  <a:lnTo>
                    <a:pt x="18" y="338"/>
                  </a:lnTo>
                  <a:lnTo>
                    <a:pt x="18" y="277"/>
                  </a:lnTo>
                  <a:lnTo>
                    <a:pt x="255" y="277"/>
                  </a:lnTo>
                  <a:cubicBezTo>
                    <a:pt x="305" y="277"/>
                    <a:pt x="329" y="268"/>
                    <a:pt x="329" y="239"/>
                  </a:cubicBezTo>
                  <a:cubicBezTo>
                    <a:pt x="329" y="209"/>
                    <a:pt x="307" y="200"/>
                    <a:pt x="261" y="200"/>
                  </a:cubicBezTo>
                  <a:lnTo>
                    <a:pt x="150" y="200"/>
                  </a:lnTo>
                  <a:cubicBezTo>
                    <a:pt x="47" y="200"/>
                    <a:pt x="0" y="171"/>
                    <a:pt x="0" y="103"/>
                  </a:cubicBezTo>
                  <a:cubicBezTo>
                    <a:pt x="0" y="30"/>
                    <a:pt x="51" y="0"/>
                    <a:pt x="158" y="0"/>
                  </a:cubicBezTo>
                  <a:lnTo>
                    <a:pt x="406" y="0"/>
                  </a:lnTo>
                  <a:lnTo>
                    <a:pt x="406" y="60"/>
                  </a:lnTo>
                  <a:lnTo>
                    <a:pt x="172" y="60"/>
                  </a:ln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0" name="Freeform 6">
              <a:extLst>
                <a:ext uri="{FF2B5EF4-FFF2-40B4-BE49-F238E27FC236}">
                  <a16:creationId xmlns:a16="http://schemas.microsoft.com/office/drawing/2014/main" id="{8486788C-1B91-D9B0-03C0-6872DE49568A}"/>
                </a:ext>
              </a:extLst>
            </p:cNvPr>
            <p:cNvSpPr>
              <a:spLocks/>
            </p:cNvSpPr>
            <p:nvPr/>
          </p:nvSpPr>
          <p:spPr bwMode="gray">
            <a:xfrm>
              <a:off x="10558463" y="6383338"/>
              <a:ext cx="133350" cy="125413"/>
            </a:xfrm>
            <a:custGeom>
              <a:avLst/>
              <a:gdLst>
                <a:gd name="T0" fmla="*/ 107 w 369"/>
                <a:gd name="T1" fmla="*/ 137 h 338"/>
                <a:gd name="T2" fmla="*/ 369 w 369"/>
                <a:gd name="T3" fmla="*/ 137 h 338"/>
                <a:gd name="T4" fmla="*/ 369 w 369"/>
                <a:gd name="T5" fmla="*/ 196 h 338"/>
                <a:gd name="T6" fmla="*/ 107 w 369"/>
                <a:gd name="T7" fmla="*/ 196 h 338"/>
                <a:gd name="T8" fmla="*/ 214 w 369"/>
                <a:gd name="T9" fmla="*/ 279 h 338"/>
                <a:gd name="T10" fmla="*/ 369 w 369"/>
                <a:gd name="T11" fmla="*/ 279 h 338"/>
                <a:gd name="T12" fmla="*/ 369 w 369"/>
                <a:gd name="T13" fmla="*/ 338 h 338"/>
                <a:gd name="T14" fmla="*/ 210 w 369"/>
                <a:gd name="T15" fmla="*/ 338 h 338"/>
                <a:gd name="T16" fmla="*/ 69 w 369"/>
                <a:gd name="T17" fmla="*/ 308 h 338"/>
                <a:gd name="T18" fmla="*/ 0 w 369"/>
                <a:gd name="T19" fmla="*/ 175 h 338"/>
                <a:gd name="T20" fmla="*/ 212 w 369"/>
                <a:gd name="T21" fmla="*/ 0 h 338"/>
                <a:gd name="T22" fmla="*/ 369 w 369"/>
                <a:gd name="T23" fmla="*/ 0 h 338"/>
                <a:gd name="T24" fmla="*/ 369 w 369"/>
                <a:gd name="T25" fmla="*/ 59 h 338"/>
                <a:gd name="T26" fmla="*/ 214 w 369"/>
                <a:gd name="T27" fmla="*/ 59 h 338"/>
                <a:gd name="T28" fmla="*/ 107 w 369"/>
                <a:gd name="T29" fmla="*/ 137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9" h="338">
                  <a:moveTo>
                    <a:pt x="107" y="137"/>
                  </a:moveTo>
                  <a:lnTo>
                    <a:pt x="369" y="137"/>
                  </a:lnTo>
                  <a:lnTo>
                    <a:pt x="369" y="196"/>
                  </a:lnTo>
                  <a:lnTo>
                    <a:pt x="107" y="196"/>
                  </a:lnTo>
                  <a:cubicBezTo>
                    <a:pt x="107" y="257"/>
                    <a:pt x="139" y="279"/>
                    <a:pt x="214" y="279"/>
                  </a:cubicBezTo>
                  <a:lnTo>
                    <a:pt x="369" y="279"/>
                  </a:lnTo>
                  <a:lnTo>
                    <a:pt x="369" y="338"/>
                  </a:lnTo>
                  <a:lnTo>
                    <a:pt x="210" y="338"/>
                  </a:lnTo>
                  <a:cubicBezTo>
                    <a:pt x="155" y="338"/>
                    <a:pt x="113" y="334"/>
                    <a:pt x="69" y="308"/>
                  </a:cubicBezTo>
                  <a:cubicBezTo>
                    <a:pt x="23" y="280"/>
                    <a:pt x="0" y="236"/>
                    <a:pt x="0" y="175"/>
                  </a:cubicBezTo>
                  <a:cubicBezTo>
                    <a:pt x="0" y="55"/>
                    <a:pt x="67" y="0"/>
                    <a:pt x="212" y="0"/>
                  </a:cubicBezTo>
                  <a:lnTo>
                    <a:pt x="369" y="0"/>
                  </a:lnTo>
                  <a:lnTo>
                    <a:pt x="369" y="59"/>
                  </a:lnTo>
                  <a:lnTo>
                    <a:pt x="214" y="59"/>
                  </a:lnTo>
                  <a:cubicBezTo>
                    <a:pt x="146" y="59"/>
                    <a:pt x="111" y="84"/>
                    <a:pt x="107" y="137"/>
                  </a:cubicBez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1" name="Freeform 7">
              <a:extLst>
                <a:ext uri="{FF2B5EF4-FFF2-40B4-BE49-F238E27FC236}">
                  <a16:creationId xmlns:a16="http://schemas.microsoft.com/office/drawing/2014/main" id="{EF30CC10-46A7-579D-925C-0F3140C7AEB0}"/>
                </a:ext>
              </a:extLst>
            </p:cNvPr>
            <p:cNvSpPr>
              <a:spLocks/>
            </p:cNvSpPr>
            <p:nvPr/>
          </p:nvSpPr>
          <p:spPr bwMode="gray">
            <a:xfrm>
              <a:off x="10720388" y="6383338"/>
              <a:ext cx="142875" cy="125413"/>
            </a:xfrm>
            <a:custGeom>
              <a:avLst/>
              <a:gdLst>
                <a:gd name="T0" fmla="*/ 120 w 397"/>
                <a:gd name="T1" fmla="*/ 1 h 339"/>
                <a:gd name="T2" fmla="*/ 304 w 397"/>
                <a:gd name="T3" fmla="*/ 244 h 339"/>
                <a:gd name="T4" fmla="*/ 304 w 397"/>
                <a:gd name="T5" fmla="*/ 0 h 339"/>
                <a:gd name="T6" fmla="*/ 397 w 397"/>
                <a:gd name="T7" fmla="*/ 0 h 339"/>
                <a:gd name="T8" fmla="*/ 396 w 397"/>
                <a:gd name="T9" fmla="*/ 339 h 339"/>
                <a:gd name="T10" fmla="*/ 287 w 397"/>
                <a:gd name="T11" fmla="*/ 339 h 339"/>
                <a:gd name="T12" fmla="*/ 93 w 397"/>
                <a:gd name="T13" fmla="*/ 83 h 339"/>
                <a:gd name="T14" fmla="*/ 93 w 397"/>
                <a:gd name="T15" fmla="*/ 339 h 339"/>
                <a:gd name="T16" fmla="*/ 0 w 397"/>
                <a:gd name="T17" fmla="*/ 339 h 339"/>
                <a:gd name="T18" fmla="*/ 0 w 397"/>
                <a:gd name="T19" fmla="*/ 1 h 339"/>
                <a:gd name="T20" fmla="*/ 120 w 397"/>
                <a:gd name="T21" fmla="*/ 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7" h="339">
                  <a:moveTo>
                    <a:pt x="120" y="1"/>
                  </a:moveTo>
                  <a:lnTo>
                    <a:pt x="304" y="244"/>
                  </a:lnTo>
                  <a:lnTo>
                    <a:pt x="304" y="0"/>
                  </a:lnTo>
                  <a:lnTo>
                    <a:pt x="397" y="0"/>
                  </a:lnTo>
                  <a:lnTo>
                    <a:pt x="396" y="339"/>
                  </a:lnTo>
                  <a:lnTo>
                    <a:pt x="287" y="339"/>
                  </a:lnTo>
                  <a:lnTo>
                    <a:pt x="93" y="83"/>
                  </a:lnTo>
                  <a:lnTo>
                    <a:pt x="93" y="339"/>
                  </a:lnTo>
                  <a:lnTo>
                    <a:pt x="0" y="339"/>
                  </a:lnTo>
                  <a:lnTo>
                    <a:pt x="0" y="1"/>
                  </a:lnTo>
                  <a:lnTo>
                    <a:pt x="120" y="1"/>
                  </a:ln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2" name="Freeform 8">
              <a:extLst>
                <a:ext uri="{FF2B5EF4-FFF2-40B4-BE49-F238E27FC236}">
                  <a16:creationId xmlns:a16="http://schemas.microsoft.com/office/drawing/2014/main" id="{31D896FC-A4CF-6966-0929-21CE9AF9E7EE}"/>
                </a:ext>
              </a:extLst>
            </p:cNvPr>
            <p:cNvSpPr>
              <a:spLocks/>
            </p:cNvSpPr>
            <p:nvPr/>
          </p:nvSpPr>
          <p:spPr bwMode="gray">
            <a:xfrm>
              <a:off x="10887075" y="6383338"/>
              <a:ext cx="153988" cy="125413"/>
            </a:xfrm>
            <a:custGeom>
              <a:avLst/>
              <a:gdLst>
                <a:gd name="T0" fmla="*/ 171 w 427"/>
                <a:gd name="T1" fmla="*/ 60 h 338"/>
                <a:gd name="T2" fmla="*/ 99 w 427"/>
                <a:gd name="T3" fmla="*/ 104 h 338"/>
                <a:gd name="T4" fmla="*/ 158 w 427"/>
                <a:gd name="T5" fmla="*/ 141 h 338"/>
                <a:gd name="T6" fmla="*/ 284 w 427"/>
                <a:gd name="T7" fmla="*/ 141 h 338"/>
                <a:gd name="T8" fmla="*/ 427 w 427"/>
                <a:gd name="T9" fmla="*/ 237 h 338"/>
                <a:gd name="T10" fmla="*/ 270 w 427"/>
                <a:gd name="T11" fmla="*/ 338 h 338"/>
                <a:gd name="T12" fmla="*/ 18 w 427"/>
                <a:gd name="T13" fmla="*/ 338 h 338"/>
                <a:gd name="T14" fmla="*/ 18 w 427"/>
                <a:gd name="T15" fmla="*/ 277 h 338"/>
                <a:gd name="T16" fmla="*/ 255 w 427"/>
                <a:gd name="T17" fmla="*/ 277 h 338"/>
                <a:gd name="T18" fmla="*/ 328 w 427"/>
                <a:gd name="T19" fmla="*/ 239 h 338"/>
                <a:gd name="T20" fmla="*/ 261 w 427"/>
                <a:gd name="T21" fmla="*/ 200 h 338"/>
                <a:gd name="T22" fmla="*/ 150 w 427"/>
                <a:gd name="T23" fmla="*/ 200 h 338"/>
                <a:gd name="T24" fmla="*/ 0 w 427"/>
                <a:gd name="T25" fmla="*/ 103 h 338"/>
                <a:gd name="T26" fmla="*/ 158 w 427"/>
                <a:gd name="T27" fmla="*/ 0 h 338"/>
                <a:gd name="T28" fmla="*/ 405 w 427"/>
                <a:gd name="T29" fmla="*/ 0 h 338"/>
                <a:gd name="T30" fmla="*/ 405 w 427"/>
                <a:gd name="T31" fmla="*/ 60 h 338"/>
                <a:gd name="T32" fmla="*/ 171 w 427"/>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338">
                  <a:moveTo>
                    <a:pt x="171" y="60"/>
                  </a:moveTo>
                  <a:cubicBezTo>
                    <a:pt x="122" y="60"/>
                    <a:pt x="99" y="73"/>
                    <a:pt x="99" y="104"/>
                  </a:cubicBezTo>
                  <a:cubicBezTo>
                    <a:pt x="99" y="129"/>
                    <a:pt x="119" y="141"/>
                    <a:pt x="158" y="141"/>
                  </a:cubicBezTo>
                  <a:lnTo>
                    <a:pt x="284" y="141"/>
                  </a:lnTo>
                  <a:cubicBezTo>
                    <a:pt x="384" y="141"/>
                    <a:pt x="427" y="166"/>
                    <a:pt x="427" y="237"/>
                  </a:cubicBezTo>
                  <a:cubicBezTo>
                    <a:pt x="427" y="308"/>
                    <a:pt x="376" y="338"/>
                    <a:pt x="270" y="338"/>
                  </a:cubicBezTo>
                  <a:lnTo>
                    <a:pt x="18" y="338"/>
                  </a:lnTo>
                  <a:lnTo>
                    <a:pt x="18" y="277"/>
                  </a:lnTo>
                  <a:lnTo>
                    <a:pt x="255" y="277"/>
                  </a:lnTo>
                  <a:cubicBezTo>
                    <a:pt x="305" y="277"/>
                    <a:pt x="328" y="268"/>
                    <a:pt x="328" y="239"/>
                  </a:cubicBezTo>
                  <a:cubicBezTo>
                    <a:pt x="328" y="209"/>
                    <a:pt x="307" y="200"/>
                    <a:pt x="261" y="200"/>
                  </a:cubicBezTo>
                  <a:lnTo>
                    <a:pt x="150" y="200"/>
                  </a:lnTo>
                  <a:cubicBezTo>
                    <a:pt x="47" y="200"/>
                    <a:pt x="0" y="171"/>
                    <a:pt x="0" y="103"/>
                  </a:cubicBezTo>
                  <a:cubicBezTo>
                    <a:pt x="0" y="30"/>
                    <a:pt x="51" y="0"/>
                    <a:pt x="158" y="0"/>
                  </a:cubicBezTo>
                  <a:lnTo>
                    <a:pt x="405" y="0"/>
                  </a:lnTo>
                  <a:lnTo>
                    <a:pt x="405" y="60"/>
                  </a:lnTo>
                  <a:lnTo>
                    <a:pt x="171" y="60"/>
                  </a:ln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3" name="Rectangle 9">
              <a:extLst>
                <a:ext uri="{FF2B5EF4-FFF2-40B4-BE49-F238E27FC236}">
                  <a16:creationId xmlns:a16="http://schemas.microsoft.com/office/drawing/2014/main" id="{989BD606-B1B7-9B25-CDC2-7984E9E5115F}"/>
                </a:ext>
              </a:extLst>
            </p:cNvPr>
            <p:cNvSpPr>
              <a:spLocks noChangeArrowheads="1"/>
            </p:cNvSpPr>
            <p:nvPr/>
          </p:nvSpPr>
          <p:spPr bwMode="gray">
            <a:xfrm>
              <a:off x="11066463" y="6383338"/>
              <a:ext cx="36513" cy="125413"/>
            </a:xfrm>
            <a:prstGeom prst="rect">
              <a:avLst/>
            </a:pr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4" name="Freeform 10">
              <a:extLst>
                <a:ext uri="{FF2B5EF4-FFF2-40B4-BE49-F238E27FC236}">
                  <a16:creationId xmlns:a16="http://schemas.microsoft.com/office/drawing/2014/main" id="{FC58B466-965C-8B1B-08EC-E485C91DFAF8}"/>
                </a:ext>
              </a:extLst>
            </p:cNvPr>
            <p:cNvSpPr>
              <a:spLocks noEditPoints="1"/>
            </p:cNvSpPr>
            <p:nvPr/>
          </p:nvSpPr>
          <p:spPr bwMode="gray">
            <a:xfrm>
              <a:off x="11136313" y="6383338"/>
              <a:ext cx="147638" cy="125413"/>
            </a:xfrm>
            <a:custGeom>
              <a:avLst/>
              <a:gdLst>
                <a:gd name="T0" fmla="*/ 211 w 412"/>
                <a:gd name="T1" fmla="*/ 60 h 338"/>
                <a:gd name="T2" fmla="*/ 295 w 412"/>
                <a:gd name="T3" fmla="*/ 103 h 338"/>
                <a:gd name="T4" fmla="*/ 211 w 412"/>
                <a:gd name="T5" fmla="*/ 145 h 338"/>
                <a:gd name="T6" fmla="*/ 95 w 412"/>
                <a:gd name="T7" fmla="*/ 145 h 338"/>
                <a:gd name="T8" fmla="*/ 95 w 412"/>
                <a:gd name="T9" fmla="*/ 60 h 338"/>
                <a:gd name="T10" fmla="*/ 211 w 412"/>
                <a:gd name="T11" fmla="*/ 60 h 338"/>
                <a:gd name="T12" fmla="*/ 0 w 412"/>
                <a:gd name="T13" fmla="*/ 0 h 338"/>
                <a:gd name="T14" fmla="*/ 0 w 412"/>
                <a:gd name="T15" fmla="*/ 338 h 338"/>
                <a:gd name="T16" fmla="*/ 95 w 412"/>
                <a:gd name="T17" fmla="*/ 338 h 338"/>
                <a:gd name="T18" fmla="*/ 95 w 412"/>
                <a:gd name="T19" fmla="*/ 205 h 338"/>
                <a:gd name="T20" fmla="*/ 206 w 412"/>
                <a:gd name="T21" fmla="*/ 205 h 338"/>
                <a:gd name="T22" fmla="*/ 305 w 412"/>
                <a:gd name="T23" fmla="*/ 338 h 338"/>
                <a:gd name="T24" fmla="*/ 412 w 412"/>
                <a:gd name="T25" fmla="*/ 338 h 338"/>
                <a:gd name="T26" fmla="*/ 300 w 412"/>
                <a:gd name="T27" fmla="*/ 197 h 338"/>
                <a:gd name="T28" fmla="*/ 391 w 412"/>
                <a:gd name="T29" fmla="*/ 102 h 338"/>
                <a:gd name="T30" fmla="*/ 233 w 412"/>
                <a:gd name="T31" fmla="*/ 0 h 338"/>
                <a:gd name="T32" fmla="*/ 0 w 412"/>
                <a:gd name="T33"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2" h="338">
                  <a:moveTo>
                    <a:pt x="211" y="60"/>
                  </a:moveTo>
                  <a:cubicBezTo>
                    <a:pt x="267" y="60"/>
                    <a:pt x="295" y="68"/>
                    <a:pt x="295" y="103"/>
                  </a:cubicBezTo>
                  <a:cubicBezTo>
                    <a:pt x="295" y="137"/>
                    <a:pt x="267" y="145"/>
                    <a:pt x="211" y="145"/>
                  </a:cubicBezTo>
                  <a:lnTo>
                    <a:pt x="95" y="145"/>
                  </a:lnTo>
                  <a:lnTo>
                    <a:pt x="95" y="60"/>
                  </a:lnTo>
                  <a:lnTo>
                    <a:pt x="211" y="60"/>
                  </a:lnTo>
                  <a:close/>
                  <a:moveTo>
                    <a:pt x="0" y="0"/>
                  </a:moveTo>
                  <a:lnTo>
                    <a:pt x="0" y="338"/>
                  </a:lnTo>
                  <a:lnTo>
                    <a:pt x="95" y="338"/>
                  </a:lnTo>
                  <a:lnTo>
                    <a:pt x="95" y="205"/>
                  </a:lnTo>
                  <a:lnTo>
                    <a:pt x="206" y="205"/>
                  </a:lnTo>
                  <a:lnTo>
                    <a:pt x="305" y="338"/>
                  </a:lnTo>
                  <a:lnTo>
                    <a:pt x="412" y="338"/>
                  </a:lnTo>
                  <a:lnTo>
                    <a:pt x="300" y="197"/>
                  </a:lnTo>
                  <a:cubicBezTo>
                    <a:pt x="358" y="187"/>
                    <a:pt x="391" y="154"/>
                    <a:pt x="391" y="102"/>
                  </a:cubicBezTo>
                  <a:cubicBezTo>
                    <a:pt x="391" y="31"/>
                    <a:pt x="340" y="0"/>
                    <a:pt x="233"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5" name="Rectangle 11">
              <a:extLst>
                <a:ext uri="{FF2B5EF4-FFF2-40B4-BE49-F238E27FC236}">
                  <a16:creationId xmlns:a16="http://schemas.microsoft.com/office/drawing/2014/main" id="{87A0DC9C-BE52-1A5D-84E9-73AD0A681F1B}"/>
                </a:ext>
              </a:extLst>
            </p:cNvPr>
            <p:cNvSpPr>
              <a:spLocks noChangeArrowheads="1"/>
            </p:cNvSpPr>
            <p:nvPr/>
          </p:nvSpPr>
          <p:spPr bwMode="gray">
            <a:xfrm>
              <a:off x="11304588" y="6383338"/>
              <a:ext cx="36513" cy="125413"/>
            </a:xfrm>
            <a:prstGeom prst="rect">
              <a:avLst/>
            </a:pr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7" name="Freeform 12">
              <a:extLst>
                <a:ext uri="{FF2B5EF4-FFF2-40B4-BE49-F238E27FC236}">
                  <a16:creationId xmlns:a16="http://schemas.microsoft.com/office/drawing/2014/main" id="{32A56C7D-800E-90B4-234B-79671DC74A97}"/>
                </a:ext>
              </a:extLst>
            </p:cNvPr>
            <p:cNvSpPr>
              <a:spLocks noEditPoints="1"/>
            </p:cNvSpPr>
            <p:nvPr/>
          </p:nvSpPr>
          <p:spPr bwMode="gray">
            <a:xfrm>
              <a:off x="11363325" y="6381750"/>
              <a:ext cx="161925" cy="130175"/>
            </a:xfrm>
            <a:custGeom>
              <a:avLst/>
              <a:gdLst>
                <a:gd name="T0" fmla="*/ 225 w 449"/>
                <a:gd name="T1" fmla="*/ 57 h 351"/>
                <a:gd name="T2" fmla="*/ 346 w 449"/>
                <a:gd name="T3" fmla="*/ 175 h 351"/>
                <a:gd name="T4" fmla="*/ 225 w 449"/>
                <a:gd name="T5" fmla="*/ 292 h 351"/>
                <a:gd name="T6" fmla="*/ 104 w 449"/>
                <a:gd name="T7" fmla="*/ 172 h 351"/>
                <a:gd name="T8" fmla="*/ 225 w 449"/>
                <a:gd name="T9" fmla="*/ 57 h 351"/>
                <a:gd name="T10" fmla="*/ 0 w 449"/>
                <a:gd name="T11" fmla="*/ 172 h 351"/>
                <a:gd name="T12" fmla="*/ 225 w 449"/>
                <a:gd name="T13" fmla="*/ 351 h 351"/>
                <a:gd name="T14" fmla="*/ 449 w 449"/>
                <a:gd name="T15" fmla="*/ 175 h 351"/>
                <a:gd name="T16" fmla="*/ 247 w 449"/>
                <a:gd name="T17" fmla="*/ 0 h 351"/>
                <a:gd name="T18" fmla="*/ 203 w 449"/>
                <a:gd name="T19" fmla="*/ 0 h 351"/>
                <a:gd name="T20" fmla="*/ 0 w 449"/>
                <a:gd name="T21" fmla="*/ 172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9" h="351">
                  <a:moveTo>
                    <a:pt x="225" y="57"/>
                  </a:moveTo>
                  <a:cubicBezTo>
                    <a:pt x="308" y="57"/>
                    <a:pt x="346" y="95"/>
                    <a:pt x="346" y="175"/>
                  </a:cubicBezTo>
                  <a:cubicBezTo>
                    <a:pt x="346" y="254"/>
                    <a:pt x="308" y="292"/>
                    <a:pt x="225" y="292"/>
                  </a:cubicBezTo>
                  <a:cubicBezTo>
                    <a:pt x="140" y="292"/>
                    <a:pt x="104" y="254"/>
                    <a:pt x="104" y="172"/>
                  </a:cubicBezTo>
                  <a:cubicBezTo>
                    <a:pt x="104" y="95"/>
                    <a:pt x="143" y="57"/>
                    <a:pt x="225" y="57"/>
                  </a:cubicBezTo>
                  <a:close/>
                  <a:moveTo>
                    <a:pt x="0" y="172"/>
                  </a:moveTo>
                  <a:cubicBezTo>
                    <a:pt x="0" y="294"/>
                    <a:pt x="70" y="351"/>
                    <a:pt x="225" y="351"/>
                  </a:cubicBezTo>
                  <a:cubicBezTo>
                    <a:pt x="378" y="351"/>
                    <a:pt x="449" y="294"/>
                    <a:pt x="449" y="175"/>
                  </a:cubicBezTo>
                  <a:cubicBezTo>
                    <a:pt x="449" y="61"/>
                    <a:pt x="385" y="5"/>
                    <a:pt x="247" y="0"/>
                  </a:cubicBezTo>
                  <a:lnTo>
                    <a:pt x="203" y="0"/>
                  </a:lnTo>
                  <a:cubicBezTo>
                    <a:pt x="67" y="5"/>
                    <a:pt x="0" y="61"/>
                    <a:pt x="0" y="172"/>
                  </a:cubicBez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9" name="Freeform 13">
              <a:extLst>
                <a:ext uri="{FF2B5EF4-FFF2-40B4-BE49-F238E27FC236}">
                  <a16:creationId xmlns:a16="http://schemas.microsoft.com/office/drawing/2014/main" id="{09C07526-4DC6-E3C3-3361-B7A9A66EE90F}"/>
                </a:ext>
              </a:extLst>
            </p:cNvPr>
            <p:cNvSpPr>
              <a:spLocks/>
            </p:cNvSpPr>
            <p:nvPr/>
          </p:nvSpPr>
          <p:spPr bwMode="gray">
            <a:xfrm>
              <a:off x="11549063" y="6383338"/>
              <a:ext cx="141288" cy="125413"/>
            </a:xfrm>
            <a:custGeom>
              <a:avLst/>
              <a:gdLst>
                <a:gd name="T0" fmla="*/ 120 w 396"/>
                <a:gd name="T1" fmla="*/ 0 h 338"/>
                <a:gd name="T2" fmla="*/ 304 w 396"/>
                <a:gd name="T3" fmla="*/ 243 h 338"/>
                <a:gd name="T4" fmla="*/ 304 w 396"/>
                <a:gd name="T5" fmla="*/ 0 h 338"/>
                <a:gd name="T6" fmla="*/ 396 w 396"/>
                <a:gd name="T7" fmla="*/ 0 h 338"/>
                <a:gd name="T8" fmla="*/ 396 w 396"/>
                <a:gd name="T9" fmla="*/ 338 h 338"/>
                <a:gd name="T10" fmla="*/ 286 w 396"/>
                <a:gd name="T11" fmla="*/ 338 h 338"/>
                <a:gd name="T12" fmla="*/ 93 w 396"/>
                <a:gd name="T13" fmla="*/ 82 h 338"/>
                <a:gd name="T14" fmla="*/ 93 w 396"/>
                <a:gd name="T15" fmla="*/ 338 h 338"/>
                <a:gd name="T16" fmla="*/ 0 w 396"/>
                <a:gd name="T17" fmla="*/ 338 h 338"/>
                <a:gd name="T18" fmla="*/ 0 w 396"/>
                <a:gd name="T19" fmla="*/ 0 h 338"/>
                <a:gd name="T20" fmla="*/ 120 w 396"/>
                <a:gd name="T21"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6" h="338">
                  <a:moveTo>
                    <a:pt x="120" y="0"/>
                  </a:moveTo>
                  <a:lnTo>
                    <a:pt x="304" y="243"/>
                  </a:lnTo>
                  <a:lnTo>
                    <a:pt x="304" y="0"/>
                  </a:lnTo>
                  <a:lnTo>
                    <a:pt x="396" y="0"/>
                  </a:lnTo>
                  <a:lnTo>
                    <a:pt x="396" y="338"/>
                  </a:lnTo>
                  <a:lnTo>
                    <a:pt x="286" y="338"/>
                  </a:lnTo>
                  <a:lnTo>
                    <a:pt x="93" y="82"/>
                  </a:lnTo>
                  <a:lnTo>
                    <a:pt x="93" y="338"/>
                  </a:lnTo>
                  <a:lnTo>
                    <a:pt x="0" y="338"/>
                  </a:lnTo>
                  <a:lnTo>
                    <a:pt x="0" y="0"/>
                  </a:lnTo>
                  <a:lnTo>
                    <a:pt x="120" y="0"/>
                  </a:lnTo>
                  <a:close/>
                </a:path>
              </a:pathLst>
            </a:custGeom>
            <a:grp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grpSp>
      <p:sp>
        <p:nvSpPr>
          <p:cNvPr id="22" name="Text Placeholder 21">
            <a:extLst>
              <a:ext uri="{FF2B5EF4-FFF2-40B4-BE49-F238E27FC236}">
                <a16:creationId xmlns:a16="http://schemas.microsoft.com/office/drawing/2014/main" id="{19F1BABE-ACD0-0AE7-DBC8-B7D3751D4D34}"/>
              </a:ext>
            </a:extLst>
          </p:cNvPr>
          <p:cNvSpPr>
            <a:spLocks noGrp="1"/>
          </p:cNvSpPr>
          <p:nvPr>
            <p:ph type="body" sz="quarter" idx="18" hasCustomPrompt="1"/>
          </p:nvPr>
        </p:nvSpPr>
        <p:spPr bwMode="gray">
          <a:xfrm>
            <a:off x="6456362" y="4553706"/>
            <a:ext cx="5219700" cy="1383544"/>
          </a:xfrm>
        </p:spPr>
        <p:txBody>
          <a:bodyPr/>
          <a:lstStyle>
            <a:lvl1pPr marL="0" indent="0">
              <a:buNone/>
              <a:defRPr sz="2800">
                <a:solidFill>
                  <a:schemeClr val="bg1"/>
                </a:solidFill>
              </a:defRPr>
            </a:lvl1pPr>
          </a:lstStyle>
          <a:p>
            <a:pPr marL="0" marR="0" lvl="0" indent="0" algn="l" defTabSz="914400" rtl="0" eaLnBrk="1" fontAlgn="auto" latinLnBrk="0" hangingPunct="1">
              <a:lnSpc>
                <a:spcPct val="100000"/>
              </a:lnSpc>
              <a:spcBef>
                <a:spcPts val="0"/>
              </a:spcBef>
              <a:spcAft>
                <a:spcPts val="600"/>
              </a:spcAft>
              <a:buClr>
                <a:schemeClr val="accent1"/>
              </a:buClr>
              <a:buSzTx/>
              <a:buFont typeface="Arial" panose="020B0604020202020204" pitchFamily="34" charset="0"/>
              <a:buNone/>
              <a:tabLst/>
              <a:defRPr/>
            </a:pPr>
            <a:r>
              <a:rPr lang="en-US" noProof="0" dirty="0"/>
              <a:t>"Here could be a big quotation. Please write a short and meaningful text."</a:t>
            </a:r>
          </a:p>
        </p:txBody>
      </p:sp>
    </p:spTree>
    <p:extLst>
      <p:ext uri="{BB962C8B-B14F-4D97-AF65-F5344CB8AC3E}">
        <p14:creationId xmlns:p14="http://schemas.microsoft.com/office/powerpoint/2010/main" val="1675644209"/>
      </p:ext>
    </p:extLst>
  </p:cSld>
  <p:clrMapOvr>
    <a:masterClrMapping/>
  </p:clrMapOvr>
  <p:extLst>
    <p:ext uri="{DCECCB84-F9BA-43D5-87BE-67443E8EF086}">
      <p15:sldGuideLst xmlns:p15="http://schemas.microsoft.com/office/powerpoint/2012/main">
        <p15:guide id="1" orient="horz" pos="913">
          <p15:clr>
            <a:srgbClr val="F26B43"/>
          </p15:clr>
        </p15:guide>
        <p15:guide id="2" orient="horz" pos="754">
          <p15:clr>
            <a:srgbClr val="F26B43"/>
          </p15:clr>
        </p15:guide>
        <p15:guide id="3" orient="horz" pos="300">
          <p15:clr>
            <a:srgbClr val="F26B43"/>
          </p15:clr>
        </p15:guide>
        <p15:guide id="4" orient="horz" pos="3974">
          <p15:clr>
            <a:srgbClr val="F26B43"/>
          </p15:clr>
        </p15:guide>
        <p15:guide id="5" orient="horz" pos="3816">
          <p15:clr>
            <a:srgbClr val="F26B43"/>
          </p15:clr>
        </p15:guide>
        <p15:guide id="6" pos="3840">
          <p15:clr>
            <a:srgbClr val="F26B43"/>
          </p15:clr>
        </p15:guide>
        <p15:guide id="7" pos="4067">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mage with text and highlighted text">
    <p:spTree>
      <p:nvGrpSpPr>
        <p:cNvPr id="1" name=""/>
        <p:cNvGrpSpPr/>
        <p:nvPr/>
      </p:nvGrpSpPr>
      <p:grpSpPr>
        <a:xfrm>
          <a:off x="0" y="0"/>
          <a:ext cx="0" cy="0"/>
          <a:chOff x="0" y="0"/>
          <a:chExt cx="0" cy="0"/>
        </a:xfrm>
      </p:grpSpPr>
      <p:sp>
        <p:nvSpPr>
          <p:cNvPr id="23" name="Rechteck 16">
            <a:extLst>
              <a:ext uri="{FF2B5EF4-FFF2-40B4-BE49-F238E27FC236}">
                <a16:creationId xmlns:a16="http://schemas.microsoft.com/office/drawing/2014/main" id="{91D5211F-56ED-4CDB-97CF-483B92C7E91A}"/>
              </a:ext>
            </a:extLst>
          </p:cNvPr>
          <p:cNvSpPr>
            <a:spLocks/>
          </p:cNvSpPr>
          <p:nvPr userDrawn="1"/>
        </p:nvSpPr>
        <p:spPr bwMode="gray">
          <a:xfrm>
            <a:off x="6095999" y="2780387"/>
            <a:ext cx="6096000" cy="4077613"/>
          </a:xfrm>
          <a:prstGeom prst="rect">
            <a:avLst/>
          </a:prstGeom>
          <a:solidFill>
            <a:srgbClr val="EEEEEE"/>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0" y="0"/>
            <a:ext cx="6096000" cy="6858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96403568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6456363" y="921522"/>
            <a:ext cx="5219700" cy="276999"/>
          </a:xfrm>
        </p:spPr>
        <p:txBody>
          <a:bodyPr wrap="square">
            <a:spAutoFit/>
          </a:bodyPr>
          <a:lstStyle>
            <a:lvl1pPr marL="0" indent="0">
              <a:buNone/>
              <a:defRPr sz="1800"/>
            </a:lvl1pPr>
          </a:lstStyle>
          <a:p>
            <a:pPr lvl="0"/>
            <a:r>
              <a:rPr lang="en-US" dirty="0"/>
              <a:t>Subtitle</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a:xfrm>
            <a:off x="6456362" y="476250"/>
            <a:ext cx="5219700" cy="430887"/>
          </a:xfrm>
        </p:spPr>
        <p:txBody>
          <a:bodyPr vert="horz"/>
          <a:lstStyle/>
          <a:p>
            <a:r>
              <a:rPr lang="en-US" dirty="0"/>
              <a:t>Click to edit title</a:t>
            </a:r>
          </a:p>
        </p:txBody>
      </p:sp>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21" name="Text Placeholder 20">
            <a:extLst>
              <a:ext uri="{FF2B5EF4-FFF2-40B4-BE49-F238E27FC236}">
                <a16:creationId xmlns:a16="http://schemas.microsoft.com/office/drawing/2014/main" id="{E83FA28B-EF70-F097-4CE2-2328A5A69964}"/>
              </a:ext>
            </a:extLst>
          </p:cNvPr>
          <p:cNvSpPr>
            <a:spLocks noGrp="1"/>
          </p:cNvSpPr>
          <p:nvPr>
            <p:ph type="body" sz="quarter" idx="18" hasCustomPrompt="1"/>
          </p:nvPr>
        </p:nvSpPr>
        <p:spPr bwMode="gray">
          <a:xfrm>
            <a:off x="6456363" y="1449388"/>
            <a:ext cx="5219700" cy="892552"/>
          </a:xfrm>
        </p:spPr>
        <p:txBody>
          <a:bodyPr>
            <a:spAutoFit/>
          </a:bodyPr>
          <a:lstStyle>
            <a:lvl1pPr>
              <a:defRPr/>
            </a:lvl1pPr>
          </a:lstStyle>
          <a:p>
            <a:pPr lvl="0"/>
            <a:r>
              <a:rPr lang="en-US" dirty="0"/>
              <a:t>First level</a:t>
            </a:r>
          </a:p>
          <a:p>
            <a:pPr lvl="1"/>
            <a:r>
              <a:rPr lang="en-US" dirty="0"/>
              <a:t>Second level</a:t>
            </a:r>
          </a:p>
          <a:p>
            <a:pPr lvl="2"/>
            <a:r>
              <a:rPr lang="en-US" dirty="0"/>
              <a:t>Third level</a:t>
            </a:r>
          </a:p>
        </p:txBody>
      </p:sp>
      <p:grpSp>
        <p:nvGrpSpPr>
          <p:cNvPr id="24" name="Gruppieren 9">
            <a:extLst>
              <a:ext uri="{FF2B5EF4-FFF2-40B4-BE49-F238E27FC236}">
                <a16:creationId xmlns:a16="http://schemas.microsoft.com/office/drawing/2014/main" id="{0F44FDDE-CC04-474D-24D7-55C182638E86}"/>
              </a:ext>
            </a:extLst>
          </p:cNvPr>
          <p:cNvGrpSpPr/>
          <p:nvPr userDrawn="1"/>
        </p:nvGrpSpPr>
        <p:grpSpPr bwMode="gray">
          <a:xfrm>
            <a:off x="10375900" y="6308725"/>
            <a:ext cx="1300163" cy="130175"/>
            <a:chOff x="10390188" y="6381750"/>
            <a:chExt cx="1300163" cy="130175"/>
          </a:xfrm>
        </p:grpSpPr>
        <p:sp>
          <p:nvSpPr>
            <p:cNvPr id="25" name="Freeform 5">
              <a:extLst>
                <a:ext uri="{FF2B5EF4-FFF2-40B4-BE49-F238E27FC236}">
                  <a16:creationId xmlns:a16="http://schemas.microsoft.com/office/drawing/2014/main" id="{1A28078A-8714-93CE-BE26-2963BA47565E}"/>
                </a:ext>
              </a:extLst>
            </p:cNvPr>
            <p:cNvSpPr>
              <a:spLocks/>
            </p:cNvSpPr>
            <p:nvPr/>
          </p:nvSpPr>
          <p:spPr bwMode="gray">
            <a:xfrm>
              <a:off x="10390188" y="6383338"/>
              <a:ext cx="153988" cy="125413"/>
            </a:xfrm>
            <a:custGeom>
              <a:avLst/>
              <a:gdLst>
                <a:gd name="T0" fmla="*/ 172 w 428"/>
                <a:gd name="T1" fmla="*/ 60 h 338"/>
                <a:gd name="T2" fmla="*/ 99 w 428"/>
                <a:gd name="T3" fmla="*/ 104 h 338"/>
                <a:gd name="T4" fmla="*/ 159 w 428"/>
                <a:gd name="T5" fmla="*/ 141 h 338"/>
                <a:gd name="T6" fmla="*/ 284 w 428"/>
                <a:gd name="T7" fmla="*/ 141 h 338"/>
                <a:gd name="T8" fmla="*/ 428 w 428"/>
                <a:gd name="T9" fmla="*/ 237 h 338"/>
                <a:gd name="T10" fmla="*/ 270 w 428"/>
                <a:gd name="T11" fmla="*/ 338 h 338"/>
                <a:gd name="T12" fmla="*/ 18 w 428"/>
                <a:gd name="T13" fmla="*/ 338 h 338"/>
                <a:gd name="T14" fmla="*/ 18 w 428"/>
                <a:gd name="T15" fmla="*/ 277 h 338"/>
                <a:gd name="T16" fmla="*/ 255 w 428"/>
                <a:gd name="T17" fmla="*/ 277 h 338"/>
                <a:gd name="T18" fmla="*/ 329 w 428"/>
                <a:gd name="T19" fmla="*/ 239 h 338"/>
                <a:gd name="T20" fmla="*/ 261 w 428"/>
                <a:gd name="T21" fmla="*/ 200 h 338"/>
                <a:gd name="T22" fmla="*/ 150 w 428"/>
                <a:gd name="T23" fmla="*/ 200 h 338"/>
                <a:gd name="T24" fmla="*/ 0 w 428"/>
                <a:gd name="T25" fmla="*/ 103 h 338"/>
                <a:gd name="T26" fmla="*/ 158 w 428"/>
                <a:gd name="T27" fmla="*/ 0 h 338"/>
                <a:gd name="T28" fmla="*/ 406 w 428"/>
                <a:gd name="T29" fmla="*/ 0 h 338"/>
                <a:gd name="T30" fmla="*/ 406 w 428"/>
                <a:gd name="T31" fmla="*/ 60 h 338"/>
                <a:gd name="T32" fmla="*/ 172 w 428"/>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338">
                  <a:moveTo>
                    <a:pt x="172" y="60"/>
                  </a:moveTo>
                  <a:cubicBezTo>
                    <a:pt x="122" y="60"/>
                    <a:pt x="99" y="73"/>
                    <a:pt x="99" y="104"/>
                  </a:cubicBezTo>
                  <a:cubicBezTo>
                    <a:pt x="99" y="129"/>
                    <a:pt x="119" y="141"/>
                    <a:pt x="159" y="141"/>
                  </a:cubicBezTo>
                  <a:lnTo>
                    <a:pt x="284" y="141"/>
                  </a:lnTo>
                  <a:cubicBezTo>
                    <a:pt x="384" y="141"/>
                    <a:pt x="428" y="166"/>
                    <a:pt x="428" y="237"/>
                  </a:cubicBezTo>
                  <a:cubicBezTo>
                    <a:pt x="428" y="308"/>
                    <a:pt x="377" y="338"/>
                    <a:pt x="270" y="338"/>
                  </a:cubicBezTo>
                  <a:lnTo>
                    <a:pt x="18" y="338"/>
                  </a:lnTo>
                  <a:lnTo>
                    <a:pt x="18" y="277"/>
                  </a:lnTo>
                  <a:lnTo>
                    <a:pt x="255" y="277"/>
                  </a:lnTo>
                  <a:cubicBezTo>
                    <a:pt x="305" y="277"/>
                    <a:pt x="329" y="268"/>
                    <a:pt x="329" y="239"/>
                  </a:cubicBezTo>
                  <a:cubicBezTo>
                    <a:pt x="329" y="209"/>
                    <a:pt x="307" y="200"/>
                    <a:pt x="261" y="200"/>
                  </a:cubicBezTo>
                  <a:lnTo>
                    <a:pt x="150" y="200"/>
                  </a:lnTo>
                  <a:cubicBezTo>
                    <a:pt x="47" y="200"/>
                    <a:pt x="0" y="171"/>
                    <a:pt x="0" y="103"/>
                  </a:cubicBezTo>
                  <a:cubicBezTo>
                    <a:pt x="0" y="30"/>
                    <a:pt x="51" y="0"/>
                    <a:pt x="158" y="0"/>
                  </a:cubicBezTo>
                  <a:lnTo>
                    <a:pt x="406" y="0"/>
                  </a:lnTo>
                  <a:lnTo>
                    <a:pt x="406" y="60"/>
                  </a:lnTo>
                  <a:lnTo>
                    <a:pt x="172" y="6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26" name="Freeform 6">
              <a:extLst>
                <a:ext uri="{FF2B5EF4-FFF2-40B4-BE49-F238E27FC236}">
                  <a16:creationId xmlns:a16="http://schemas.microsoft.com/office/drawing/2014/main" id="{90788C78-3565-F69B-E358-3D82EE142E53}"/>
                </a:ext>
              </a:extLst>
            </p:cNvPr>
            <p:cNvSpPr>
              <a:spLocks/>
            </p:cNvSpPr>
            <p:nvPr/>
          </p:nvSpPr>
          <p:spPr bwMode="gray">
            <a:xfrm>
              <a:off x="10558463" y="6383338"/>
              <a:ext cx="133350" cy="125413"/>
            </a:xfrm>
            <a:custGeom>
              <a:avLst/>
              <a:gdLst>
                <a:gd name="T0" fmla="*/ 107 w 369"/>
                <a:gd name="T1" fmla="*/ 137 h 338"/>
                <a:gd name="T2" fmla="*/ 369 w 369"/>
                <a:gd name="T3" fmla="*/ 137 h 338"/>
                <a:gd name="T4" fmla="*/ 369 w 369"/>
                <a:gd name="T5" fmla="*/ 196 h 338"/>
                <a:gd name="T6" fmla="*/ 107 w 369"/>
                <a:gd name="T7" fmla="*/ 196 h 338"/>
                <a:gd name="T8" fmla="*/ 214 w 369"/>
                <a:gd name="T9" fmla="*/ 279 h 338"/>
                <a:gd name="T10" fmla="*/ 369 w 369"/>
                <a:gd name="T11" fmla="*/ 279 h 338"/>
                <a:gd name="T12" fmla="*/ 369 w 369"/>
                <a:gd name="T13" fmla="*/ 338 h 338"/>
                <a:gd name="T14" fmla="*/ 210 w 369"/>
                <a:gd name="T15" fmla="*/ 338 h 338"/>
                <a:gd name="T16" fmla="*/ 69 w 369"/>
                <a:gd name="T17" fmla="*/ 308 h 338"/>
                <a:gd name="T18" fmla="*/ 0 w 369"/>
                <a:gd name="T19" fmla="*/ 175 h 338"/>
                <a:gd name="T20" fmla="*/ 212 w 369"/>
                <a:gd name="T21" fmla="*/ 0 h 338"/>
                <a:gd name="T22" fmla="*/ 369 w 369"/>
                <a:gd name="T23" fmla="*/ 0 h 338"/>
                <a:gd name="T24" fmla="*/ 369 w 369"/>
                <a:gd name="T25" fmla="*/ 59 h 338"/>
                <a:gd name="T26" fmla="*/ 214 w 369"/>
                <a:gd name="T27" fmla="*/ 59 h 338"/>
                <a:gd name="T28" fmla="*/ 107 w 369"/>
                <a:gd name="T29" fmla="*/ 137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9" h="338">
                  <a:moveTo>
                    <a:pt x="107" y="137"/>
                  </a:moveTo>
                  <a:lnTo>
                    <a:pt x="369" y="137"/>
                  </a:lnTo>
                  <a:lnTo>
                    <a:pt x="369" y="196"/>
                  </a:lnTo>
                  <a:lnTo>
                    <a:pt x="107" y="196"/>
                  </a:lnTo>
                  <a:cubicBezTo>
                    <a:pt x="107" y="257"/>
                    <a:pt x="139" y="279"/>
                    <a:pt x="214" y="279"/>
                  </a:cubicBezTo>
                  <a:lnTo>
                    <a:pt x="369" y="279"/>
                  </a:lnTo>
                  <a:lnTo>
                    <a:pt x="369" y="338"/>
                  </a:lnTo>
                  <a:lnTo>
                    <a:pt x="210" y="338"/>
                  </a:lnTo>
                  <a:cubicBezTo>
                    <a:pt x="155" y="338"/>
                    <a:pt x="113" y="334"/>
                    <a:pt x="69" y="308"/>
                  </a:cubicBezTo>
                  <a:cubicBezTo>
                    <a:pt x="23" y="280"/>
                    <a:pt x="0" y="236"/>
                    <a:pt x="0" y="175"/>
                  </a:cubicBezTo>
                  <a:cubicBezTo>
                    <a:pt x="0" y="55"/>
                    <a:pt x="67" y="0"/>
                    <a:pt x="212" y="0"/>
                  </a:cubicBezTo>
                  <a:lnTo>
                    <a:pt x="369" y="0"/>
                  </a:lnTo>
                  <a:lnTo>
                    <a:pt x="369" y="59"/>
                  </a:lnTo>
                  <a:lnTo>
                    <a:pt x="214" y="59"/>
                  </a:lnTo>
                  <a:cubicBezTo>
                    <a:pt x="146" y="59"/>
                    <a:pt x="111" y="84"/>
                    <a:pt x="107" y="137"/>
                  </a:cubicBez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27" name="Freeform 7">
              <a:extLst>
                <a:ext uri="{FF2B5EF4-FFF2-40B4-BE49-F238E27FC236}">
                  <a16:creationId xmlns:a16="http://schemas.microsoft.com/office/drawing/2014/main" id="{E78A2A55-B9BB-12F1-4E0E-B27C0D226DE9}"/>
                </a:ext>
              </a:extLst>
            </p:cNvPr>
            <p:cNvSpPr>
              <a:spLocks/>
            </p:cNvSpPr>
            <p:nvPr/>
          </p:nvSpPr>
          <p:spPr bwMode="gray">
            <a:xfrm>
              <a:off x="10720388" y="6383338"/>
              <a:ext cx="142875" cy="125413"/>
            </a:xfrm>
            <a:custGeom>
              <a:avLst/>
              <a:gdLst>
                <a:gd name="T0" fmla="*/ 120 w 397"/>
                <a:gd name="T1" fmla="*/ 1 h 339"/>
                <a:gd name="T2" fmla="*/ 304 w 397"/>
                <a:gd name="T3" fmla="*/ 244 h 339"/>
                <a:gd name="T4" fmla="*/ 304 w 397"/>
                <a:gd name="T5" fmla="*/ 0 h 339"/>
                <a:gd name="T6" fmla="*/ 397 w 397"/>
                <a:gd name="T7" fmla="*/ 0 h 339"/>
                <a:gd name="T8" fmla="*/ 396 w 397"/>
                <a:gd name="T9" fmla="*/ 339 h 339"/>
                <a:gd name="T10" fmla="*/ 287 w 397"/>
                <a:gd name="T11" fmla="*/ 339 h 339"/>
                <a:gd name="T12" fmla="*/ 93 w 397"/>
                <a:gd name="T13" fmla="*/ 83 h 339"/>
                <a:gd name="T14" fmla="*/ 93 w 397"/>
                <a:gd name="T15" fmla="*/ 339 h 339"/>
                <a:gd name="T16" fmla="*/ 0 w 397"/>
                <a:gd name="T17" fmla="*/ 339 h 339"/>
                <a:gd name="T18" fmla="*/ 0 w 397"/>
                <a:gd name="T19" fmla="*/ 1 h 339"/>
                <a:gd name="T20" fmla="*/ 120 w 397"/>
                <a:gd name="T21" fmla="*/ 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7" h="339">
                  <a:moveTo>
                    <a:pt x="120" y="1"/>
                  </a:moveTo>
                  <a:lnTo>
                    <a:pt x="304" y="244"/>
                  </a:lnTo>
                  <a:lnTo>
                    <a:pt x="304" y="0"/>
                  </a:lnTo>
                  <a:lnTo>
                    <a:pt x="397" y="0"/>
                  </a:lnTo>
                  <a:lnTo>
                    <a:pt x="396" y="339"/>
                  </a:lnTo>
                  <a:lnTo>
                    <a:pt x="287" y="339"/>
                  </a:lnTo>
                  <a:lnTo>
                    <a:pt x="93" y="83"/>
                  </a:lnTo>
                  <a:lnTo>
                    <a:pt x="93" y="339"/>
                  </a:lnTo>
                  <a:lnTo>
                    <a:pt x="0" y="339"/>
                  </a:lnTo>
                  <a:lnTo>
                    <a:pt x="0" y="1"/>
                  </a:lnTo>
                  <a:lnTo>
                    <a:pt x="120" y="1"/>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28" name="Freeform 8">
              <a:extLst>
                <a:ext uri="{FF2B5EF4-FFF2-40B4-BE49-F238E27FC236}">
                  <a16:creationId xmlns:a16="http://schemas.microsoft.com/office/drawing/2014/main" id="{327D1575-AE29-CF3A-427F-8917FCF8B397}"/>
                </a:ext>
              </a:extLst>
            </p:cNvPr>
            <p:cNvSpPr>
              <a:spLocks/>
            </p:cNvSpPr>
            <p:nvPr/>
          </p:nvSpPr>
          <p:spPr bwMode="gray">
            <a:xfrm>
              <a:off x="10887075" y="6383338"/>
              <a:ext cx="153988" cy="125413"/>
            </a:xfrm>
            <a:custGeom>
              <a:avLst/>
              <a:gdLst>
                <a:gd name="T0" fmla="*/ 171 w 427"/>
                <a:gd name="T1" fmla="*/ 60 h 338"/>
                <a:gd name="T2" fmla="*/ 99 w 427"/>
                <a:gd name="T3" fmla="*/ 104 h 338"/>
                <a:gd name="T4" fmla="*/ 158 w 427"/>
                <a:gd name="T5" fmla="*/ 141 h 338"/>
                <a:gd name="T6" fmla="*/ 284 w 427"/>
                <a:gd name="T7" fmla="*/ 141 h 338"/>
                <a:gd name="T8" fmla="*/ 427 w 427"/>
                <a:gd name="T9" fmla="*/ 237 h 338"/>
                <a:gd name="T10" fmla="*/ 270 w 427"/>
                <a:gd name="T11" fmla="*/ 338 h 338"/>
                <a:gd name="T12" fmla="*/ 18 w 427"/>
                <a:gd name="T13" fmla="*/ 338 h 338"/>
                <a:gd name="T14" fmla="*/ 18 w 427"/>
                <a:gd name="T15" fmla="*/ 277 h 338"/>
                <a:gd name="T16" fmla="*/ 255 w 427"/>
                <a:gd name="T17" fmla="*/ 277 h 338"/>
                <a:gd name="T18" fmla="*/ 328 w 427"/>
                <a:gd name="T19" fmla="*/ 239 h 338"/>
                <a:gd name="T20" fmla="*/ 261 w 427"/>
                <a:gd name="T21" fmla="*/ 200 h 338"/>
                <a:gd name="T22" fmla="*/ 150 w 427"/>
                <a:gd name="T23" fmla="*/ 200 h 338"/>
                <a:gd name="T24" fmla="*/ 0 w 427"/>
                <a:gd name="T25" fmla="*/ 103 h 338"/>
                <a:gd name="T26" fmla="*/ 158 w 427"/>
                <a:gd name="T27" fmla="*/ 0 h 338"/>
                <a:gd name="T28" fmla="*/ 405 w 427"/>
                <a:gd name="T29" fmla="*/ 0 h 338"/>
                <a:gd name="T30" fmla="*/ 405 w 427"/>
                <a:gd name="T31" fmla="*/ 60 h 338"/>
                <a:gd name="T32" fmla="*/ 171 w 427"/>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338">
                  <a:moveTo>
                    <a:pt x="171" y="60"/>
                  </a:moveTo>
                  <a:cubicBezTo>
                    <a:pt x="122" y="60"/>
                    <a:pt x="99" y="73"/>
                    <a:pt x="99" y="104"/>
                  </a:cubicBezTo>
                  <a:cubicBezTo>
                    <a:pt x="99" y="129"/>
                    <a:pt x="119" y="141"/>
                    <a:pt x="158" y="141"/>
                  </a:cubicBezTo>
                  <a:lnTo>
                    <a:pt x="284" y="141"/>
                  </a:lnTo>
                  <a:cubicBezTo>
                    <a:pt x="384" y="141"/>
                    <a:pt x="427" y="166"/>
                    <a:pt x="427" y="237"/>
                  </a:cubicBezTo>
                  <a:cubicBezTo>
                    <a:pt x="427" y="308"/>
                    <a:pt x="376" y="338"/>
                    <a:pt x="270" y="338"/>
                  </a:cubicBezTo>
                  <a:lnTo>
                    <a:pt x="18" y="338"/>
                  </a:lnTo>
                  <a:lnTo>
                    <a:pt x="18" y="277"/>
                  </a:lnTo>
                  <a:lnTo>
                    <a:pt x="255" y="277"/>
                  </a:lnTo>
                  <a:cubicBezTo>
                    <a:pt x="305" y="277"/>
                    <a:pt x="328" y="268"/>
                    <a:pt x="328" y="239"/>
                  </a:cubicBezTo>
                  <a:cubicBezTo>
                    <a:pt x="328" y="209"/>
                    <a:pt x="307" y="200"/>
                    <a:pt x="261" y="200"/>
                  </a:cubicBezTo>
                  <a:lnTo>
                    <a:pt x="150" y="200"/>
                  </a:lnTo>
                  <a:cubicBezTo>
                    <a:pt x="47" y="200"/>
                    <a:pt x="0" y="171"/>
                    <a:pt x="0" y="103"/>
                  </a:cubicBezTo>
                  <a:cubicBezTo>
                    <a:pt x="0" y="30"/>
                    <a:pt x="51" y="0"/>
                    <a:pt x="158" y="0"/>
                  </a:cubicBezTo>
                  <a:lnTo>
                    <a:pt x="405" y="0"/>
                  </a:lnTo>
                  <a:lnTo>
                    <a:pt x="405" y="60"/>
                  </a:lnTo>
                  <a:lnTo>
                    <a:pt x="171" y="6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29" name="Rectangle 9">
              <a:extLst>
                <a:ext uri="{FF2B5EF4-FFF2-40B4-BE49-F238E27FC236}">
                  <a16:creationId xmlns:a16="http://schemas.microsoft.com/office/drawing/2014/main" id="{374EC2BB-8E73-7D8C-2546-89E564A97973}"/>
                </a:ext>
              </a:extLst>
            </p:cNvPr>
            <p:cNvSpPr>
              <a:spLocks noChangeArrowheads="1"/>
            </p:cNvSpPr>
            <p:nvPr/>
          </p:nvSpPr>
          <p:spPr bwMode="gray">
            <a:xfrm>
              <a:off x="11066463" y="6383338"/>
              <a:ext cx="36513" cy="125413"/>
            </a:xfrm>
            <a:prstGeom prst="rect">
              <a:avLst/>
            </a:pr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30" name="Freeform 10">
              <a:extLst>
                <a:ext uri="{FF2B5EF4-FFF2-40B4-BE49-F238E27FC236}">
                  <a16:creationId xmlns:a16="http://schemas.microsoft.com/office/drawing/2014/main" id="{08981905-DDB7-CF12-44BE-C91ABAD26437}"/>
                </a:ext>
              </a:extLst>
            </p:cNvPr>
            <p:cNvSpPr>
              <a:spLocks noEditPoints="1"/>
            </p:cNvSpPr>
            <p:nvPr/>
          </p:nvSpPr>
          <p:spPr bwMode="gray">
            <a:xfrm>
              <a:off x="11136313" y="6383338"/>
              <a:ext cx="147638" cy="125413"/>
            </a:xfrm>
            <a:custGeom>
              <a:avLst/>
              <a:gdLst>
                <a:gd name="T0" fmla="*/ 211 w 412"/>
                <a:gd name="T1" fmla="*/ 60 h 338"/>
                <a:gd name="T2" fmla="*/ 295 w 412"/>
                <a:gd name="T3" fmla="*/ 103 h 338"/>
                <a:gd name="T4" fmla="*/ 211 w 412"/>
                <a:gd name="T5" fmla="*/ 145 h 338"/>
                <a:gd name="T6" fmla="*/ 95 w 412"/>
                <a:gd name="T7" fmla="*/ 145 h 338"/>
                <a:gd name="T8" fmla="*/ 95 w 412"/>
                <a:gd name="T9" fmla="*/ 60 h 338"/>
                <a:gd name="T10" fmla="*/ 211 w 412"/>
                <a:gd name="T11" fmla="*/ 60 h 338"/>
                <a:gd name="T12" fmla="*/ 0 w 412"/>
                <a:gd name="T13" fmla="*/ 0 h 338"/>
                <a:gd name="T14" fmla="*/ 0 w 412"/>
                <a:gd name="T15" fmla="*/ 338 h 338"/>
                <a:gd name="T16" fmla="*/ 95 w 412"/>
                <a:gd name="T17" fmla="*/ 338 h 338"/>
                <a:gd name="T18" fmla="*/ 95 w 412"/>
                <a:gd name="T19" fmla="*/ 205 h 338"/>
                <a:gd name="T20" fmla="*/ 206 w 412"/>
                <a:gd name="T21" fmla="*/ 205 h 338"/>
                <a:gd name="T22" fmla="*/ 305 w 412"/>
                <a:gd name="T23" fmla="*/ 338 h 338"/>
                <a:gd name="T24" fmla="*/ 412 w 412"/>
                <a:gd name="T25" fmla="*/ 338 h 338"/>
                <a:gd name="T26" fmla="*/ 300 w 412"/>
                <a:gd name="T27" fmla="*/ 197 h 338"/>
                <a:gd name="T28" fmla="*/ 391 w 412"/>
                <a:gd name="T29" fmla="*/ 102 h 338"/>
                <a:gd name="T30" fmla="*/ 233 w 412"/>
                <a:gd name="T31" fmla="*/ 0 h 338"/>
                <a:gd name="T32" fmla="*/ 0 w 412"/>
                <a:gd name="T33"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2" h="338">
                  <a:moveTo>
                    <a:pt x="211" y="60"/>
                  </a:moveTo>
                  <a:cubicBezTo>
                    <a:pt x="267" y="60"/>
                    <a:pt x="295" y="68"/>
                    <a:pt x="295" y="103"/>
                  </a:cubicBezTo>
                  <a:cubicBezTo>
                    <a:pt x="295" y="137"/>
                    <a:pt x="267" y="145"/>
                    <a:pt x="211" y="145"/>
                  </a:cubicBezTo>
                  <a:lnTo>
                    <a:pt x="95" y="145"/>
                  </a:lnTo>
                  <a:lnTo>
                    <a:pt x="95" y="60"/>
                  </a:lnTo>
                  <a:lnTo>
                    <a:pt x="211" y="60"/>
                  </a:lnTo>
                  <a:close/>
                  <a:moveTo>
                    <a:pt x="0" y="0"/>
                  </a:moveTo>
                  <a:lnTo>
                    <a:pt x="0" y="338"/>
                  </a:lnTo>
                  <a:lnTo>
                    <a:pt x="95" y="338"/>
                  </a:lnTo>
                  <a:lnTo>
                    <a:pt x="95" y="205"/>
                  </a:lnTo>
                  <a:lnTo>
                    <a:pt x="206" y="205"/>
                  </a:lnTo>
                  <a:lnTo>
                    <a:pt x="305" y="338"/>
                  </a:lnTo>
                  <a:lnTo>
                    <a:pt x="412" y="338"/>
                  </a:lnTo>
                  <a:lnTo>
                    <a:pt x="300" y="197"/>
                  </a:lnTo>
                  <a:cubicBezTo>
                    <a:pt x="358" y="187"/>
                    <a:pt x="391" y="154"/>
                    <a:pt x="391" y="102"/>
                  </a:cubicBezTo>
                  <a:cubicBezTo>
                    <a:pt x="391" y="31"/>
                    <a:pt x="340" y="0"/>
                    <a:pt x="233" y="0"/>
                  </a:cubicBezTo>
                  <a:lnTo>
                    <a:pt x="0" y="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31" name="Rectangle 11">
              <a:extLst>
                <a:ext uri="{FF2B5EF4-FFF2-40B4-BE49-F238E27FC236}">
                  <a16:creationId xmlns:a16="http://schemas.microsoft.com/office/drawing/2014/main" id="{6FCAD919-4F93-86F1-EECF-938EDE1FBADC}"/>
                </a:ext>
              </a:extLst>
            </p:cNvPr>
            <p:cNvSpPr>
              <a:spLocks noChangeArrowheads="1"/>
            </p:cNvSpPr>
            <p:nvPr/>
          </p:nvSpPr>
          <p:spPr bwMode="gray">
            <a:xfrm>
              <a:off x="11304588" y="6383338"/>
              <a:ext cx="36513" cy="125413"/>
            </a:xfrm>
            <a:prstGeom prst="rect">
              <a:avLst/>
            </a:pr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32" name="Freeform 12">
              <a:extLst>
                <a:ext uri="{FF2B5EF4-FFF2-40B4-BE49-F238E27FC236}">
                  <a16:creationId xmlns:a16="http://schemas.microsoft.com/office/drawing/2014/main" id="{7A5264F1-7C86-CA50-C155-CAA2BD881D44}"/>
                </a:ext>
              </a:extLst>
            </p:cNvPr>
            <p:cNvSpPr>
              <a:spLocks noEditPoints="1"/>
            </p:cNvSpPr>
            <p:nvPr/>
          </p:nvSpPr>
          <p:spPr bwMode="gray">
            <a:xfrm>
              <a:off x="11363325" y="6381750"/>
              <a:ext cx="161925" cy="130175"/>
            </a:xfrm>
            <a:custGeom>
              <a:avLst/>
              <a:gdLst>
                <a:gd name="T0" fmla="*/ 225 w 449"/>
                <a:gd name="T1" fmla="*/ 57 h 351"/>
                <a:gd name="T2" fmla="*/ 346 w 449"/>
                <a:gd name="T3" fmla="*/ 175 h 351"/>
                <a:gd name="T4" fmla="*/ 225 w 449"/>
                <a:gd name="T5" fmla="*/ 292 h 351"/>
                <a:gd name="T6" fmla="*/ 104 w 449"/>
                <a:gd name="T7" fmla="*/ 172 h 351"/>
                <a:gd name="T8" fmla="*/ 225 w 449"/>
                <a:gd name="T9" fmla="*/ 57 h 351"/>
                <a:gd name="T10" fmla="*/ 0 w 449"/>
                <a:gd name="T11" fmla="*/ 172 h 351"/>
                <a:gd name="T12" fmla="*/ 225 w 449"/>
                <a:gd name="T13" fmla="*/ 351 h 351"/>
                <a:gd name="T14" fmla="*/ 449 w 449"/>
                <a:gd name="T15" fmla="*/ 175 h 351"/>
                <a:gd name="T16" fmla="*/ 247 w 449"/>
                <a:gd name="T17" fmla="*/ 0 h 351"/>
                <a:gd name="T18" fmla="*/ 203 w 449"/>
                <a:gd name="T19" fmla="*/ 0 h 351"/>
                <a:gd name="T20" fmla="*/ 0 w 449"/>
                <a:gd name="T21" fmla="*/ 172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9" h="351">
                  <a:moveTo>
                    <a:pt x="225" y="57"/>
                  </a:moveTo>
                  <a:cubicBezTo>
                    <a:pt x="308" y="57"/>
                    <a:pt x="346" y="95"/>
                    <a:pt x="346" y="175"/>
                  </a:cubicBezTo>
                  <a:cubicBezTo>
                    <a:pt x="346" y="254"/>
                    <a:pt x="308" y="292"/>
                    <a:pt x="225" y="292"/>
                  </a:cubicBezTo>
                  <a:cubicBezTo>
                    <a:pt x="140" y="292"/>
                    <a:pt x="104" y="254"/>
                    <a:pt x="104" y="172"/>
                  </a:cubicBezTo>
                  <a:cubicBezTo>
                    <a:pt x="104" y="95"/>
                    <a:pt x="143" y="57"/>
                    <a:pt x="225" y="57"/>
                  </a:cubicBezTo>
                  <a:close/>
                  <a:moveTo>
                    <a:pt x="0" y="172"/>
                  </a:moveTo>
                  <a:cubicBezTo>
                    <a:pt x="0" y="294"/>
                    <a:pt x="70" y="351"/>
                    <a:pt x="225" y="351"/>
                  </a:cubicBezTo>
                  <a:cubicBezTo>
                    <a:pt x="378" y="351"/>
                    <a:pt x="449" y="294"/>
                    <a:pt x="449" y="175"/>
                  </a:cubicBezTo>
                  <a:cubicBezTo>
                    <a:pt x="449" y="61"/>
                    <a:pt x="385" y="5"/>
                    <a:pt x="247" y="0"/>
                  </a:cubicBezTo>
                  <a:lnTo>
                    <a:pt x="203" y="0"/>
                  </a:lnTo>
                  <a:cubicBezTo>
                    <a:pt x="67" y="5"/>
                    <a:pt x="0" y="61"/>
                    <a:pt x="0" y="172"/>
                  </a:cubicBez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33" name="Freeform 13">
              <a:extLst>
                <a:ext uri="{FF2B5EF4-FFF2-40B4-BE49-F238E27FC236}">
                  <a16:creationId xmlns:a16="http://schemas.microsoft.com/office/drawing/2014/main" id="{86E6E369-7AC0-6A21-5058-7AD60DDE0255}"/>
                </a:ext>
              </a:extLst>
            </p:cNvPr>
            <p:cNvSpPr>
              <a:spLocks/>
            </p:cNvSpPr>
            <p:nvPr/>
          </p:nvSpPr>
          <p:spPr bwMode="gray">
            <a:xfrm>
              <a:off x="11549063" y="6383338"/>
              <a:ext cx="141288" cy="125413"/>
            </a:xfrm>
            <a:custGeom>
              <a:avLst/>
              <a:gdLst>
                <a:gd name="T0" fmla="*/ 120 w 396"/>
                <a:gd name="T1" fmla="*/ 0 h 338"/>
                <a:gd name="T2" fmla="*/ 304 w 396"/>
                <a:gd name="T3" fmla="*/ 243 h 338"/>
                <a:gd name="T4" fmla="*/ 304 w 396"/>
                <a:gd name="T5" fmla="*/ 0 h 338"/>
                <a:gd name="T6" fmla="*/ 396 w 396"/>
                <a:gd name="T7" fmla="*/ 0 h 338"/>
                <a:gd name="T8" fmla="*/ 396 w 396"/>
                <a:gd name="T9" fmla="*/ 338 h 338"/>
                <a:gd name="T10" fmla="*/ 286 w 396"/>
                <a:gd name="T11" fmla="*/ 338 h 338"/>
                <a:gd name="T12" fmla="*/ 93 w 396"/>
                <a:gd name="T13" fmla="*/ 82 h 338"/>
                <a:gd name="T14" fmla="*/ 93 w 396"/>
                <a:gd name="T15" fmla="*/ 338 h 338"/>
                <a:gd name="T16" fmla="*/ 0 w 396"/>
                <a:gd name="T17" fmla="*/ 338 h 338"/>
                <a:gd name="T18" fmla="*/ 0 w 396"/>
                <a:gd name="T19" fmla="*/ 0 h 338"/>
                <a:gd name="T20" fmla="*/ 120 w 396"/>
                <a:gd name="T21"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6" h="338">
                  <a:moveTo>
                    <a:pt x="120" y="0"/>
                  </a:moveTo>
                  <a:lnTo>
                    <a:pt x="304" y="243"/>
                  </a:lnTo>
                  <a:lnTo>
                    <a:pt x="304" y="0"/>
                  </a:lnTo>
                  <a:lnTo>
                    <a:pt x="396" y="0"/>
                  </a:lnTo>
                  <a:lnTo>
                    <a:pt x="396" y="338"/>
                  </a:lnTo>
                  <a:lnTo>
                    <a:pt x="286" y="338"/>
                  </a:lnTo>
                  <a:lnTo>
                    <a:pt x="93" y="82"/>
                  </a:lnTo>
                  <a:lnTo>
                    <a:pt x="93" y="338"/>
                  </a:lnTo>
                  <a:lnTo>
                    <a:pt x="0" y="338"/>
                  </a:lnTo>
                  <a:lnTo>
                    <a:pt x="0" y="0"/>
                  </a:lnTo>
                  <a:lnTo>
                    <a:pt x="120" y="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grpSp>
      <p:sp>
        <p:nvSpPr>
          <p:cNvPr id="35" name="Text Placeholder 34">
            <a:extLst>
              <a:ext uri="{FF2B5EF4-FFF2-40B4-BE49-F238E27FC236}">
                <a16:creationId xmlns:a16="http://schemas.microsoft.com/office/drawing/2014/main" id="{54F6975E-DC59-631E-F3F8-235D6AE75E66}"/>
              </a:ext>
            </a:extLst>
          </p:cNvPr>
          <p:cNvSpPr>
            <a:spLocks noGrp="1"/>
          </p:cNvSpPr>
          <p:nvPr>
            <p:ph type="body" sz="quarter" idx="19" hasCustomPrompt="1"/>
          </p:nvPr>
        </p:nvSpPr>
        <p:spPr bwMode="gray">
          <a:xfrm>
            <a:off x="6456363" y="3149600"/>
            <a:ext cx="5219700" cy="2908300"/>
          </a:xfrm>
        </p:spPr>
        <p:txBody>
          <a:bodyPr/>
          <a:lstStyle>
            <a:lvl1pPr>
              <a:defRPr/>
            </a:lvl1p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Tree>
    <p:extLst>
      <p:ext uri="{BB962C8B-B14F-4D97-AF65-F5344CB8AC3E}">
        <p14:creationId xmlns:p14="http://schemas.microsoft.com/office/powerpoint/2010/main" val="3615227027"/>
      </p:ext>
    </p:extLst>
  </p:cSld>
  <p:clrMapOvr>
    <a:masterClrMapping/>
  </p:clrMapOvr>
  <p:extLst>
    <p:ext uri="{DCECCB84-F9BA-43D5-87BE-67443E8EF086}">
      <p15:sldGuideLst xmlns:p15="http://schemas.microsoft.com/office/powerpoint/2012/main">
        <p15:guide id="1" orient="horz" pos="913">
          <p15:clr>
            <a:srgbClr val="F26B43"/>
          </p15:clr>
        </p15:guide>
        <p15:guide id="2" orient="horz" pos="754">
          <p15:clr>
            <a:srgbClr val="F26B43"/>
          </p15:clr>
        </p15:guide>
        <p15:guide id="3" orient="horz" pos="300">
          <p15:clr>
            <a:srgbClr val="F26B43"/>
          </p15:clr>
        </p15:guide>
        <p15:guide id="4" orient="horz" pos="3974">
          <p15:clr>
            <a:srgbClr val="F26B43"/>
          </p15:clr>
        </p15:guide>
        <p15:guide id="5" orient="horz" pos="3816">
          <p15:clr>
            <a:srgbClr val="F26B43"/>
          </p15:clr>
        </p15:guide>
        <p15:guide id="6" pos="3840">
          <p15:clr>
            <a:srgbClr val="F26B43"/>
          </p15:clr>
        </p15:guide>
        <p15:guide id="7" pos="4067">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ig image with description">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0" y="0"/>
            <a:ext cx="8256588" cy="68580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13796598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platzhalter 15">
            <a:extLst>
              <a:ext uri="{FF2B5EF4-FFF2-40B4-BE49-F238E27FC236}">
                <a16:creationId xmlns:a16="http://schemas.microsoft.com/office/drawing/2014/main" id="{9949918B-D12D-7BAD-20AE-4F6D7F538C37}"/>
              </a:ext>
            </a:extLst>
          </p:cNvPr>
          <p:cNvSpPr>
            <a:spLocks noGrp="1"/>
          </p:cNvSpPr>
          <p:nvPr>
            <p:ph type="body" sz="quarter" idx="13" hasCustomPrompt="1"/>
          </p:nvPr>
        </p:nvSpPr>
        <p:spPr bwMode="gray">
          <a:xfrm>
            <a:off x="8616951" y="3067822"/>
            <a:ext cx="3059112" cy="276999"/>
          </a:xfrm>
        </p:spPr>
        <p:txBody>
          <a:bodyPr wrap="square">
            <a:spAutoFit/>
          </a:bodyPr>
          <a:lstStyle>
            <a:lvl1pPr marL="0" indent="0">
              <a:buNone/>
              <a:defRPr sz="1800"/>
            </a:lvl1pPr>
          </a:lstStyle>
          <a:p>
            <a:pPr lvl="0"/>
            <a:r>
              <a:rPr lang="en-US" dirty="0"/>
              <a:t>Subtitle</a:t>
            </a:r>
          </a:p>
        </p:txBody>
      </p:sp>
      <p:sp>
        <p:nvSpPr>
          <p:cNvPr id="2" name="Title 1">
            <a:extLst>
              <a:ext uri="{FF2B5EF4-FFF2-40B4-BE49-F238E27FC236}">
                <a16:creationId xmlns:a16="http://schemas.microsoft.com/office/drawing/2014/main" id="{71A2DFB5-48F4-943E-B44B-45DD1B5A924C}"/>
              </a:ext>
            </a:extLst>
          </p:cNvPr>
          <p:cNvSpPr>
            <a:spLocks noGrp="1"/>
          </p:cNvSpPr>
          <p:nvPr>
            <p:ph type="title" hasCustomPrompt="1"/>
          </p:nvPr>
        </p:nvSpPr>
        <p:spPr bwMode="gray">
          <a:xfrm>
            <a:off x="8616950" y="2622550"/>
            <a:ext cx="3059112" cy="430887"/>
          </a:xfrm>
        </p:spPr>
        <p:txBody>
          <a:bodyPr vert="horz" anchor="b"/>
          <a:lstStyle/>
          <a:p>
            <a:r>
              <a:rPr lang="en-US" dirty="0"/>
              <a:t>Click to edit title</a:t>
            </a:r>
          </a:p>
        </p:txBody>
      </p:sp>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21" name="Text Placeholder 20">
            <a:extLst>
              <a:ext uri="{FF2B5EF4-FFF2-40B4-BE49-F238E27FC236}">
                <a16:creationId xmlns:a16="http://schemas.microsoft.com/office/drawing/2014/main" id="{E83FA28B-EF70-F097-4CE2-2328A5A69964}"/>
              </a:ext>
            </a:extLst>
          </p:cNvPr>
          <p:cNvSpPr>
            <a:spLocks noGrp="1"/>
          </p:cNvSpPr>
          <p:nvPr>
            <p:ph type="body" sz="quarter" idx="18" hasCustomPrompt="1"/>
          </p:nvPr>
        </p:nvSpPr>
        <p:spPr bwMode="gray">
          <a:xfrm>
            <a:off x="8616951" y="3595688"/>
            <a:ext cx="3059112" cy="892552"/>
          </a:xfrm>
        </p:spPr>
        <p:txBody>
          <a:bodyPr wrap="square">
            <a:spAutoFit/>
          </a:bodyPr>
          <a:lstStyle>
            <a:lvl1pPr>
              <a:defRPr/>
            </a:lvl1pPr>
          </a:lstStyle>
          <a:p>
            <a:pPr lvl="0"/>
            <a:r>
              <a:rPr lang="en-US" dirty="0"/>
              <a:t>First level</a:t>
            </a:r>
          </a:p>
          <a:p>
            <a:pPr lvl="1"/>
            <a:r>
              <a:rPr lang="en-US" dirty="0"/>
              <a:t>Second level</a:t>
            </a:r>
          </a:p>
          <a:p>
            <a:pPr lvl="2"/>
            <a:r>
              <a:rPr lang="en-US" dirty="0"/>
              <a:t>Third level</a:t>
            </a:r>
          </a:p>
        </p:txBody>
      </p:sp>
    </p:spTree>
    <p:extLst>
      <p:ext uri="{BB962C8B-B14F-4D97-AF65-F5344CB8AC3E}">
        <p14:creationId xmlns:p14="http://schemas.microsoft.com/office/powerpoint/2010/main" val="29452753"/>
      </p:ext>
    </p:extLst>
  </p:cSld>
  <p:clrMapOvr>
    <a:masterClrMapping/>
  </p:clrMapOvr>
  <p:extLst>
    <p:ext uri="{DCECCB84-F9BA-43D5-87BE-67443E8EF086}">
      <p15:sldGuideLst xmlns:p15="http://schemas.microsoft.com/office/powerpoint/2012/main">
        <p15:guide id="3" orient="horz" pos="300">
          <p15:clr>
            <a:srgbClr val="F26B43"/>
          </p15:clr>
        </p15:guide>
        <p15:guide id="4" orient="horz" pos="3974">
          <p15:clr>
            <a:srgbClr val="F26B43"/>
          </p15:clr>
        </p15:guide>
        <p15:guide id="5" orient="horz" pos="3816">
          <p15:clr>
            <a:srgbClr val="F26B43"/>
          </p15:clr>
        </p15:guide>
        <p15:guide id="7" pos="5201" userDrawn="1">
          <p15:clr>
            <a:srgbClr val="F26B43"/>
          </p15:clr>
        </p15:guide>
        <p15:guide id="8" pos="5428" userDrawn="1">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ullbleed image">
    <p:spTree>
      <p:nvGrpSpPr>
        <p:cNvPr id="1" name=""/>
        <p:cNvGrpSpPr/>
        <p:nvPr/>
      </p:nvGrpSpPr>
      <p:grpSpPr>
        <a:xfrm>
          <a:off x="0" y="0"/>
          <a:ext cx="0" cy="0"/>
          <a:chOff x="0" y="0"/>
          <a:chExt cx="0" cy="0"/>
        </a:xfrm>
      </p:grpSpPr>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85909607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1" name="Picture Placeholder 50">
            <a:extLst>
              <a:ext uri="{FF2B5EF4-FFF2-40B4-BE49-F238E27FC236}">
                <a16:creationId xmlns:a16="http://schemas.microsoft.com/office/drawing/2014/main" id="{3C433125-54EC-A604-9A0C-E54F6326E923}"/>
              </a:ext>
            </a:extLst>
          </p:cNvPr>
          <p:cNvSpPr>
            <a:spLocks noGrp="1"/>
          </p:cNvSpPr>
          <p:nvPr>
            <p:ph type="pic" sz="quarter" idx="11" hasCustomPrompt="1"/>
          </p:nvPr>
        </p:nvSpPr>
        <p:spPr bwMode="gray">
          <a:xfrm>
            <a:off x="0" y="0"/>
            <a:ext cx="12192000" cy="6858000"/>
          </a:xfrm>
          <a:prstGeom prst="rect">
            <a:avLst/>
          </a:prstGeom>
          <a:pattFill prst="wdUpDiag">
            <a:fgClr>
              <a:schemeClr val="bg1"/>
            </a:fgClr>
            <a:bgClr>
              <a:schemeClr val="bg2"/>
            </a:bgClr>
          </a:pattFill>
        </p:spPr>
        <p:txBody>
          <a:bodyPr wrap="square" anchor="ctr">
            <a:noAutofit/>
          </a:bodyPr>
          <a:lstStyle>
            <a:lvl1pPr marL="0" indent="0" algn="ctr">
              <a:lnSpc>
                <a:spcPct val="100000"/>
              </a:lnSpc>
              <a:buNone/>
              <a:defRPr sz="1000" b="1" i="1">
                <a:solidFill>
                  <a:srgbClr val="BDBDBD"/>
                </a:solidFill>
              </a:defRPr>
            </a:lvl1pPr>
          </a:lstStyle>
          <a:p>
            <a:r>
              <a:rPr lang="en-US" noProof="0" dirty="0"/>
              <a:t> Image placeholder</a:t>
            </a:r>
          </a:p>
        </p:txBody>
      </p:sp>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53" name="Titel 1">
            <a:extLst>
              <a:ext uri="{FF2B5EF4-FFF2-40B4-BE49-F238E27FC236}">
                <a16:creationId xmlns:a16="http://schemas.microsoft.com/office/drawing/2014/main" id="{5C74850C-4D12-087B-508D-3C1B844F2A39}"/>
              </a:ext>
            </a:extLst>
          </p:cNvPr>
          <p:cNvSpPr>
            <a:spLocks noGrp="1"/>
          </p:cNvSpPr>
          <p:nvPr>
            <p:ph type="ctrTitle" hasCustomPrompt="1"/>
          </p:nvPr>
        </p:nvSpPr>
        <p:spPr bwMode="gray">
          <a:xfrm>
            <a:off x="515937" y="476250"/>
            <a:ext cx="11160125" cy="369332"/>
          </a:xfrm>
          <a:prstGeom prst="rect">
            <a:avLst/>
          </a:prstGeom>
        </p:spPr>
        <p:txBody>
          <a:bodyPr vert="horz" anchor="b"/>
          <a:lstStyle>
            <a:lvl1pPr algn="l">
              <a:lnSpc>
                <a:spcPct val="100000"/>
              </a:lnSpc>
              <a:defRPr sz="2400" cap="all" baseline="0"/>
            </a:lvl1pPr>
          </a:lstStyle>
          <a:p>
            <a:r>
              <a:rPr lang="en-US" noProof="0" dirty="0"/>
              <a:t>overhead</a:t>
            </a:r>
          </a:p>
        </p:txBody>
      </p:sp>
      <p:sp>
        <p:nvSpPr>
          <p:cNvPr id="42" name="Text Placeholder 19">
            <a:extLst>
              <a:ext uri="{FF2B5EF4-FFF2-40B4-BE49-F238E27FC236}">
                <a16:creationId xmlns:a16="http://schemas.microsoft.com/office/drawing/2014/main" id="{76C5E18E-2B9C-928E-C108-9EE58EFA0FA1}"/>
              </a:ext>
            </a:extLst>
          </p:cNvPr>
          <p:cNvSpPr>
            <a:spLocks noGrp="1"/>
          </p:cNvSpPr>
          <p:nvPr>
            <p:ph type="body" sz="quarter" idx="13" hasCustomPrompt="1"/>
          </p:nvPr>
        </p:nvSpPr>
        <p:spPr bwMode="gray">
          <a:xfrm>
            <a:off x="10377489" y="6302981"/>
            <a:ext cx="1300954" cy="139281"/>
          </a:xfrm>
          <a:blipFill>
            <a:blip r:embed="rId5">
              <a:extLst>
                <a:ext uri="{96DAC541-7B7A-43D3-8B79-37D633B846F1}">
                  <asvg:svgBlip xmlns:asvg="http://schemas.microsoft.com/office/drawing/2016/SVG/main" r:embed="rId6"/>
                </a:ext>
              </a:extLst>
            </a:blip>
            <a:stretch>
              <a:fillRect/>
            </a:stretch>
          </a:blipFill>
        </p:spPr>
        <p:txBody>
          <a:bodyPr/>
          <a:lstStyle>
            <a:lvl1pPr marL="0" indent="0">
              <a:buNone/>
              <a:defRPr/>
            </a:lvl1pPr>
          </a:lstStyle>
          <a:p>
            <a:pPr lvl="0"/>
            <a:r>
              <a:rPr lang="en-US" dirty="0"/>
              <a:t> </a:t>
            </a:r>
          </a:p>
        </p:txBody>
      </p:sp>
      <p:sp>
        <p:nvSpPr>
          <p:cNvPr id="2" name="Textplatzhalter 8">
            <a:extLst>
              <a:ext uri="{FF2B5EF4-FFF2-40B4-BE49-F238E27FC236}">
                <a16:creationId xmlns:a16="http://schemas.microsoft.com/office/drawing/2014/main" id="{2179DAAC-9178-39A5-E378-93A77FC91136}"/>
              </a:ext>
            </a:extLst>
          </p:cNvPr>
          <p:cNvSpPr>
            <a:spLocks noGrp="1"/>
          </p:cNvSpPr>
          <p:nvPr>
            <p:ph type="body" sz="quarter" idx="14" hasCustomPrompt="1"/>
          </p:nvPr>
        </p:nvSpPr>
        <p:spPr>
          <a:xfrm>
            <a:off x="515937" y="845582"/>
            <a:ext cx="11160126" cy="1231106"/>
          </a:xfrm>
        </p:spPr>
        <p:txBody>
          <a:bodyPr wrap="square">
            <a:spAutoFit/>
          </a:bodyPr>
          <a:lstStyle>
            <a:lvl1pPr marL="0" indent="0">
              <a:spcAft>
                <a:spcPts val="0"/>
              </a:spcAft>
              <a:buNone/>
              <a:defRPr sz="4000"/>
            </a:lvl1pPr>
          </a:lstStyle>
          <a:p>
            <a:pPr lvl="0"/>
            <a:r>
              <a:rPr lang="en-US" dirty="0"/>
              <a:t>Descriptive and more informative presentation header (position variable)</a:t>
            </a:r>
          </a:p>
        </p:txBody>
      </p:sp>
    </p:spTree>
    <p:extLst>
      <p:ext uri="{BB962C8B-B14F-4D97-AF65-F5344CB8AC3E}">
        <p14:creationId xmlns:p14="http://schemas.microsoft.com/office/powerpoint/2010/main" val="2797789283"/>
      </p:ext>
    </p:extLst>
  </p:cSld>
  <p:clrMapOvr>
    <a:masterClrMapping/>
  </p:clrMapOvr>
  <p:extLst>
    <p:ext uri="{DCECCB84-F9BA-43D5-87BE-67443E8EF086}">
      <p15:sldGuideLst xmlns:p15="http://schemas.microsoft.com/office/powerpoint/2012/main">
        <p15:guide id="3" orient="horz" pos="300">
          <p15:clr>
            <a:srgbClr val="F26B43"/>
          </p15:clr>
        </p15:guide>
        <p15:guide id="4" orient="horz" pos="3974">
          <p15:clr>
            <a:srgbClr val="F26B43"/>
          </p15:clr>
        </p15:guide>
        <p15:guide id="5" orient="horz" pos="3816">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mage with key number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3701C1F6-A140-C203-8BFC-35C0188A77B8}"/>
              </a:ext>
            </a:extLst>
          </p:cNvPr>
          <p:cNvSpPr>
            <a:spLocks noGrp="1"/>
          </p:cNvSpPr>
          <p:nvPr>
            <p:ph type="pic" sz="quarter" idx="11" hasCustomPrompt="1"/>
          </p:nvPr>
        </p:nvSpPr>
        <p:spPr bwMode="gray">
          <a:xfrm>
            <a:off x="0" y="0"/>
            <a:ext cx="12192000" cy="60579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13212143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7" name="Footer Placeholder 26">
            <a:extLst>
              <a:ext uri="{FF2B5EF4-FFF2-40B4-BE49-F238E27FC236}">
                <a16:creationId xmlns:a16="http://schemas.microsoft.com/office/drawing/2014/main" id="{9D65CB0B-9E70-7B90-E6AE-21AEF33734E4}"/>
              </a:ext>
            </a:extLst>
          </p:cNvPr>
          <p:cNvSpPr>
            <a:spLocks noGrp="1"/>
          </p:cNvSpPr>
          <p:nvPr>
            <p:ph type="ftr" sz="quarter" idx="20"/>
          </p:nvPr>
        </p:nvSpPr>
        <p:spPr bwMode="gray"/>
        <p:txBody>
          <a:bodyPr/>
          <a:lstStyle/>
          <a:p>
            <a:r>
              <a:rPr lang="de-DE"/>
              <a:t>© Copyright Sensirion, Switzerland</a:t>
            </a:r>
            <a:endParaRPr lang="de-DE" dirty="0"/>
          </a:p>
        </p:txBody>
      </p:sp>
      <p:sp>
        <p:nvSpPr>
          <p:cNvPr id="28" name="Slide Number Placeholder 27">
            <a:extLst>
              <a:ext uri="{FF2B5EF4-FFF2-40B4-BE49-F238E27FC236}">
                <a16:creationId xmlns:a16="http://schemas.microsoft.com/office/drawing/2014/main" id="{492DC165-2374-0ED2-FB65-A73A065F463D}"/>
              </a:ext>
            </a:extLst>
          </p:cNvPr>
          <p:cNvSpPr>
            <a:spLocks noGrp="1"/>
          </p:cNvSpPr>
          <p:nvPr>
            <p:ph type="sldNum" sz="quarter" idx="21"/>
          </p:nvPr>
        </p:nvSpPr>
        <p:spPr bwMode="gray"/>
        <p:txBody>
          <a:bodyPr/>
          <a:lstStyle/>
          <a:p>
            <a:fld id="{B1E691A1-F3A6-4574-B226-B412272B38A6}" type="slidenum">
              <a:rPr lang="de-DE" smtClean="0"/>
              <a:pPr/>
              <a:t>‹#›</a:t>
            </a:fld>
            <a:endParaRPr lang="de-DE"/>
          </a:p>
        </p:txBody>
      </p:sp>
      <p:sp>
        <p:nvSpPr>
          <p:cNvPr id="2" name="Titel 1">
            <a:extLst>
              <a:ext uri="{FF2B5EF4-FFF2-40B4-BE49-F238E27FC236}">
                <a16:creationId xmlns:a16="http://schemas.microsoft.com/office/drawing/2014/main" id="{7E11D4A9-12E5-8C22-BA13-B7609DBBB009}"/>
              </a:ext>
            </a:extLst>
          </p:cNvPr>
          <p:cNvSpPr>
            <a:spLocks noGrp="1"/>
          </p:cNvSpPr>
          <p:nvPr>
            <p:ph type="ctrTitle" hasCustomPrompt="1"/>
          </p:nvPr>
        </p:nvSpPr>
        <p:spPr bwMode="gray">
          <a:xfrm>
            <a:off x="515937" y="476250"/>
            <a:ext cx="11160125" cy="369332"/>
          </a:xfrm>
          <a:prstGeom prst="rect">
            <a:avLst/>
          </a:prstGeom>
        </p:spPr>
        <p:txBody>
          <a:bodyPr vert="horz" anchor="b"/>
          <a:lstStyle>
            <a:lvl1pPr algn="l">
              <a:lnSpc>
                <a:spcPct val="100000"/>
              </a:lnSpc>
              <a:defRPr sz="2400" cap="all" baseline="0"/>
            </a:lvl1pPr>
          </a:lstStyle>
          <a:p>
            <a:r>
              <a:rPr lang="en-US" noProof="0" dirty="0"/>
              <a:t>overhead</a:t>
            </a:r>
          </a:p>
        </p:txBody>
      </p:sp>
      <p:sp>
        <p:nvSpPr>
          <p:cNvPr id="4" name="Text Placeholder 6">
            <a:extLst>
              <a:ext uri="{FF2B5EF4-FFF2-40B4-BE49-F238E27FC236}">
                <a16:creationId xmlns:a16="http://schemas.microsoft.com/office/drawing/2014/main" id="{783F72AC-0CBE-E186-9952-E60DB0E74486}"/>
              </a:ext>
            </a:extLst>
          </p:cNvPr>
          <p:cNvSpPr>
            <a:spLocks noGrp="1"/>
          </p:cNvSpPr>
          <p:nvPr>
            <p:ph type="body" sz="quarter" idx="12" hasCustomPrompt="1"/>
          </p:nvPr>
        </p:nvSpPr>
        <p:spPr bwMode="gray">
          <a:xfrm>
            <a:off x="515938" y="3630386"/>
            <a:ext cx="1800000" cy="1872000"/>
          </a:xfrm>
          <a:solidFill>
            <a:schemeClr val="bg1"/>
          </a:solidFill>
        </p:spPr>
        <p:txBody>
          <a:bodyPr lIns="144000" tIns="108000" rIns="144000" bIns="108000" anchor="ctr"/>
          <a:lstStyle>
            <a:lvl1pPr marL="0" indent="0" algn="ctr">
              <a:spcAft>
                <a:spcPts val="0"/>
              </a:spcAft>
              <a:buNone/>
              <a:defRPr sz="4000" b="1">
                <a:solidFill>
                  <a:schemeClr val="tx2"/>
                </a:solidFill>
              </a:defRPr>
            </a:lvl1pPr>
          </a:lstStyle>
          <a:p>
            <a:pPr lvl="0"/>
            <a:r>
              <a:rPr lang="en-US" dirty="0"/>
              <a:t>00%</a:t>
            </a:r>
          </a:p>
        </p:txBody>
      </p:sp>
      <p:sp>
        <p:nvSpPr>
          <p:cNvPr id="6" name="Text Placeholder 6">
            <a:extLst>
              <a:ext uri="{FF2B5EF4-FFF2-40B4-BE49-F238E27FC236}">
                <a16:creationId xmlns:a16="http://schemas.microsoft.com/office/drawing/2014/main" id="{C8F2AC20-5F87-7AC3-8355-B5B96BFDB3F9}"/>
              </a:ext>
            </a:extLst>
          </p:cNvPr>
          <p:cNvSpPr>
            <a:spLocks noGrp="1"/>
          </p:cNvSpPr>
          <p:nvPr>
            <p:ph type="body" sz="quarter" idx="13" hasCustomPrompt="1"/>
          </p:nvPr>
        </p:nvSpPr>
        <p:spPr bwMode="gray">
          <a:xfrm>
            <a:off x="2405969" y="3630386"/>
            <a:ext cx="1800000" cy="1872000"/>
          </a:xfrm>
          <a:solidFill>
            <a:schemeClr val="bg1"/>
          </a:solidFill>
        </p:spPr>
        <p:txBody>
          <a:bodyPr lIns="144000" tIns="108000" rIns="144000" bIns="108000" anchor="ctr"/>
          <a:lstStyle>
            <a:lvl1pPr marL="0" indent="0" algn="ctr">
              <a:spcAft>
                <a:spcPts val="0"/>
              </a:spcAft>
              <a:buNone/>
              <a:defRPr sz="4000" b="1">
                <a:solidFill>
                  <a:schemeClr val="tx2"/>
                </a:solidFill>
              </a:defRPr>
            </a:lvl1pPr>
          </a:lstStyle>
          <a:p>
            <a:pPr lvl="0"/>
            <a:r>
              <a:rPr lang="en-US" dirty="0"/>
              <a:t>0 Mio</a:t>
            </a:r>
          </a:p>
        </p:txBody>
      </p:sp>
      <p:sp>
        <p:nvSpPr>
          <p:cNvPr id="10" name="Text Placeholder 6">
            <a:extLst>
              <a:ext uri="{FF2B5EF4-FFF2-40B4-BE49-F238E27FC236}">
                <a16:creationId xmlns:a16="http://schemas.microsoft.com/office/drawing/2014/main" id="{CFA3BF58-70A4-801F-861A-566DC4A4E7E1}"/>
              </a:ext>
            </a:extLst>
          </p:cNvPr>
          <p:cNvSpPr>
            <a:spLocks noGrp="1"/>
          </p:cNvSpPr>
          <p:nvPr>
            <p:ph type="body" sz="quarter" idx="14" hasCustomPrompt="1"/>
          </p:nvPr>
        </p:nvSpPr>
        <p:spPr bwMode="gray">
          <a:xfrm>
            <a:off x="4296000" y="3630386"/>
            <a:ext cx="1800000" cy="1872000"/>
          </a:xfrm>
          <a:solidFill>
            <a:schemeClr val="bg1"/>
          </a:solidFill>
        </p:spPr>
        <p:txBody>
          <a:bodyPr lIns="144000" tIns="108000" rIns="144000" bIns="108000" anchor="ctr"/>
          <a:lstStyle>
            <a:lvl1pPr marL="0" indent="0" algn="ctr">
              <a:spcAft>
                <a:spcPts val="0"/>
              </a:spcAft>
              <a:buNone/>
              <a:defRPr sz="4000" b="1">
                <a:solidFill>
                  <a:schemeClr val="tx2"/>
                </a:solidFill>
              </a:defRPr>
            </a:lvl1pPr>
          </a:lstStyle>
          <a:p>
            <a:pPr lvl="0"/>
            <a:r>
              <a:rPr lang="en-US" dirty="0"/>
              <a:t>20XY</a:t>
            </a:r>
          </a:p>
        </p:txBody>
      </p:sp>
      <p:sp>
        <p:nvSpPr>
          <p:cNvPr id="7" name="Textfeld 6">
            <a:extLst>
              <a:ext uri="{FF2B5EF4-FFF2-40B4-BE49-F238E27FC236}">
                <a16:creationId xmlns:a16="http://schemas.microsoft.com/office/drawing/2014/main" id="{BF627B82-BAE1-728D-079F-4BDC3D0385E8}"/>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
        <p:nvSpPr>
          <p:cNvPr id="9" name="Textplatzhalter 8">
            <a:extLst>
              <a:ext uri="{FF2B5EF4-FFF2-40B4-BE49-F238E27FC236}">
                <a16:creationId xmlns:a16="http://schemas.microsoft.com/office/drawing/2014/main" id="{5AFF93A4-4D7F-2C80-AAC0-F02F1BA39CE4}"/>
              </a:ext>
            </a:extLst>
          </p:cNvPr>
          <p:cNvSpPr>
            <a:spLocks noGrp="1"/>
          </p:cNvSpPr>
          <p:nvPr>
            <p:ph type="body" sz="quarter" idx="22" hasCustomPrompt="1"/>
          </p:nvPr>
        </p:nvSpPr>
        <p:spPr>
          <a:xfrm>
            <a:off x="515937" y="845582"/>
            <a:ext cx="11160126" cy="615553"/>
          </a:xfrm>
        </p:spPr>
        <p:txBody>
          <a:bodyPr wrap="square">
            <a:spAutoFit/>
          </a:bodyPr>
          <a:lstStyle>
            <a:lvl1pPr marL="0" indent="0">
              <a:spcAft>
                <a:spcPts val="0"/>
              </a:spcAft>
              <a:buNone/>
              <a:defRPr sz="4000"/>
            </a:lvl1pPr>
          </a:lstStyle>
          <a:p>
            <a:pPr lvl="0"/>
            <a:r>
              <a:rPr lang="en-US" dirty="0"/>
              <a:t>Descriptive, informative presentation header</a:t>
            </a:r>
          </a:p>
        </p:txBody>
      </p:sp>
    </p:spTree>
    <p:extLst>
      <p:ext uri="{BB962C8B-B14F-4D97-AF65-F5344CB8AC3E}">
        <p14:creationId xmlns:p14="http://schemas.microsoft.com/office/powerpoint/2010/main" val="2572802073"/>
      </p:ext>
    </p:extLst>
  </p:cSld>
  <p:clrMapOvr>
    <a:masterClrMapping/>
  </p:clrMapOvr>
  <p:extLst>
    <p:ext uri="{DCECCB84-F9BA-43D5-87BE-67443E8EF086}">
      <p15:sldGuideLst xmlns:p15="http://schemas.microsoft.com/office/powerpoint/2012/main">
        <p15:guide id="1" orient="horz" pos="3816">
          <p15:clr>
            <a:srgbClr val="F26B43"/>
          </p15:clr>
        </p15:guide>
        <p15:guide id="2" orient="horz" pos="2288" userDrawn="1">
          <p15:clr>
            <a:srgbClr val="F26B43"/>
          </p15:clr>
        </p15:guide>
        <p15:guide id="3" orient="horz" pos="3465" userDrawn="1">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acts and Figures">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AE11F65-0243-C583-47AE-B8C1C1605595}"/>
              </a:ext>
            </a:extLst>
          </p:cNvPr>
          <p:cNvSpPr/>
          <p:nvPr userDrawn="1"/>
        </p:nvSpPr>
        <p:spPr bwMode="gray">
          <a:xfrm>
            <a:off x="0" y="0"/>
            <a:ext cx="12192000" cy="60579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dirty="0" err="1"/>
          </a:p>
        </p:txBody>
      </p:sp>
      <p:graphicFrame>
        <p:nvGraphicFramePr>
          <p:cNvPr id="5" name="Objekt 4" hidden="1">
            <a:extLst>
              <a:ext uri="{FF2B5EF4-FFF2-40B4-BE49-F238E27FC236}">
                <a16:creationId xmlns:a16="http://schemas.microsoft.com/office/drawing/2014/main" id="{767385B7-6838-292C-9A71-B34C47821397}"/>
              </a:ext>
            </a:extLst>
          </p:cNvPr>
          <p:cNvGraphicFramePr>
            <a:graphicFrameLocks noChangeAspect="1"/>
          </p:cNvGraphicFramePr>
          <p:nvPr userDrawn="1">
            <p:custDataLst>
              <p:tags r:id="rId1"/>
            </p:custDataLst>
            <p:extLst>
              <p:ext uri="{D42A27DB-BD31-4B8C-83A1-F6EECF244321}">
                <p14:modId xmlns:p14="http://schemas.microsoft.com/office/powerpoint/2010/main" val="16401167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5" name="Objekt 4" hidden="1">
                        <a:extLst>
                          <a:ext uri="{FF2B5EF4-FFF2-40B4-BE49-F238E27FC236}">
                            <a16:creationId xmlns:a16="http://schemas.microsoft.com/office/drawing/2014/main" id="{767385B7-6838-292C-9A71-B34C4782139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7" name="Footer Placeholder 26">
            <a:extLst>
              <a:ext uri="{FF2B5EF4-FFF2-40B4-BE49-F238E27FC236}">
                <a16:creationId xmlns:a16="http://schemas.microsoft.com/office/drawing/2014/main" id="{9D65CB0B-9E70-7B90-E6AE-21AEF33734E4}"/>
              </a:ext>
            </a:extLst>
          </p:cNvPr>
          <p:cNvSpPr>
            <a:spLocks noGrp="1"/>
          </p:cNvSpPr>
          <p:nvPr>
            <p:ph type="ftr" sz="quarter" idx="20"/>
          </p:nvPr>
        </p:nvSpPr>
        <p:spPr bwMode="gray"/>
        <p:txBody>
          <a:bodyPr/>
          <a:lstStyle/>
          <a:p>
            <a:r>
              <a:rPr lang="de-DE"/>
              <a:t>© Copyright Sensirion, Switzerland</a:t>
            </a:r>
            <a:endParaRPr lang="de-DE" dirty="0"/>
          </a:p>
        </p:txBody>
      </p:sp>
      <p:sp>
        <p:nvSpPr>
          <p:cNvPr id="28" name="Slide Number Placeholder 27">
            <a:extLst>
              <a:ext uri="{FF2B5EF4-FFF2-40B4-BE49-F238E27FC236}">
                <a16:creationId xmlns:a16="http://schemas.microsoft.com/office/drawing/2014/main" id="{492DC165-2374-0ED2-FB65-A73A065F463D}"/>
              </a:ext>
            </a:extLst>
          </p:cNvPr>
          <p:cNvSpPr>
            <a:spLocks noGrp="1"/>
          </p:cNvSpPr>
          <p:nvPr>
            <p:ph type="sldNum" sz="quarter" idx="21"/>
          </p:nvPr>
        </p:nvSpPr>
        <p:spPr bwMode="gray"/>
        <p:txBody>
          <a:bodyPr/>
          <a:lstStyle/>
          <a:p>
            <a:fld id="{B1E691A1-F3A6-4574-B226-B412272B38A6}" type="slidenum">
              <a:rPr lang="de-DE" smtClean="0"/>
              <a:pPr/>
              <a:t>‹#›</a:t>
            </a:fld>
            <a:endParaRPr lang="de-DE"/>
          </a:p>
        </p:txBody>
      </p:sp>
      <p:sp>
        <p:nvSpPr>
          <p:cNvPr id="2" name="Titel 1">
            <a:extLst>
              <a:ext uri="{FF2B5EF4-FFF2-40B4-BE49-F238E27FC236}">
                <a16:creationId xmlns:a16="http://schemas.microsoft.com/office/drawing/2014/main" id="{7E11D4A9-12E5-8C22-BA13-B7609DBBB009}"/>
              </a:ext>
            </a:extLst>
          </p:cNvPr>
          <p:cNvSpPr>
            <a:spLocks noGrp="1"/>
          </p:cNvSpPr>
          <p:nvPr>
            <p:ph type="ctrTitle" hasCustomPrompt="1"/>
          </p:nvPr>
        </p:nvSpPr>
        <p:spPr bwMode="gray">
          <a:xfrm>
            <a:off x="515937" y="476250"/>
            <a:ext cx="5580063" cy="369332"/>
          </a:xfrm>
          <a:prstGeom prst="rect">
            <a:avLst/>
          </a:prstGeom>
        </p:spPr>
        <p:txBody>
          <a:bodyPr vert="horz" anchor="b"/>
          <a:lstStyle>
            <a:lvl1pPr algn="l">
              <a:lnSpc>
                <a:spcPct val="100000"/>
              </a:lnSpc>
              <a:defRPr sz="2400" cap="all" baseline="0"/>
            </a:lvl1pPr>
          </a:lstStyle>
          <a:p>
            <a:r>
              <a:rPr lang="en-US" noProof="0" dirty="0"/>
              <a:t>overhead</a:t>
            </a:r>
          </a:p>
        </p:txBody>
      </p:sp>
      <p:sp>
        <p:nvSpPr>
          <p:cNvPr id="6" name="Text Placeholder 6">
            <a:extLst>
              <a:ext uri="{FF2B5EF4-FFF2-40B4-BE49-F238E27FC236}">
                <a16:creationId xmlns:a16="http://schemas.microsoft.com/office/drawing/2014/main" id="{D96E3213-01DD-6CDB-B5B1-3441A96565B7}"/>
              </a:ext>
            </a:extLst>
          </p:cNvPr>
          <p:cNvSpPr>
            <a:spLocks noGrp="1"/>
          </p:cNvSpPr>
          <p:nvPr>
            <p:ph type="body" sz="quarter" idx="12" hasCustomPrompt="1"/>
          </p:nvPr>
        </p:nvSpPr>
        <p:spPr bwMode="gray">
          <a:xfrm>
            <a:off x="515938" y="3630386"/>
            <a:ext cx="1800000" cy="1872000"/>
          </a:xfrm>
          <a:solidFill>
            <a:schemeClr val="accent1"/>
          </a:solidFill>
        </p:spPr>
        <p:txBody>
          <a:bodyPr lIns="144000" tIns="108000" rIns="144000" bIns="108000" anchor="ctr"/>
          <a:lstStyle>
            <a:lvl1pPr marL="0" indent="0" algn="ctr">
              <a:spcAft>
                <a:spcPts val="0"/>
              </a:spcAft>
              <a:buNone/>
              <a:defRPr sz="4000" b="1">
                <a:solidFill>
                  <a:schemeClr val="bg1"/>
                </a:solidFill>
              </a:defRPr>
            </a:lvl1pPr>
          </a:lstStyle>
          <a:p>
            <a:pPr lvl="0"/>
            <a:r>
              <a:rPr lang="en-US" dirty="0"/>
              <a:t>00%</a:t>
            </a:r>
          </a:p>
        </p:txBody>
      </p:sp>
      <p:sp>
        <p:nvSpPr>
          <p:cNvPr id="10" name="Text Placeholder 6">
            <a:extLst>
              <a:ext uri="{FF2B5EF4-FFF2-40B4-BE49-F238E27FC236}">
                <a16:creationId xmlns:a16="http://schemas.microsoft.com/office/drawing/2014/main" id="{C8772DF6-A6AE-7370-A35E-06C67B09DD20}"/>
              </a:ext>
            </a:extLst>
          </p:cNvPr>
          <p:cNvSpPr>
            <a:spLocks noGrp="1"/>
          </p:cNvSpPr>
          <p:nvPr>
            <p:ph type="body" sz="quarter" idx="13" hasCustomPrompt="1"/>
          </p:nvPr>
        </p:nvSpPr>
        <p:spPr bwMode="gray">
          <a:xfrm>
            <a:off x="2405969" y="3630386"/>
            <a:ext cx="1800000" cy="1872000"/>
          </a:xfrm>
          <a:solidFill>
            <a:schemeClr val="accent1"/>
          </a:solidFill>
        </p:spPr>
        <p:txBody>
          <a:bodyPr lIns="144000" tIns="108000" rIns="144000" bIns="108000" anchor="ctr"/>
          <a:lstStyle>
            <a:lvl1pPr marL="0" indent="0" algn="ctr">
              <a:spcAft>
                <a:spcPts val="0"/>
              </a:spcAft>
              <a:buNone/>
              <a:defRPr sz="4000" b="1">
                <a:solidFill>
                  <a:schemeClr val="bg1"/>
                </a:solidFill>
              </a:defRPr>
            </a:lvl1pPr>
          </a:lstStyle>
          <a:p>
            <a:pPr lvl="0"/>
            <a:r>
              <a:rPr lang="en-US" dirty="0"/>
              <a:t>0 Mio</a:t>
            </a:r>
          </a:p>
        </p:txBody>
      </p:sp>
      <p:sp>
        <p:nvSpPr>
          <p:cNvPr id="11" name="Text Placeholder 6">
            <a:extLst>
              <a:ext uri="{FF2B5EF4-FFF2-40B4-BE49-F238E27FC236}">
                <a16:creationId xmlns:a16="http://schemas.microsoft.com/office/drawing/2014/main" id="{CE9D3FEE-C577-F74B-1629-DFFC856C6ECD}"/>
              </a:ext>
            </a:extLst>
          </p:cNvPr>
          <p:cNvSpPr>
            <a:spLocks noGrp="1"/>
          </p:cNvSpPr>
          <p:nvPr>
            <p:ph type="body" sz="quarter" idx="14" hasCustomPrompt="1"/>
          </p:nvPr>
        </p:nvSpPr>
        <p:spPr bwMode="gray">
          <a:xfrm>
            <a:off x="4296000" y="3630386"/>
            <a:ext cx="1800000" cy="1872000"/>
          </a:xfrm>
          <a:solidFill>
            <a:schemeClr val="accent1"/>
          </a:solidFill>
        </p:spPr>
        <p:txBody>
          <a:bodyPr lIns="144000" tIns="108000" rIns="144000" bIns="108000" anchor="ctr"/>
          <a:lstStyle>
            <a:lvl1pPr marL="0" indent="0" algn="ctr">
              <a:spcAft>
                <a:spcPts val="0"/>
              </a:spcAft>
              <a:buNone/>
              <a:defRPr sz="4000" b="1">
                <a:solidFill>
                  <a:schemeClr val="bg1"/>
                </a:solidFill>
              </a:defRPr>
            </a:lvl1pPr>
          </a:lstStyle>
          <a:p>
            <a:pPr lvl="0"/>
            <a:r>
              <a:rPr lang="en-US" dirty="0"/>
              <a:t>20XY</a:t>
            </a:r>
          </a:p>
        </p:txBody>
      </p:sp>
      <p:sp>
        <p:nvSpPr>
          <p:cNvPr id="13" name="Text Placeholder 12">
            <a:extLst>
              <a:ext uri="{FF2B5EF4-FFF2-40B4-BE49-F238E27FC236}">
                <a16:creationId xmlns:a16="http://schemas.microsoft.com/office/drawing/2014/main" id="{F6886565-4CB8-E065-18D3-4742E7B0E0C3}"/>
              </a:ext>
            </a:extLst>
          </p:cNvPr>
          <p:cNvSpPr>
            <a:spLocks noGrp="1"/>
          </p:cNvSpPr>
          <p:nvPr>
            <p:ph type="body" sz="quarter" idx="23" hasCustomPrompt="1"/>
          </p:nvPr>
        </p:nvSpPr>
        <p:spPr bwMode="gray">
          <a:xfrm>
            <a:off x="515937" y="2351941"/>
            <a:ext cx="5539837" cy="984885"/>
          </a:xfrm>
        </p:spPr>
        <p:txBody>
          <a:bodyPr>
            <a:spAutoFit/>
          </a:bodyPr>
          <a:lstStyle>
            <a:lvl1pPr marL="0" indent="0">
              <a:buNone/>
              <a:defRPr/>
            </a:lvl1pPr>
          </a:lstStyle>
          <a:p>
            <a:pPr marL="0" marR="0" lvl="0" indent="0" algn="l" defTabSz="914400" rtl="0" eaLnBrk="1" fontAlgn="auto" latinLnBrk="0" hangingPunct="1">
              <a:lnSpc>
                <a:spcPct val="100000"/>
              </a:lnSpc>
              <a:spcBef>
                <a:spcPts val="0"/>
              </a:spcBef>
              <a:spcAft>
                <a:spcPts val="600"/>
              </a:spcAft>
              <a:buClr>
                <a:schemeClr val="accent1"/>
              </a:buClr>
              <a:buSzTx/>
              <a:buFont typeface="Arial" panose="020B0604020202020204" pitchFamily="34" charset="0"/>
              <a:buNone/>
              <a:tabLst/>
              <a:defRPr/>
            </a:pPr>
            <a:r>
              <a:rPr lang="en-US" dirty="0"/>
              <a:t>Please insert your informative text here. Please insert your informative text here. Please insert your informative text here. Please insert your informative text here. Please insert your informative text here. Please insert your informative text here. </a:t>
            </a:r>
          </a:p>
        </p:txBody>
      </p:sp>
      <p:sp>
        <p:nvSpPr>
          <p:cNvPr id="18" name="Content Placeholder 17">
            <a:extLst>
              <a:ext uri="{FF2B5EF4-FFF2-40B4-BE49-F238E27FC236}">
                <a16:creationId xmlns:a16="http://schemas.microsoft.com/office/drawing/2014/main" id="{617CFD3D-B343-29AA-FD1F-47C1DE17260F}"/>
              </a:ext>
            </a:extLst>
          </p:cNvPr>
          <p:cNvSpPr>
            <a:spLocks noGrp="1"/>
          </p:cNvSpPr>
          <p:nvPr>
            <p:ph sz="quarter" idx="24" hasCustomPrompt="1"/>
          </p:nvPr>
        </p:nvSpPr>
        <p:spPr bwMode="gray">
          <a:xfrm>
            <a:off x="6456364" y="476250"/>
            <a:ext cx="5219700" cy="5026025"/>
          </a:xfrm>
        </p:spPr>
        <p:txBody>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7" name="Textfeld 6">
            <a:extLst>
              <a:ext uri="{FF2B5EF4-FFF2-40B4-BE49-F238E27FC236}">
                <a16:creationId xmlns:a16="http://schemas.microsoft.com/office/drawing/2014/main" id="{DCBBC41F-AA48-5A95-BD22-EDF913E79FCD}"/>
              </a:ext>
            </a:extLst>
          </p:cNvPr>
          <p:cNvSpPr txBox="1">
            <a:spLocks/>
          </p:cNvSpPr>
          <p:nvPr userDrawn="1"/>
        </p:nvSpPr>
        <p:spPr>
          <a:xfrm>
            <a:off x="5691185" y="6310083"/>
            <a:ext cx="809630" cy="153888"/>
          </a:xfrm>
          <a:prstGeom prst="rect">
            <a:avLst/>
          </a:prstGeom>
          <a:noFill/>
        </p:spPr>
        <p:txBody>
          <a:bodyPr wrap="square" lIns="0" tIns="0" rIns="0" bIns="0" rtlCol="0">
            <a:spAutoFit/>
          </a:bodyPr>
          <a:lstStyle/>
          <a:p>
            <a:pPr marL="0" lvl="0" indent="0" algn="ctr" defTabSz="914400" rtl="0" eaLnBrk="1" latinLnBrk="0" hangingPunct="1">
              <a:lnSpc>
                <a:spcPct val="100000"/>
              </a:lnSpc>
              <a:spcBef>
                <a:spcPts val="0"/>
              </a:spcBef>
              <a:spcAft>
                <a:spcPts val="600"/>
              </a:spcAft>
              <a:buClr>
                <a:schemeClr val="accent1"/>
              </a:buClr>
              <a:buFont typeface="Arial" panose="020B0604020202020204" pitchFamily="34" charset="0"/>
              <a:buNone/>
            </a:pPr>
            <a:r>
              <a:rPr lang="en-US" sz="1000" kern="1200" dirty="0">
                <a:solidFill>
                  <a:schemeClr val="accent2"/>
                </a:solidFill>
                <a:latin typeface="+mn-lt"/>
                <a:ea typeface="+mn-ea"/>
                <a:cs typeface="+mn-cs"/>
              </a:rPr>
              <a:t>Confidential</a:t>
            </a:r>
          </a:p>
        </p:txBody>
      </p:sp>
      <p:sp>
        <p:nvSpPr>
          <p:cNvPr id="8" name="Textplatzhalter 8">
            <a:extLst>
              <a:ext uri="{FF2B5EF4-FFF2-40B4-BE49-F238E27FC236}">
                <a16:creationId xmlns:a16="http://schemas.microsoft.com/office/drawing/2014/main" id="{3F2B394E-FF4F-A13B-82E3-DC3EC336F9BA}"/>
              </a:ext>
            </a:extLst>
          </p:cNvPr>
          <p:cNvSpPr>
            <a:spLocks noGrp="1"/>
          </p:cNvSpPr>
          <p:nvPr>
            <p:ph type="body" sz="quarter" idx="22" hasCustomPrompt="1"/>
          </p:nvPr>
        </p:nvSpPr>
        <p:spPr>
          <a:xfrm>
            <a:off x="515937" y="845582"/>
            <a:ext cx="5580063" cy="1231106"/>
          </a:xfrm>
        </p:spPr>
        <p:txBody>
          <a:bodyPr wrap="square">
            <a:spAutoFit/>
          </a:bodyPr>
          <a:lstStyle>
            <a:lvl1pPr marL="0" indent="0">
              <a:spcAft>
                <a:spcPts val="0"/>
              </a:spcAft>
              <a:buNone/>
              <a:defRPr sz="4000"/>
            </a:lvl1pPr>
          </a:lstStyle>
          <a:p>
            <a:pPr lvl="0"/>
            <a:r>
              <a:rPr lang="en-US" dirty="0"/>
              <a:t>Headline</a:t>
            </a:r>
          </a:p>
          <a:p>
            <a:pPr lvl="0"/>
            <a:r>
              <a:rPr lang="en-US" dirty="0"/>
              <a:t>Second line</a:t>
            </a:r>
          </a:p>
        </p:txBody>
      </p:sp>
    </p:spTree>
    <p:extLst>
      <p:ext uri="{BB962C8B-B14F-4D97-AF65-F5344CB8AC3E}">
        <p14:creationId xmlns:p14="http://schemas.microsoft.com/office/powerpoint/2010/main" val="2989349200"/>
      </p:ext>
    </p:extLst>
  </p:cSld>
  <p:clrMapOvr>
    <a:masterClrMapping/>
  </p:clrMapOvr>
  <p:extLst>
    <p:ext uri="{DCECCB84-F9BA-43D5-87BE-67443E8EF086}">
      <p15:sldGuideLst xmlns:p15="http://schemas.microsoft.com/office/powerpoint/2012/main">
        <p15:guide id="1" orient="horz" pos="3816">
          <p15:clr>
            <a:srgbClr val="F26B43"/>
          </p15:clr>
        </p15:guide>
        <p15:guide id="2" orient="horz" pos="1480" userDrawn="1">
          <p15:clr>
            <a:srgbClr val="F26B43"/>
          </p15:clr>
        </p15:guide>
        <p15:guide id="3" orient="horz" pos="2286" userDrawn="1">
          <p15:clr>
            <a:srgbClr val="F26B43"/>
          </p15:clr>
        </p15:guide>
        <p15:guide id="4" pos="3840" userDrawn="1">
          <p15:clr>
            <a:srgbClr val="F26B43"/>
          </p15:clr>
        </p15:guide>
        <p15:guide id="5" orient="horz" pos="3465" userDrawn="1">
          <p15:clr>
            <a:srgbClr val="F26B43"/>
          </p15:clr>
        </p15:guide>
        <p15:guide id="6" pos="4067" userDrawn="1">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sp>
        <p:nvSpPr>
          <p:cNvPr id="3" name="Picture Placeholder 7">
            <a:extLst>
              <a:ext uri="{FF2B5EF4-FFF2-40B4-BE49-F238E27FC236}">
                <a16:creationId xmlns:a16="http://schemas.microsoft.com/office/drawing/2014/main" id="{AE0FE1CD-B1AE-2871-3162-980A2C8857B3}"/>
              </a:ext>
            </a:extLst>
          </p:cNvPr>
          <p:cNvSpPr>
            <a:spLocks noGrp="1"/>
          </p:cNvSpPr>
          <p:nvPr>
            <p:ph type="pic" sz="quarter" idx="11" hasCustomPrompt="1"/>
          </p:nvPr>
        </p:nvSpPr>
        <p:spPr bwMode="gray">
          <a:xfrm>
            <a:off x="4369594" y="0"/>
            <a:ext cx="7822406" cy="6057900"/>
          </a:xfrm>
          <a:pattFill prst="wdUpDiag">
            <a:fgClr>
              <a:schemeClr val="bg1"/>
            </a:fgClr>
            <a:bgClr>
              <a:schemeClr val="bg2"/>
            </a:bgClr>
          </a:pattFill>
        </p:spPr>
        <p:txBody>
          <a:bodyPr anchor="ctr"/>
          <a:lstStyle>
            <a:lvl1pPr marL="0" indent="0" algn="ctr">
              <a:lnSpc>
                <a:spcPct val="100000"/>
              </a:lnSpc>
              <a:buNone/>
              <a:defRPr sz="1000" b="1" i="1">
                <a:solidFill>
                  <a:srgbClr val="BDBDBD"/>
                </a:solidFill>
              </a:defRPr>
            </a:lvl1pPr>
          </a:lstStyle>
          <a:p>
            <a:r>
              <a:rPr lang="en-US" noProof="0" dirty="0"/>
              <a:t> Image placeholder</a:t>
            </a:r>
          </a:p>
        </p:txBody>
      </p:sp>
      <p:graphicFrame>
        <p:nvGraphicFramePr>
          <p:cNvPr id="18" name="Objekt 17" hidden="1">
            <a:extLst>
              <a:ext uri="{FF2B5EF4-FFF2-40B4-BE49-F238E27FC236}">
                <a16:creationId xmlns:a16="http://schemas.microsoft.com/office/drawing/2014/main" id="{F05B8204-9FDB-9C14-7435-D448FCDFE6C8}"/>
              </a:ext>
            </a:extLst>
          </p:cNvPr>
          <p:cNvGraphicFramePr>
            <a:graphicFrameLocks noChangeAspect="1"/>
          </p:cNvGraphicFramePr>
          <p:nvPr userDrawn="1">
            <p:custDataLst>
              <p:tags r:id="rId1"/>
            </p:custDataLst>
            <p:extLst>
              <p:ext uri="{D42A27DB-BD31-4B8C-83A1-F6EECF244321}">
                <p14:modId xmlns:p14="http://schemas.microsoft.com/office/powerpoint/2010/main" val="32958347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18" name="Objekt 17" hidden="1">
                        <a:extLst>
                          <a:ext uri="{FF2B5EF4-FFF2-40B4-BE49-F238E27FC236}">
                            <a16:creationId xmlns:a16="http://schemas.microsoft.com/office/drawing/2014/main" id="{F05B8204-9FDB-9C14-7435-D448FCDFE6C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Footer Placeholder 6">
            <a:extLst>
              <a:ext uri="{FF2B5EF4-FFF2-40B4-BE49-F238E27FC236}">
                <a16:creationId xmlns:a16="http://schemas.microsoft.com/office/drawing/2014/main" id="{8349C354-53FD-5E75-76EC-6C80A35BC397}"/>
              </a:ext>
            </a:extLst>
          </p:cNvPr>
          <p:cNvSpPr>
            <a:spLocks noGrp="1"/>
          </p:cNvSpPr>
          <p:nvPr>
            <p:ph type="ftr" sz="quarter" idx="16"/>
          </p:nvPr>
        </p:nvSpPr>
        <p:spPr bwMode="gray"/>
        <p:txBody>
          <a:bodyPr/>
          <a:lstStyle/>
          <a:p>
            <a:r>
              <a:rPr lang="de-DE"/>
              <a:t>© Copyright Sensirion, Switzerland</a:t>
            </a:r>
            <a:endParaRPr lang="de-DE" dirty="0"/>
          </a:p>
        </p:txBody>
      </p:sp>
      <p:sp>
        <p:nvSpPr>
          <p:cNvPr id="8" name="Slide Number Placeholder 7">
            <a:extLst>
              <a:ext uri="{FF2B5EF4-FFF2-40B4-BE49-F238E27FC236}">
                <a16:creationId xmlns:a16="http://schemas.microsoft.com/office/drawing/2014/main" id="{94705C1F-6CF3-8FF8-4D42-9153C70BF287}"/>
              </a:ext>
            </a:extLst>
          </p:cNvPr>
          <p:cNvSpPr>
            <a:spLocks noGrp="1"/>
          </p:cNvSpPr>
          <p:nvPr>
            <p:ph type="sldNum" sz="quarter" idx="17"/>
          </p:nvPr>
        </p:nvSpPr>
        <p:spPr bwMode="gray"/>
        <p:txBody>
          <a:bodyPr/>
          <a:lstStyle/>
          <a:p>
            <a:fld id="{B1E691A1-F3A6-4574-B226-B412272B38A6}" type="slidenum">
              <a:rPr lang="de-DE" smtClean="0"/>
              <a:pPr/>
              <a:t>‹#›</a:t>
            </a:fld>
            <a:endParaRPr lang="de-DE"/>
          </a:p>
        </p:txBody>
      </p:sp>
      <p:sp>
        <p:nvSpPr>
          <p:cNvPr id="10" name="Title 1">
            <a:extLst>
              <a:ext uri="{FF2B5EF4-FFF2-40B4-BE49-F238E27FC236}">
                <a16:creationId xmlns:a16="http://schemas.microsoft.com/office/drawing/2014/main" id="{1AA63BB0-73AC-7587-28FB-0A96DF658943}"/>
              </a:ext>
            </a:extLst>
          </p:cNvPr>
          <p:cNvSpPr>
            <a:spLocks noGrp="1"/>
          </p:cNvSpPr>
          <p:nvPr>
            <p:ph type="title" hasCustomPrompt="1"/>
          </p:nvPr>
        </p:nvSpPr>
        <p:spPr bwMode="gray">
          <a:xfrm>
            <a:off x="515937" y="1449388"/>
            <a:ext cx="3484563" cy="615553"/>
          </a:xfrm>
        </p:spPr>
        <p:txBody>
          <a:bodyPr vert="horz"/>
          <a:lstStyle>
            <a:lvl1pPr>
              <a:defRPr sz="4000" cap="all" baseline="0"/>
            </a:lvl1pPr>
          </a:lstStyle>
          <a:p>
            <a:r>
              <a:rPr lang="en-US" dirty="0"/>
              <a:t>Contact</a:t>
            </a:r>
          </a:p>
        </p:txBody>
      </p:sp>
      <p:sp>
        <p:nvSpPr>
          <p:cNvPr id="12" name="Text Placeholder 11">
            <a:extLst>
              <a:ext uri="{FF2B5EF4-FFF2-40B4-BE49-F238E27FC236}">
                <a16:creationId xmlns:a16="http://schemas.microsoft.com/office/drawing/2014/main" id="{968A28B4-9AD6-D64F-46E1-2CD6D443217A}"/>
              </a:ext>
            </a:extLst>
          </p:cNvPr>
          <p:cNvSpPr>
            <a:spLocks noGrp="1"/>
          </p:cNvSpPr>
          <p:nvPr>
            <p:ph type="body" sz="quarter" idx="18" hasCustomPrompt="1"/>
          </p:nvPr>
        </p:nvSpPr>
        <p:spPr bwMode="gray">
          <a:xfrm>
            <a:off x="515938" y="2422525"/>
            <a:ext cx="1789112" cy="492443"/>
          </a:xfrm>
        </p:spPr>
        <p:txBody>
          <a:bodyPr wrap="square">
            <a:spAutoFit/>
          </a:bodyPr>
          <a:lstStyle>
            <a:lvl1pPr marL="0" indent="0">
              <a:spcAft>
                <a:spcPts val="0"/>
              </a:spcAft>
              <a:buNone/>
              <a:defRPr b="1"/>
            </a:lvl1pPr>
          </a:lstStyle>
          <a:p>
            <a:pPr lvl="0"/>
            <a:r>
              <a:rPr lang="en-US" dirty="0"/>
              <a:t>First name</a:t>
            </a:r>
          </a:p>
          <a:p>
            <a:pPr lvl="0"/>
            <a:r>
              <a:rPr lang="en-US" dirty="0"/>
              <a:t>Last name</a:t>
            </a:r>
          </a:p>
        </p:txBody>
      </p:sp>
      <p:sp>
        <p:nvSpPr>
          <p:cNvPr id="13" name="Text Placeholder 11">
            <a:extLst>
              <a:ext uri="{FF2B5EF4-FFF2-40B4-BE49-F238E27FC236}">
                <a16:creationId xmlns:a16="http://schemas.microsoft.com/office/drawing/2014/main" id="{0E2BC42F-49BB-5EC3-11AB-85D6295A0A2F}"/>
              </a:ext>
            </a:extLst>
          </p:cNvPr>
          <p:cNvSpPr>
            <a:spLocks noGrp="1"/>
          </p:cNvSpPr>
          <p:nvPr>
            <p:ph type="body" sz="quarter" idx="19" hasCustomPrompt="1"/>
          </p:nvPr>
        </p:nvSpPr>
        <p:spPr bwMode="gray">
          <a:xfrm>
            <a:off x="2390775" y="2422525"/>
            <a:ext cx="1609725" cy="615553"/>
          </a:xfrm>
        </p:spPr>
        <p:txBody>
          <a:bodyPr>
            <a:spAutoFit/>
          </a:bodyPr>
          <a:lstStyle>
            <a:lvl1pPr marL="0" indent="0">
              <a:spcAft>
                <a:spcPts val="600"/>
              </a:spcAft>
              <a:buNone/>
              <a:defRPr sz="1000" b="0"/>
            </a:lvl1pPr>
          </a:lstStyle>
          <a:p>
            <a:r>
              <a:rPr lang="en-US" dirty="0"/>
              <a:t>E-mail</a:t>
            </a:r>
          </a:p>
          <a:p>
            <a:pPr lvl="0"/>
            <a:r>
              <a:rPr lang="en-US" dirty="0"/>
              <a:t>Phone</a:t>
            </a:r>
          </a:p>
          <a:p>
            <a:pPr lvl="0"/>
            <a:r>
              <a:rPr lang="en-US" dirty="0"/>
              <a:t>Address</a:t>
            </a:r>
          </a:p>
        </p:txBody>
      </p:sp>
      <p:sp>
        <p:nvSpPr>
          <p:cNvPr id="14" name="Text Placeholder 11">
            <a:extLst>
              <a:ext uri="{FF2B5EF4-FFF2-40B4-BE49-F238E27FC236}">
                <a16:creationId xmlns:a16="http://schemas.microsoft.com/office/drawing/2014/main" id="{3935B3FD-4FD7-1142-C3FC-23D71F2A2105}"/>
              </a:ext>
            </a:extLst>
          </p:cNvPr>
          <p:cNvSpPr>
            <a:spLocks noGrp="1"/>
          </p:cNvSpPr>
          <p:nvPr>
            <p:ph type="body" sz="quarter" idx="20" hasCustomPrompt="1"/>
          </p:nvPr>
        </p:nvSpPr>
        <p:spPr bwMode="gray">
          <a:xfrm>
            <a:off x="515938" y="3422650"/>
            <a:ext cx="1789112" cy="492443"/>
          </a:xfrm>
        </p:spPr>
        <p:txBody>
          <a:bodyPr wrap="square">
            <a:spAutoFit/>
          </a:bodyPr>
          <a:lstStyle>
            <a:lvl1pPr marL="0" indent="0">
              <a:spcAft>
                <a:spcPts val="0"/>
              </a:spcAft>
              <a:buNone/>
              <a:defRPr b="1"/>
            </a:lvl1pPr>
          </a:lstStyle>
          <a:p>
            <a:pPr lvl="0"/>
            <a:r>
              <a:rPr lang="en-US" dirty="0"/>
              <a:t>First name</a:t>
            </a:r>
          </a:p>
          <a:p>
            <a:pPr lvl="0"/>
            <a:r>
              <a:rPr lang="en-US" dirty="0"/>
              <a:t>Last name</a:t>
            </a:r>
          </a:p>
        </p:txBody>
      </p:sp>
      <p:sp>
        <p:nvSpPr>
          <p:cNvPr id="15" name="Text Placeholder 11">
            <a:extLst>
              <a:ext uri="{FF2B5EF4-FFF2-40B4-BE49-F238E27FC236}">
                <a16:creationId xmlns:a16="http://schemas.microsoft.com/office/drawing/2014/main" id="{DFCFADD4-BDD7-C835-1085-0A971CE578AF}"/>
              </a:ext>
            </a:extLst>
          </p:cNvPr>
          <p:cNvSpPr>
            <a:spLocks noGrp="1"/>
          </p:cNvSpPr>
          <p:nvPr>
            <p:ph type="body" sz="quarter" idx="21" hasCustomPrompt="1"/>
          </p:nvPr>
        </p:nvSpPr>
        <p:spPr bwMode="gray">
          <a:xfrm>
            <a:off x="2390775" y="3422650"/>
            <a:ext cx="1609725" cy="615553"/>
          </a:xfrm>
        </p:spPr>
        <p:txBody>
          <a:bodyPr>
            <a:spAutoFit/>
          </a:bodyPr>
          <a:lstStyle>
            <a:lvl1pPr marL="0" indent="0">
              <a:spcAft>
                <a:spcPts val="600"/>
              </a:spcAft>
              <a:buNone/>
              <a:defRPr sz="1000" b="0"/>
            </a:lvl1pPr>
          </a:lstStyle>
          <a:p>
            <a:r>
              <a:rPr lang="en-US" dirty="0"/>
              <a:t>E-mail</a:t>
            </a:r>
          </a:p>
          <a:p>
            <a:pPr lvl="0"/>
            <a:r>
              <a:rPr lang="en-US" dirty="0"/>
              <a:t>Phone</a:t>
            </a:r>
          </a:p>
          <a:p>
            <a:pPr lvl="0"/>
            <a:r>
              <a:rPr lang="en-US" dirty="0"/>
              <a:t>Address</a:t>
            </a:r>
          </a:p>
        </p:txBody>
      </p:sp>
      <p:sp>
        <p:nvSpPr>
          <p:cNvPr id="16" name="Text Placeholder 11">
            <a:extLst>
              <a:ext uri="{FF2B5EF4-FFF2-40B4-BE49-F238E27FC236}">
                <a16:creationId xmlns:a16="http://schemas.microsoft.com/office/drawing/2014/main" id="{365E10C3-0988-8B7A-CEBD-ABE2BDA7F1D7}"/>
              </a:ext>
            </a:extLst>
          </p:cNvPr>
          <p:cNvSpPr>
            <a:spLocks noGrp="1"/>
          </p:cNvSpPr>
          <p:nvPr>
            <p:ph type="body" sz="quarter" idx="22" hasCustomPrompt="1"/>
          </p:nvPr>
        </p:nvSpPr>
        <p:spPr bwMode="gray">
          <a:xfrm>
            <a:off x="515938" y="4422775"/>
            <a:ext cx="1789112" cy="492443"/>
          </a:xfrm>
        </p:spPr>
        <p:txBody>
          <a:bodyPr wrap="square">
            <a:spAutoFit/>
          </a:bodyPr>
          <a:lstStyle>
            <a:lvl1pPr marL="0" indent="0">
              <a:spcAft>
                <a:spcPts val="0"/>
              </a:spcAft>
              <a:buNone/>
              <a:defRPr b="1"/>
            </a:lvl1pPr>
          </a:lstStyle>
          <a:p>
            <a:pPr lvl="0"/>
            <a:r>
              <a:rPr lang="en-US" dirty="0"/>
              <a:t>First name</a:t>
            </a:r>
          </a:p>
          <a:p>
            <a:pPr lvl="0"/>
            <a:r>
              <a:rPr lang="en-US" dirty="0"/>
              <a:t>Last name</a:t>
            </a:r>
          </a:p>
        </p:txBody>
      </p:sp>
      <p:sp>
        <p:nvSpPr>
          <p:cNvPr id="17" name="Text Placeholder 11">
            <a:extLst>
              <a:ext uri="{FF2B5EF4-FFF2-40B4-BE49-F238E27FC236}">
                <a16:creationId xmlns:a16="http://schemas.microsoft.com/office/drawing/2014/main" id="{D92315C8-74E3-7E7B-DA7E-6FFA0BBEBDFF}"/>
              </a:ext>
            </a:extLst>
          </p:cNvPr>
          <p:cNvSpPr>
            <a:spLocks noGrp="1"/>
          </p:cNvSpPr>
          <p:nvPr>
            <p:ph type="body" sz="quarter" idx="23" hasCustomPrompt="1"/>
          </p:nvPr>
        </p:nvSpPr>
        <p:spPr bwMode="gray">
          <a:xfrm>
            <a:off x="2390775" y="4422775"/>
            <a:ext cx="1609725" cy="615553"/>
          </a:xfrm>
        </p:spPr>
        <p:txBody>
          <a:bodyPr>
            <a:spAutoFit/>
          </a:bodyPr>
          <a:lstStyle>
            <a:lvl1pPr marL="0" indent="0">
              <a:spcAft>
                <a:spcPts val="600"/>
              </a:spcAft>
              <a:buNone/>
              <a:defRPr sz="1000" b="0"/>
            </a:lvl1pPr>
          </a:lstStyle>
          <a:p>
            <a:r>
              <a:rPr lang="en-US" dirty="0"/>
              <a:t>E-mail</a:t>
            </a:r>
          </a:p>
          <a:p>
            <a:pPr lvl="0"/>
            <a:r>
              <a:rPr lang="en-US" dirty="0"/>
              <a:t>Phone</a:t>
            </a:r>
          </a:p>
          <a:p>
            <a:pPr lvl="0"/>
            <a:r>
              <a:rPr lang="en-US" dirty="0"/>
              <a:t>Address</a:t>
            </a:r>
          </a:p>
        </p:txBody>
      </p:sp>
      <p:sp>
        <p:nvSpPr>
          <p:cNvPr id="22" name="Text Placeholder 21">
            <a:extLst>
              <a:ext uri="{FF2B5EF4-FFF2-40B4-BE49-F238E27FC236}">
                <a16:creationId xmlns:a16="http://schemas.microsoft.com/office/drawing/2014/main" id="{06340F3A-9AB1-D342-7190-230CAC35531B}"/>
              </a:ext>
            </a:extLst>
          </p:cNvPr>
          <p:cNvSpPr>
            <a:spLocks noGrp="1"/>
          </p:cNvSpPr>
          <p:nvPr>
            <p:ph type="body" sz="quarter" idx="24" hasCustomPrompt="1"/>
          </p:nvPr>
        </p:nvSpPr>
        <p:spPr bwMode="gray">
          <a:xfrm>
            <a:off x="515939" y="3207505"/>
            <a:ext cx="3480542" cy="45719"/>
          </a:xfrm>
          <a:custGeom>
            <a:avLst/>
            <a:gdLst>
              <a:gd name="connsiteX0" fmla="*/ 0 w 3933825"/>
              <a:gd name="connsiteY0" fmla="*/ 0 h 523875"/>
              <a:gd name="connsiteX1" fmla="*/ 3933825 w 3933825"/>
              <a:gd name="connsiteY1" fmla="*/ 0 h 523875"/>
              <a:gd name="connsiteX2" fmla="*/ 3933825 w 3933825"/>
              <a:gd name="connsiteY2" fmla="*/ 523875 h 523875"/>
              <a:gd name="connsiteX3" fmla="*/ 0 w 3933825"/>
              <a:gd name="connsiteY3" fmla="*/ 523875 h 523875"/>
              <a:gd name="connsiteX4" fmla="*/ 0 w 3933825"/>
              <a:gd name="connsiteY4" fmla="*/ 0 h 523875"/>
              <a:gd name="connsiteX0" fmla="*/ 0 w 3933825"/>
              <a:gd name="connsiteY0" fmla="*/ 0 h 523875"/>
              <a:gd name="connsiteX1" fmla="*/ 3933825 w 3933825"/>
              <a:gd name="connsiteY1" fmla="*/ 0 h 523875"/>
              <a:gd name="connsiteX2" fmla="*/ 0 w 3933825"/>
              <a:gd name="connsiteY2" fmla="*/ 523875 h 523875"/>
              <a:gd name="connsiteX3" fmla="*/ 0 w 3933825"/>
              <a:gd name="connsiteY3" fmla="*/ 0 h 523875"/>
              <a:gd name="connsiteX0" fmla="*/ 0 w 3933825"/>
              <a:gd name="connsiteY0" fmla="*/ 0 h 0"/>
              <a:gd name="connsiteX1" fmla="*/ 3933825 w 3933825"/>
              <a:gd name="connsiteY1" fmla="*/ 0 h 0"/>
              <a:gd name="connsiteX2" fmla="*/ 0 w 3933825"/>
              <a:gd name="connsiteY2" fmla="*/ 0 h 0"/>
            </a:gdLst>
            <a:ahLst/>
            <a:cxnLst>
              <a:cxn ang="0">
                <a:pos x="connsiteX0" y="connsiteY0"/>
              </a:cxn>
              <a:cxn ang="0">
                <a:pos x="connsiteX1" y="connsiteY1"/>
              </a:cxn>
              <a:cxn ang="0">
                <a:pos x="connsiteX2" y="connsiteY2"/>
              </a:cxn>
            </a:cxnLst>
            <a:rect l="l" t="t" r="r" b="b"/>
            <a:pathLst>
              <a:path w="3933825">
                <a:moveTo>
                  <a:pt x="0" y="0"/>
                </a:moveTo>
                <a:lnTo>
                  <a:pt x="3933825" y="0"/>
                </a:lnTo>
                <a:lnTo>
                  <a:pt x="0" y="0"/>
                </a:lnTo>
                <a:close/>
              </a:path>
            </a:pathLst>
          </a:custGeom>
          <a:ln w="6350">
            <a:solidFill>
              <a:srgbClr val="BDBDBD"/>
            </a:solidFill>
          </a:ln>
        </p:spPr>
        <p:txBody>
          <a:bodyPr/>
          <a:lstStyle>
            <a:lvl1pPr marL="0" indent="0">
              <a:buNone/>
              <a:defRPr/>
            </a:lvl1pPr>
          </a:lstStyle>
          <a:p>
            <a:pPr lvl="0"/>
            <a:r>
              <a:rPr lang="en-US" dirty="0"/>
              <a:t> </a:t>
            </a:r>
          </a:p>
        </p:txBody>
      </p:sp>
      <p:sp>
        <p:nvSpPr>
          <p:cNvPr id="23" name="Text Placeholder 21">
            <a:extLst>
              <a:ext uri="{FF2B5EF4-FFF2-40B4-BE49-F238E27FC236}">
                <a16:creationId xmlns:a16="http://schemas.microsoft.com/office/drawing/2014/main" id="{C716B27B-8D03-8B76-8793-65296174B477}"/>
              </a:ext>
            </a:extLst>
          </p:cNvPr>
          <p:cNvSpPr>
            <a:spLocks noGrp="1"/>
          </p:cNvSpPr>
          <p:nvPr>
            <p:ph type="body" sz="quarter" idx="25" hasCustomPrompt="1"/>
          </p:nvPr>
        </p:nvSpPr>
        <p:spPr bwMode="gray">
          <a:xfrm>
            <a:off x="515939" y="4207629"/>
            <a:ext cx="3480542" cy="45719"/>
          </a:xfrm>
          <a:custGeom>
            <a:avLst/>
            <a:gdLst>
              <a:gd name="connsiteX0" fmla="*/ 0 w 3933825"/>
              <a:gd name="connsiteY0" fmla="*/ 0 h 523875"/>
              <a:gd name="connsiteX1" fmla="*/ 3933825 w 3933825"/>
              <a:gd name="connsiteY1" fmla="*/ 0 h 523875"/>
              <a:gd name="connsiteX2" fmla="*/ 3933825 w 3933825"/>
              <a:gd name="connsiteY2" fmla="*/ 523875 h 523875"/>
              <a:gd name="connsiteX3" fmla="*/ 0 w 3933825"/>
              <a:gd name="connsiteY3" fmla="*/ 523875 h 523875"/>
              <a:gd name="connsiteX4" fmla="*/ 0 w 3933825"/>
              <a:gd name="connsiteY4" fmla="*/ 0 h 523875"/>
              <a:gd name="connsiteX0" fmla="*/ 0 w 3933825"/>
              <a:gd name="connsiteY0" fmla="*/ 0 h 523875"/>
              <a:gd name="connsiteX1" fmla="*/ 3933825 w 3933825"/>
              <a:gd name="connsiteY1" fmla="*/ 0 h 523875"/>
              <a:gd name="connsiteX2" fmla="*/ 0 w 3933825"/>
              <a:gd name="connsiteY2" fmla="*/ 523875 h 523875"/>
              <a:gd name="connsiteX3" fmla="*/ 0 w 3933825"/>
              <a:gd name="connsiteY3" fmla="*/ 0 h 523875"/>
              <a:gd name="connsiteX0" fmla="*/ 0 w 3933825"/>
              <a:gd name="connsiteY0" fmla="*/ 0 h 0"/>
              <a:gd name="connsiteX1" fmla="*/ 3933825 w 3933825"/>
              <a:gd name="connsiteY1" fmla="*/ 0 h 0"/>
              <a:gd name="connsiteX2" fmla="*/ 0 w 3933825"/>
              <a:gd name="connsiteY2" fmla="*/ 0 h 0"/>
            </a:gdLst>
            <a:ahLst/>
            <a:cxnLst>
              <a:cxn ang="0">
                <a:pos x="connsiteX0" y="connsiteY0"/>
              </a:cxn>
              <a:cxn ang="0">
                <a:pos x="connsiteX1" y="connsiteY1"/>
              </a:cxn>
              <a:cxn ang="0">
                <a:pos x="connsiteX2" y="connsiteY2"/>
              </a:cxn>
            </a:cxnLst>
            <a:rect l="l" t="t" r="r" b="b"/>
            <a:pathLst>
              <a:path w="3933825">
                <a:moveTo>
                  <a:pt x="0" y="0"/>
                </a:moveTo>
                <a:lnTo>
                  <a:pt x="3933825" y="0"/>
                </a:lnTo>
                <a:lnTo>
                  <a:pt x="0" y="0"/>
                </a:lnTo>
                <a:close/>
              </a:path>
            </a:pathLst>
          </a:custGeom>
          <a:ln w="6350">
            <a:solidFill>
              <a:srgbClr val="BDBDBD"/>
            </a:solidFill>
          </a:ln>
        </p:spPr>
        <p:txBody>
          <a:bodyPr/>
          <a:lstStyle>
            <a:lvl1pPr marL="0" indent="0">
              <a:buNone/>
              <a:defRPr/>
            </a:lvl1pPr>
          </a:lstStyle>
          <a:p>
            <a:pPr lvl="0"/>
            <a:r>
              <a:rPr lang="en-US" dirty="0"/>
              <a:t> </a:t>
            </a:r>
          </a:p>
        </p:txBody>
      </p:sp>
    </p:spTree>
    <p:extLst>
      <p:ext uri="{BB962C8B-B14F-4D97-AF65-F5344CB8AC3E}">
        <p14:creationId xmlns:p14="http://schemas.microsoft.com/office/powerpoint/2010/main" val="1813941894"/>
      </p:ext>
    </p:extLst>
  </p:cSld>
  <p:clrMapOvr>
    <a:masterClrMapping/>
  </p:clrMapOvr>
  <p:extLst>
    <p:ext uri="{DCECCB84-F9BA-43D5-87BE-67443E8EF086}">
      <p15:sldGuideLst xmlns:p15="http://schemas.microsoft.com/office/powerpoint/2012/main">
        <p15:guide id="1" orient="horz" pos="913">
          <p15:clr>
            <a:srgbClr val="F26B43"/>
          </p15:clr>
        </p15:guide>
        <p15:guide id="3" orient="horz" pos="300">
          <p15:clr>
            <a:srgbClr val="F26B43"/>
          </p15:clr>
        </p15:guide>
        <p15:guide id="4" orient="horz" pos="3974">
          <p15:clr>
            <a:srgbClr val="F26B43"/>
          </p15:clr>
        </p15:guide>
        <p15:guide id="5" orient="horz" pos="3816">
          <p15:clr>
            <a:srgbClr val="F26B43"/>
          </p15:clr>
        </p15:guide>
        <p15:guide id="6" pos="2520" userDrawn="1">
          <p15:clr>
            <a:srgbClr val="F26B43"/>
          </p15:clr>
        </p15:guide>
        <p15:guide id="7" pos="2751"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End slide gree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C58368B-6ED4-3E65-BBE2-7282F6944C35}"/>
              </a:ext>
            </a:extLst>
          </p:cNvPr>
          <p:cNvSpPr/>
          <p:nvPr userDrawn="1"/>
        </p:nvSpPr>
        <p:spPr bwMode="gray">
          <a:xfrm>
            <a:off x="0" y="0"/>
            <a:ext cx="12192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dirty="0" err="1"/>
          </a:p>
        </p:txBody>
      </p:sp>
      <p:grpSp>
        <p:nvGrpSpPr>
          <p:cNvPr id="6" name="Gruppieren 4">
            <a:extLst>
              <a:ext uri="{FF2B5EF4-FFF2-40B4-BE49-F238E27FC236}">
                <a16:creationId xmlns:a16="http://schemas.microsoft.com/office/drawing/2014/main" id="{8C35BDC6-DF5F-0207-EC72-AE68637A4815}"/>
              </a:ext>
            </a:extLst>
          </p:cNvPr>
          <p:cNvGrpSpPr>
            <a:grpSpLocks/>
          </p:cNvGrpSpPr>
          <p:nvPr userDrawn="1"/>
        </p:nvGrpSpPr>
        <p:grpSpPr bwMode="gray">
          <a:xfrm>
            <a:off x="3210560" y="3140105"/>
            <a:ext cx="5770880" cy="577789"/>
            <a:chOff x="10390188" y="6381750"/>
            <a:chExt cx="1300163" cy="130175"/>
          </a:xfrm>
          <a:solidFill>
            <a:schemeClr val="bg1"/>
          </a:solidFill>
        </p:grpSpPr>
        <p:sp>
          <p:nvSpPr>
            <p:cNvPr id="7" name="Freeform 5">
              <a:extLst>
                <a:ext uri="{FF2B5EF4-FFF2-40B4-BE49-F238E27FC236}">
                  <a16:creationId xmlns:a16="http://schemas.microsoft.com/office/drawing/2014/main" id="{000B9D22-2032-7685-E4EF-DE1150B3BCAA}"/>
                </a:ext>
              </a:extLst>
            </p:cNvPr>
            <p:cNvSpPr>
              <a:spLocks/>
            </p:cNvSpPr>
            <p:nvPr/>
          </p:nvSpPr>
          <p:spPr bwMode="gray">
            <a:xfrm>
              <a:off x="10390188" y="6383338"/>
              <a:ext cx="153988" cy="125413"/>
            </a:xfrm>
            <a:custGeom>
              <a:avLst/>
              <a:gdLst>
                <a:gd name="T0" fmla="*/ 172 w 428"/>
                <a:gd name="T1" fmla="*/ 60 h 338"/>
                <a:gd name="T2" fmla="*/ 99 w 428"/>
                <a:gd name="T3" fmla="*/ 104 h 338"/>
                <a:gd name="T4" fmla="*/ 159 w 428"/>
                <a:gd name="T5" fmla="*/ 141 h 338"/>
                <a:gd name="T6" fmla="*/ 284 w 428"/>
                <a:gd name="T7" fmla="*/ 141 h 338"/>
                <a:gd name="T8" fmla="*/ 428 w 428"/>
                <a:gd name="T9" fmla="*/ 237 h 338"/>
                <a:gd name="T10" fmla="*/ 270 w 428"/>
                <a:gd name="T11" fmla="*/ 338 h 338"/>
                <a:gd name="T12" fmla="*/ 18 w 428"/>
                <a:gd name="T13" fmla="*/ 338 h 338"/>
                <a:gd name="T14" fmla="*/ 18 w 428"/>
                <a:gd name="T15" fmla="*/ 277 h 338"/>
                <a:gd name="T16" fmla="*/ 255 w 428"/>
                <a:gd name="T17" fmla="*/ 277 h 338"/>
                <a:gd name="T18" fmla="*/ 329 w 428"/>
                <a:gd name="T19" fmla="*/ 239 h 338"/>
                <a:gd name="T20" fmla="*/ 261 w 428"/>
                <a:gd name="T21" fmla="*/ 200 h 338"/>
                <a:gd name="T22" fmla="*/ 150 w 428"/>
                <a:gd name="T23" fmla="*/ 200 h 338"/>
                <a:gd name="T24" fmla="*/ 0 w 428"/>
                <a:gd name="T25" fmla="*/ 103 h 338"/>
                <a:gd name="T26" fmla="*/ 158 w 428"/>
                <a:gd name="T27" fmla="*/ 0 h 338"/>
                <a:gd name="T28" fmla="*/ 406 w 428"/>
                <a:gd name="T29" fmla="*/ 0 h 338"/>
                <a:gd name="T30" fmla="*/ 406 w 428"/>
                <a:gd name="T31" fmla="*/ 60 h 338"/>
                <a:gd name="T32" fmla="*/ 172 w 428"/>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338">
                  <a:moveTo>
                    <a:pt x="172" y="60"/>
                  </a:moveTo>
                  <a:cubicBezTo>
                    <a:pt x="122" y="60"/>
                    <a:pt x="99" y="73"/>
                    <a:pt x="99" y="104"/>
                  </a:cubicBezTo>
                  <a:cubicBezTo>
                    <a:pt x="99" y="129"/>
                    <a:pt x="119" y="141"/>
                    <a:pt x="159" y="141"/>
                  </a:cubicBezTo>
                  <a:lnTo>
                    <a:pt x="284" y="141"/>
                  </a:lnTo>
                  <a:cubicBezTo>
                    <a:pt x="384" y="141"/>
                    <a:pt x="428" y="166"/>
                    <a:pt x="428" y="237"/>
                  </a:cubicBezTo>
                  <a:cubicBezTo>
                    <a:pt x="428" y="308"/>
                    <a:pt x="377" y="338"/>
                    <a:pt x="270" y="338"/>
                  </a:cubicBezTo>
                  <a:lnTo>
                    <a:pt x="18" y="338"/>
                  </a:lnTo>
                  <a:lnTo>
                    <a:pt x="18" y="277"/>
                  </a:lnTo>
                  <a:lnTo>
                    <a:pt x="255" y="277"/>
                  </a:lnTo>
                  <a:cubicBezTo>
                    <a:pt x="305" y="277"/>
                    <a:pt x="329" y="268"/>
                    <a:pt x="329" y="239"/>
                  </a:cubicBezTo>
                  <a:cubicBezTo>
                    <a:pt x="329" y="209"/>
                    <a:pt x="307" y="200"/>
                    <a:pt x="261" y="200"/>
                  </a:cubicBezTo>
                  <a:lnTo>
                    <a:pt x="150" y="200"/>
                  </a:lnTo>
                  <a:cubicBezTo>
                    <a:pt x="47" y="200"/>
                    <a:pt x="0" y="171"/>
                    <a:pt x="0" y="103"/>
                  </a:cubicBezTo>
                  <a:cubicBezTo>
                    <a:pt x="0" y="30"/>
                    <a:pt x="51" y="0"/>
                    <a:pt x="158" y="0"/>
                  </a:cubicBezTo>
                  <a:lnTo>
                    <a:pt x="406" y="0"/>
                  </a:lnTo>
                  <a:lnTo>
                    <a:pt x="406" y="60"/>
                  </a:lnTo>
                  <a:lnTo>
                    <a:pt x="172" y="6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8" name="Freeform 6">
              <a:extLst>
                <a:ext uri="{FF2B5EF4-FFF2-40B4-BE49-F238E27FC236}">
                  <a16:creationId xmlns:a16="http://schemas.microsoft.com/office/drawing/2014/main" id="{F8D4E96C-3D03-B2FF-8F31-C0A07FAA852A}"/>
                </a:ext>
              </a:extLst>
            </p:cNvPr>
            <p:cNvSpPr>
              <a:spLocks/>
            </p:cNvSpPr>
            <p:nvPr/>
          </p:nvSpPr>
          <p:spPr bwMode="gray">
            <a:xfrm>
              <a:off x="10558463" y="6383338"/>
              <a:ext cx="133350" cy="125413"/>
            </a:xfrm>
            <a:custGeom>
              <a:avLst/>
              <a:gdLst>
                <a:gd name="T0" fmla="*/ 107 w 369"/>
                <a:gd name="T1" fmla="*/ 137 h 338"/>
                <a:gd name="T2" fmla="*/ 369 w 369"/>
                <a:gd name="T3" fmla="*/ 137 h 338"/>
                <a:gd name="T4" fmla="*/ 369 w 369"/>
                <a:gd name="T5" fmla="*/ 196 h 338"/>
                <a:gd name="T6" fmla="*/ 107 w 369"/>
                <a:gd name="T7" fmla="*/ 196 h 338"/>
                <a:gd name="T8" fmla="*/ 214 w 369"/>
                <a:gd name="T9" fmla="*/ 279 h 338"/>
                <a:gd name="T10" fmla="*/ 369 w 369"/>
                <a:gd name="T11" fmla="*/ 279 h 338"/>
                <a:gd name="T12" fmla="*/ 369 w 369"/>
                <a:gd name="T13" fmla="*/ 338 h 338"/>
                <a:gd name="T14" fmla="*/ 210 w 369"/>
                <a:gd name="T15" fmla="*/ 338 h 338"/>
                <a:gd name="T16" fmla="*/ 69 w 369"/>
                <a:gd name="T17" fmla="*/ 308 h 338"/>
                <a:gd name="T18" fmla="*/ 0 w 369"/>
                <a:gd name="T19" fmla="*/ 175 h 338"/>
                <a:gd name="T20" fmla="*/ 212 w 369"/>
                <a:gd name="T21" fmla="*/ 0 h 338"/>
                <a:gd name="T22" fmla="*/ 369 w 369"/>
                <a:gd name="T23" fmla="*/ 0 h 338"/>
                <a:gd name="T24" fmla="*/ 369 w 369"/>
                <a:gd name="T25" fmla="*/ 59 h 338"/>
                <a:gd name="T26" fmla="*/ 214 w 369"/>
                <a:gd name="T27" fmla="*/ 59 h 338"/>
                <a:gd name="T28" fmla="*/ 107 w 369"/>
                <a:gd name="T29" fmla="*/ 137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9" h="338">
                  <a:moveTo>
                    <a:pt x="107" y="137"/>
                  </a:moveTo>
                  <a:lnTo>
                    <a:pt x="369" y="137"/>
                  </a:lnTo>
                  <a:lnTo>
                    <a:pt x="369" y="196"/>
                  </a:lnTo>
                  <a:lnTo>
                    <a:pt x="107" y="196"/>
                  </a:lnTo>
                  <a:cubicBezTo>
                    <a:pt x="107" y="257"/>
                    <a:pt x="139" y="279"/>
                    <a:pt x="214" y="279"/>
                  </a:cubicBezTo>
                  <a:lnTo>
                    <a:pt x="369" y="279"/>
                  </a:lnTo>
                  <a:lnTo>
                    <a:pt x="369" y="338"/>
                  </a:lnTo>
                  <a:lnTo>
                    <a:pt x="210" y="338"/>
                  </a:lnTo>
                  <a:cubicBezTo>
                    <a:pt x="155" y="338"/>
                    <a:pt x="113" y="334"/>
                    <a:pt x="69" y="308"/>
                  </a:cubicBezTo>
                  <a:cubicBezTo>
                    <a:pt x="23" y="280"/>
                    <a:pt x="0" y="236"/>
                    <a:pt x="0" y="175"/>
                  </a:cubicBezTo>
                  <a:cubicBezTo>
                    <a:pt x="0" y="55"/>
                    <a:pt x="67" y="0"/>
                    <a:pt x="212" y="0"/>
                  </a:cubicBezTo>
                  <a:lnTo>
                    <a:pt x="369" y="0"/>
                  </a:lnTo>
                  <a:lnTo>
                    <a:pt x="369" y="59"/>
                  </a:lnTo>
                  <a:lnTo>
                    <a:pt x="214" y="59"/>
                  </a:lnTo>
                  <a:cubicBezTo>
                    <a:pt x="146" y="59"/>
                    <a:pt x="111" y="84"/>
                    <a:pt x="107" y="13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9" name="Freeform 7">
              <a:extLst>
                <a:ext uri="{FF2B5EF4-FFF2-40B4-BE49-F238E27FC236}">
                  <a16:creationId xmlns:a16="http://schemas.microsoft.com/office/drawing/2014/main" id="{CC52DFD7-BF25-08BB-6862-88712D8D955D}"/>
                </a:ext>
              </a:extLst>
            </p:cNvPr>
            <p:cNvSpPr>
              <a:spLocks/>
            </p:cNvSpPr>
            <p:nvPr/>
          </p:nvSpPr>
          <p:spPr bwMode="gray">
            <a:xfrm>
              <a:off x="10720388" y="6383338"/>
              <a:ext cx="142875" cy="125413"/>
            </a:xfrm>
            <a:custGeom>
              <a:avLst/>
              <a:gdLst>
                <a:gd name="T0" fmla="*/ 120 w 397"/>
                <a:gd name="T1" fmla="*/ 1 h 339"/>
                <a:gd name="T2" fmla="*/ 304 w 397"/>
                <a:gd name="T3" fmla="*/ 244 h 339"/>
                <a:gd name="T4" fmla="*/ 304 w 397"/>
                <a:gd name="T5" fmla="*/ 0 h 339"/>
                <a:gd name="T6" fmla="*/ 397 w 397"/>
                <a:gd name="T7" fmla="*/ 0 h 339"/>
                <a:gd name="T8" fmla="*/ 396 w 397"/>
                <a:gd name="T9" fmla="*/ 339 h 339"/>
                <a:gd name="T10" fmla="*/ 287 w 397"/>
                <a:gd name="T11" fmla="*/ 339 h 339"/>
                <a:gd name="T12" fmla="*/ 93 w 397"/>
                <a:gd name="T13" fmla="*/ 83 h 339"/>
                <a:gd name="T14" fmla="*/ 93 w 397"/>
                <a:gd name="T15" fmla="*/ 339 h 339"/>
                <a:gd name="T16" fmla="*/ 0 w 397"/>
                <a:gd name="T17" fmla="*/ 339 h 339"/>
                <a:gd name="T18" fmla="*/ 0 w 397"/>
                <a:gd name="T19" fmla="*/ 1 h 339"/>
                <a:gd name="T20" fmla="*/ 120 w 397"/>
                <a:gd name="T21" fmla="*/ 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7" h="339">
                  <a:moveTo>
                    <a:pt x="120" y="1"/>
                  </a:moveTo>
                  <a:lnTo>
                    <a:pt x="304" y="244"/>
                  </a:lnTo>
                  <a:lnTo>
                    <a:pt x="304" y="0"/>
                  </a:lnTo>
                  <a:lnTo>
                    <a:pt x="397" y="0"/>
                  </a:lnTo>
                  <a:lnTo>
                    <a:pt x="396" y="339"/>
                  </a:lnTo>
                  <a:lnTo>
                    <a:pt x="287" y="339"/>
                  </a:lnTo>
                  <a:lnTo>
                    <a:pt x="93" y="83"/>
                  </a:lnTo>
                  <a:lnTo>
                    <a:pt x="93" y="339"/>
                  </a:lnTo>
                  <a:lnTo>
                    <a:pt x="0" y="339"/>
                  </a:lnTo>
                  <a:lnTo>
                    <a:pt x="0" y="1"/>
                  </a:lnTo>
                  <a:lnTo>
                    <a:pt x="120" y="1"/>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0" name="Freeform 8">
              <a:extLst>
                <a:ext uri="{FF2B5EF4-FFF2-40B4-BE49-F238E27FC236}">
                  <a16:creationId xmlns:a16="http://schemas.microsoft.com/office/drawing/2014/main" id="{0B8720C0-9BD8-9D99-8E51-2404F8FD9AD1}"/>
                </a:ext>
              </a:extLst>
            </p:cNvPr>
            <p:cNvSpPr>
              <a:spLocks/>
            </p:cNvSpPr>
            <p:nvPr/>
          </p:nvSpPr>
          <p:spPr bwMode="gray">
            <a:xfrm>
              <a:off x="10887075" y="6383338"/>
              <a:ext cx="153988" cy="125413"/>
            </a:xfrm>
            <a:custGeom>
              <a:avLst/>
              <a:gdLst>
                <a:gd name="T0" fmla="*/ 171 w 427"/>
                <a:gd name="T1" fmla="*/ 60 h 338"/>
                <a:gd name="T2" fmla="*/ 99 w 427"/>
                <a:gd name="T3" fmla="*/ 104 h 338"/>
                <a:gd name="T4" fmla="*/ 158 w 427"/>
                <a:gd name="T5" fmla="*/ 141 h 338"/>
                <a:gd name="T6" fmla="*/ 284 w 427"/>
                <a:gd name="T7" fmla="*/ 141 h 338"/>
                <a:gd name="T8" fmla="*/ 427 w 427"/>
                <a:gd name="T9" fmla="*/ 237 h 338"/>
                <a:gd name="T10" fmla="*/ 270 w 427"/>
                <a:gd name="T11" fmla="*/ 338 h 338"/>
                <a:gd name="T12" fmla="*/ 18 w 427"/>
                <a:gd name="T13" fmla="*/ 338 h 338"/>
                <a:gd name="T14" fmla="*/ 18 w 427"/>
                <a:gd name="T15" fmla="*/ 277 h 338"/>
                <a:gd name="T16" fmla="*/ 255 w 427"/>
                <a:gd name="T17" fmla="*/ 277 h 338"/>
                <a:gd name="T18" fmla="*/ 328 w 427"/>
                <a:gd name="T19" fmla="*/ 239 h 338"/>
                <a:gd name="T20" fmla="*/ 261 w 427"/>
                <a:gd name="T21" fmla="*/ 200 h 338"/>
                <a:gd name="T22" fmla="*/ 150 w 427"/>
                <a:gd name="T23" fmla="*/ 200 h 338"/>
                <a:gd name="T24" fmla="*/ 0 w 427"/>
                <a:gd name="T25" fmla="*/ 103 h 338"/>
                <a:gd name="T26" fmla="*/ 158 w 427"/>
                <a:gd name="T27" fmla="*/ 0 h 338"/>
                <a:gd name="T28" fmla="*/ 405 w 427"/>
                <a:gd name="T29" fmla="*/ 0 h 338"/>
                <a:gd name="T30" fmla="*/ 405 w 427"/>
                <a:gd name="T31" fmla="*/ 60 h 338"/>
                <a:gd name="T32" fmla="*/ 171 w 427"/>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338">
                  <a:moveTo>
                    <a:pt x="171" y="60"/>
                  </a:moveTo>
                  <a:cubicBezTo>
                    <a:pt x="122" y="60"/>
                    <a:pt x="99" y="73"/>
                    <a:pt x="99" y="104"/>
                  </a:cubicBezTo>
                  <a:cubicBezTo>
                    <a:pt x="99" y="129"/>
                    <a:pt x="119" y="141"/>
                    <a:pt x="158" y="141"/>
                  </a:cubicBezTo>
                  <a:lnTo>
                    <a:pt x="284" y="141"/>
                  </a:lnTo>
                  <a:cubicBezTo>
                    <a:pt x="384" y="141"/>
                    <a:pt x="427" y="166"/>
                    <a:pt x="427" y="237"/>
                  </a:cubicBezTo>
                  <a:cubicBezTo>
                    <a:pt x="427" y="308"/>
                    <a:pt x="376" y="338"/>
                    <a:pt x="270" y="338"/>
                  </a:cubicBezTo>
                  <a:lnTo>
                    <a:pt x="18" y="338"/>
                  </a:lnTo>
                  <a:lnTo>
                    <a:pt x="18" y="277"/>
                  </a:lnTo>
                  <a:lnTo>
                    <a:pt x="255" y="277"/>
                  </a:lnTo>
                  <a:cubicBezTo>
                    <a:pt x="305" y="277"/>
                    <a:pt x="328" y="268"/>
                    <a:pt x="328" y="239"/>
                  </a:cubicBezTo>
                  <a:cubicBezTo>
                    <a:pt x="328" y="209"/>
                    <a:pt x="307" y="200"/>
                    <a:pt x="261" y="200"/>
                  </a:cubicBezTo>
                  <a:lnTo>
                    <a:pt x="150" y="200"/>
                  </a:lnTo>
                  <a:cubicBezTo>
                    <a:pt x="47" y="200"/>
                    <a:pt x="0" y="171"/>
                    <a:pt x="0" y="103"/>
                  </a:cubicBezTo>
                  <a:cubicBezTo>
                    <a:pt x="0" y="30"/>
                    <a:pt x="51" y="0"/>
                    <a:pt x="158" y="0"/>
                  </a:cubicBezTo>
                  <a:lnTo>
                    <a:pt x="405" y="0"/>
                  </a:lnTo>
                  <a:lnTo>
                    <a:pt x="405" y="60"/>
                  </a:lnTo>
                  <a:lnTo>
                    <a:pt x="171" y="6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1" name="Rectangle 10">
              <a:extLst>
                <a:ext uri="{FF2B5EF4-FFF2-40B4-BE49-F238E27FC236}">
                  <a16:creationId xmlns:a16="http://schemas.microsoft.com/office/drawing/2014/main" id="{9CB9DBBE-B733-30A7-D8CC-73B2778CD875}"/>
                </a:ext>
              </a:extLst>
            </p:cNvPr>
            <p:cNvSpPr>
              <a:spLocks noChangeArrowheads="1"/>
            </p:cNvSpPr>
            <p:nvPr/>
          </p:nvSpPr>
          <p:spPr bwMode="gray">
            <a:xfrm>
              <a:off x="11066463" y="6383338"/>
              <a:ext cx="36513" cy="125413"/>
            </a:xfrm>
            <a:prstGeom prst="rect">
              <a:avLst/>
            </a:pr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2" name="Freeform 10">
              <a:extLst>
                <a:ext uri="{FF2B5EF4-FFF2-40B4-BE49-F238E27FC236}">
                  <a16:creationId xmlns:a16="http://schemas.microsoft.com/office/drawing/2014/main" id="{67751171-6C0E-1097-B361-73208E5D3781}"/>
                </a:ext>
              </a:extLst>
            </p:cNvPr>
            <p:cNvSpPr>
              <a:spLocks noEditPoints="1"/>
            </p:cNvSpPr>
            <p:nvPr/>
          </p:nvSpPr>
          <p:spPr bwMode="gray">
            <a:xfrm>
              <a:off x="11136313" y="6383338"/>
              <a:ext cx="147638" cy="125413"/>
            </a:xfrm>
            <a:custGeom>
              <a:avLst/>
              <a:gdLst>
                <a:gd name="T0" fmla="*/ 211 w 412"/>
                <a:gd name="T1" fmla="*/ 60 h 338"/>
                <a:gd name="T2" fmla="*/ 295 w 412"/>
                <a:gd name="T3" fmla="*/ 103 h 338"/>
                <a:gd name="T4" fmla="*/ 211 w 412"/>
                <a:gd name="T5" fmla="*/ 145 h 338"/>
                <a:gd name="T6" fmla="*/ 95 w 412"/>
                <a:gd name="T7" fmla="*/ 145 h 338"/>
                <a:gd name="T8" fmla="*/ 95 w 412"/>
                <a:gd name="T9" fmla="*/ 60 h 338"/>
                <a:gd name="T10" fmla="*/ 211 w 412"/>
                <a:gd name="T11" fmla="*/ 60 h 338"/>
                <a:gd name="T12" fmla="*/ 0 w 412"/>
                <a:gd name="T13" fmla="*/ 0 h 338"/>
                <a:gd name="T14" fmla="*/ 0 w 412"/>
                <a:gd name="T15" fmla="*/ 338 h 338"/>
                <a:gd name="T16" fmla="*/ 95 w 412"/>
                <a:gd name="T17" fmla="*/ 338 h 338"/>
                <a:gd name="T18" fmla="*/ 95 w 412"/>
                <a:gd name="T19" fmla="*/ 205 h 338"/>
                <a:gd name="T20" fmla="*/ 206 w 412"/>
                <a:gd name="T21" fmla="*/ 205 h 338"/>
                <a:gd name="T22" fmla="*/ 305 w 412"/>
                <a:gd name="T23" fmla="*/ 338 h 338"/>
                <a:gd name="T24" fmla="*/ 412 w 412"/>
                <a:gd name="T25" fmla="*/ 338 h 338"/>
                <a:gd name="T26" fmla="*/ 300 w 412"/>
                <a:gd name="T27" fmla="*/ 197 h 338"/>
                <a:gd name="T28" fmla="*/ 391 w 412"/>
                <a:gd name="T29" fmla="*/ 102 h 338"/>
                <a:gd name="T30" fmla="*/ 233 w 412"/>
                <a:gd name="T31" fmla="*/ 0 h 338"/>
                <a:gd name="T32" fmla="*/ 0 w 412"/>
                <a:gd name="T33"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2" h="338">
                  <a:moveTo>
                    <a:pt x="211" y="60"/>
                  </a:moveTo>
                  <a:cubicBezTo>
                    <a:pt x="267" y="60"/>
                    <a:pt x="295" y="68"/>
                    <a:pt x="295" y="103"/>
                  </a:cubicBezTo>
                  <a:cubicBezTo>
                    <a:pt x="295" y="137"/>
                    <a:pt x="267" y="145"/>
                    <a:pt x="211" y="145"/>
                  </a:cubicBezTo>
                  <a:lnTo>
                    <a:pt x="95" y="145"/>
                  </a:lnTo>
                  <a:lnTo>
                    <a:pt x="95" y="60"/>
                  </a:lnTo>
                  <a:lnTo>
                    <a:pt x="211" y="60"/>
                  </a:lnTo>
                  <a:close/>
                  <a:moveTo>
                    <a:pt x="0" y="0"/>
                  </a:moveTo>
                  <a:lnTo>
                    <a:pt x="0" y="338"/>
                  </a:lnTo>
                  <a:lnTo>
                    <a:pt x="95" y="338"/>
                  </a:lnTo>
                  <a:lnTo>
                    <a:pt x="95" y="205"/>
                  </a:lnTo>
                  <a:lnTo>
                    <a:pt x="206" y="205"/>
                  </a:lnTo>
                  <a:lnTo>
                    <a:pt x="305" y="338"/>
                  </a:lnTo>
                  <a:lnTo>
                    <a:pt x="412" y="338"/>
                  </a:lnTo>
                  <a:lnTo>
                    <a:pt x="300" y="197"/>
                  </a:lnTo>
                  <a:cubicBezTo>
                    <a:pt x="358" y="187"/>
                    <a:pt x="391" y="154"/>
                    <a:pt x="391" y="102"/>
                  </a:cubicBezTo>
                  <a:cubicBezTo>
                    <a:pt x="391" y="31"/>
                    <a:pt x="340" y="0"/>
                    <a:pt x="233"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3" name="Rectangle 12">
              <a:extLst>
                <a:ext uri="{FF2B5EF4-FFF2-40B4-BE49-F238E27FC236}">
                  <a16:creationId xmlns:a16="http://schemas.microsoft.com/office/drawing/2014/main" id="{B5039CF0-23AE-D403-744C-13B48EBCA1C2}"/>
                </a:ext>
              </a:extLst>
            </p:cNvPr>
            <p:cNvSpPr>
              <a:spLocks noChangeArrowheads="1"/>
            </p:cNvSpPr>
            <p:nvPr/>
          </p:nvSpPr>
          <p:spPr bwMode="gray">
            <a:xfrm>
              <a:off x="11304588" y="6383338"/>
              <a:ext cx="36513" cy="125413"/>
            </a:xfrm>
            <a:prstGeom prst="rect">
              <a:avLst/>
            </a:pr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4" name="Freeform 12">
              <a:extLst>
                <a:ext uri="{FF2B5EF4-FFF2-40B4-BE49-F238E27FC236}">
                  <a16:creationId xmlns:a16="http://schemas.microsoft.com/office/drawing/2014/main" id="{E0943492-D7DB-FD88-3B2B-F02015372BF5}"/>
                </a:ext>
              </a:extLst>
            </p:cNvPr>
            <p:cNvSpPr>
              <a:spLocks noEditPoints="1"/>
            </p:cNvSpPr>
            <p:nvPr/>
          </p:nvSpPr>
          <p:spPr bwMode="gray">
            <a:xfrm>
              <a:off x="11363325" y="6381750"/>
              <a:ext cx="161925" cy="130175"/>
            </a:xfrm>
            <a:custGeom>
              <a:avLst/>
              <a:gdLst>
                <a:gd name="T0" fmla="*/ 225 w 449"/>
                <a:gd name="T1" fmla="*/ 57 h 351"/>
                <a:gd name="T2" fmla="*/ 346 w 449"/>
                <a:gd name="T3" fmla="*/ 175 h 351"/>
                <a:gd name="T4" fmla="*/ 225 w 449"/>
                <a:gd name="T5" fmla="*/ 292 h 351"/>
                <a:gd name="T6" fmla="*/ 104 w 449"/>
                <a:gd name="T7" fmla="*/ 172 h 351"/>
                <a:gd name="T8" fmla="*/ 225 w 449"/>
                <a:gd name="T9" fmla="*/ 57 h 351"/>
                <a:gd name="T10" fmla="*/ 0 w 449"/>
                <a:gd name="T11" fmla="*/ 172 h 351"/>
                <a:gd name="T12" fmla="*/ 225 w 449"/>
                <a:gd name="T13" fmla="*/ 351 h 351"/>
                <a:gd name="T14" fmla="*/ 449 w 449"/>
                <a:gd name="T15" fmla="*/ 175 h 351"/>
                <a:gd name="T16" fmla="*/ 247 w 449"/>
                <a:gd name="T17" fmla="*/ 0 h 351"/>
                <a:gd name="T18" fmla="*/ 203 w 449"/>
                <a:gd name="T19" fmla="*/ 0 h 351"/>
                <a:gd name="T20" fmla="*/ 0 w 449"/>
                <a:gd name="T21" fmla="*/ 172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9" h="351">
                  <a:moveTo>
                    <a:pt x="225" y="57"/>
                  </a:moveTo>
                  <a:cubicBezTo>
                    <a:pt x="308" y="57"/>
                    <a:pt x="346" y="95"/>
                    <a:pt x="346" y="175"/>
                  </a:cubicBezTo>
                  <a:cubicBezTo>
                    <a:pt x="346" y="254"/>
                    <a:pt x="308" y="292"/>
                    <a:pt x="225" y="292"/>
                  </a:cubicBezTo>
                  <a:cubicBezTo>
                    <a:pt x="140" y="292"/>
                    <a:pt x="104" y="254"/>
                    <a:pt x="104" y="172"/>
                  </a:cubicBezTo>
                  <a:cubicBezTo>
                    <a:pt x="104" y="95"/>
                    <a:pt x="143" y="57"/>
                    <a:pt x="225" y="57"/>
                  </a:cubicBezTo>
                  <a:close/>
                  <a:moveTo>
                    <a:pt x="0" y="172"/>
                  </a:moveTo>
                  <a:cubicBezTo>
                    <a:pt x="0" y="294"/>
                    <a:pt x="70" y="351"/>
                    <a:pt x="225" y="351"/>
                  </a:cubicBezTo>
                  <a:cubicBezTo>
                    <a:pt x="378" y="351"/>
                    <a:pt x="449" y="294"/>
                    <a:pt x="449" y="175"/>
                  </a:cubicBezTo>
                  <a:cubicBezTo>
                    <a:pt x="449" y="61"/>
                    <a:pt x="385" y="5"/>
                    <a:pt x="247" y="0"/>
                  </a:cubicBezTo>
                  <a:lnTo>
                    <a:pt x="203" y="0"/>
                  </a:lnTo>
                  <a:cubicBezTo>
                    <a:pt x="67" y="5"/>
                    <a:pt x="0" y="61"/>
                    <a:pt x="0" y="172"/>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5" name="Freeform 13">
              <a:extLst>
                <a:ext uri="{FF2B5EF4-FFF2-40B4-BE49-F238E27FC236}">
                  <a16:creationId xmlns:a16="http://schemas.microsoft.com/office/drawing/2014/main" id="{7B150577-9ADA-5345-38E9-4FD1218AA3F2}"/>
                </a:ext>
              </a:extLst>
            </p:cNvPr>
            <p:cNvSpPr>
              <a:spLocks/>
            </p:cNvSpPr>
            <p:nvPr/>
          </p:nvSpPr>
          <p:spPr bwMode="gray">
            <a:xfrm>
              <a:off x="11549063" y="6383338"/>
              <a:ext cx="141288" cy="125413"/>
            </a:xfrm>
            <a:custGeom>
              <a:avLst/>
              <a:gdLst>
                <a:gd name="T0" fmla="*/ 120 w 396"/>
                <a:gd name="T1" fmla="*/ 0 h 338"/>
                <a:gd name="T2" fmla="*/ 304 w 396"/>
                <a:gd name="T3" fmla="*/ 243 h 338"/>
                <a:gd name="T4" fmla="*/ 304 w 396"/>
                <a:gd name="T5" fmla="*/ 0 h 338"/>
                <a:gd name="T6" fmla="*/ 396 w 396"/>
                <a:gd name="T7" fmla="*/ 0 h 338"/>
                <a:gd name="T8" fmla="*/ 396 w 396"/>
                <a:gd name="T9" fmla="*/ 338 h 338"/>
                <a:gd name="T10" fmla="*/ 286 w 396"/>
                <a:gd name="T11" fmla="*/ 338 h 338"/>
                <a:gd name="T12" fmla="*/ 93 w 396"/>
                <a:gd name="T13" fmla="*/ 82 h 338"/>
                <a:gd name="T14" fmla="*/ 93 w 396"/>
                <a:gd name="T15" fmla="*/ 338 h 338"/>
                <a:gd name="T16" fmla="*/ 0 w 396"/>
                <a:gd name="T17" fmla="*/ 338 h 338"/>
                <a:gd name="T18" fmla="*/ 0 w 396"/>
                <a:gd name="T19" fmla="*/ 0 h 338"/>
                <a:gd name="T20" fmla="*/ 120 w 396"/>
                <a:gd name="T21"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6" h="338">
                  <a:moveTo>
                    <a:pt x="120" y="0"/>
                  </a:moveTo>
                  <a:lnTo>
                    <a:pt x="304" y="243"/>
                  </a:lnTo>
                  <a:lnTo>
                    <a:pt x="304" y="0"/>
                  </a:lnTo>
                  <a:lnTo>
                    <a:pt x="396" y="0"/>
                  </a:lnTo>
                  <a:lnTo>
                    <a:pt x="396" y="338"/>
                  </a:lnTo>
                  <a:lnTo>
                    <a:pt x="286" y="338"/>
                  </a:lnTo>
                  <a:lnTo>
                    <a:pt x="93" y="82"/>
                  </a:lnTo>
                  <a:lnTo>
                    <a:pt x="93" y="338"/>
                  </a:lnTo>
                  <a:lnTo>
                    <a:pt x="0" y="338"/>
                  </a:lnTo>
                  <a:lnTo>
                    <a:pt x="0" y="0"/>
                  </a:lnTo>
                  <a:lnTo>
                    <a:pt x="1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grpSp>
    </p:spTree>
    <p:extLst>
      <p:ext uri="{BB962C8B-B14F-4D97-AF65-F5344CB8AC3E}">
        <p14:creationId xmlns:p14="http://schemas.microsoft.com/office/powerpoint/2010/main" val="23445783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End slide grey">
    <p:spTree>
      <p:nvGrpSpPr>
        <p:cNvPr id="1" name=""/>
        <p:cNvGrpSpPr/>
        <p:nvPr/>
      </p:nvGrpSpPr>
      <p:grpSpPr>
        <a:xfrm>
          <a:off x="0" y="0"/>
          <a:ext cx="0" cy="0"/>
          <a:chOff x="0" y="0"/>
          <a:chExt cx="0" cy="0"/>
        </a:xfrm>
      </p:grpSpPr>
      <p:pic>
        <p:nvPicPr>
          <p:cNvPr id="2" name="Grafik 15" descr="Ein Bild, das Verschwommen, Nebel, Screenshot enthält.&#10;&#10;Automatisch generierte Beschreibung">
            <a:extLst>
              <a:ext uri="{FF2B5EF4-FFF2-40B4-BE49-F238E27FC236}">
                <a16:creationId xmlns:a16="http://schemas.microsoft.com/office/drawing/2014/main" id="{204F183D-37BD-47B8-5474-702251703FF5}"/>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t="12504" b="12504"/>
          <a:stretch/>
        </p:blipFill>
        <p:spPr bwMode="gray">
          <a:xfrm>
            <a:off x="0" y="0"/>
            <a:ext cx="12192000" cy="6858000"/>
          </a:xfrm>
          <a:prstGeom prst="rect">
            <a:avLst/>
          </a:prstGeom>
        </p:spPr>
      </p:pic>
      <p:grpSp>
        <p:nvGrpSpPr>
          <p:cNvPr id="6" name="Gruppieren 4">
            <a:extLst>
              <a:ext uri="{FF2B5EF4-FFF2-40B4-BE49-F238E27FC236}">
                <a16:creationId xmlns:a16="http://schemas.microsoft.com/office/drawing/2014/main" id="{8C35BDC6-DF5F-0207-EC72-AE68637A4815}"/>
              </a:ext>
            </a:extLst>
          </p:cNvPr>
          <p:cNvGrpSpPr>
            <a:grpSpLocks/>
          </p:cNvGrpSpPr>
          <p:nvPr userDrawn="1"/>
        </p:nvGrpSpPr>
        <p:grpSpPr bwMode="gray">
          <a:xfrm>
            <a:off x="3210560" y="3140105"/>
            <a:ext cx="5770880" cy="577789"/>
            <a:chOff x="10390188" y="6381750"/>
            <a:chExt cx="1300163" cy="130175"/>
          </a:xfrm>
          <a:solidFill>
            <a:schemeClr val="bg1"/>
          </a:solidFill>
        </p:grpSpPr>
        <p:sp>
          <p:nvSpPr>
            <p:cNvPr id="7" name="Freeform 5">
              <a:extLst>
                <a:ext uri="{FF2B5EF4-FFF2-40B4-BE49-F238E27FC236}">
                  <a16:creationId xmlns:a16="http://schemas.microsoft.com/office/drawing/2014/main" id="{000B9D22-2032-7685-E4EF-DE1150B3BCAA}"/>
                </a:ext>
              </a:extLst>
            </p:cNvPr>
            <p:cNvSpPr>
              <a:spLocks/>
            </p:cNvSpPr>
            <p:nvPr/>
          </p:nvSpPr>
          <p:spPr bwMode="gray">
            <a:xfrm>
              <a:off x="10390188" y="6383338"/>
              <a:ext cx="153988" cy="125413"/>
            </a:xfrm>
            <a:custGeom>
              <a:avLst/>
              <a:gdLst>
                <a:gd name="T0" fmla="*/ 172 w 428"/>
                <a:gd name="T1" fmla="*/ 60 h 338"/>
                <a:gd name="T2" fmla="*/ 99 w 428"/>
                <a:gd name="T3" fmla="*/ 104 h 338"/>
                <a:gd name="T4" fmla="*/ 159 w 428"/>
                <a:gd name="T5" fmla="*/ 141 h 338"/>
                <a:gd name="T6" fmla="*/ 284 w 428"/>
                <a:gd name="T7" fmla="*/ 141 h 338"/>
                <a:gd name="T8" fmla="*/ 428 w 428"/>
                <a:gd name="T9" fmla="*/ 237 h 338"/>
                <a:gd name="T10" fmla="*/ 270 w 428"/>
                <a:gd name="T11" fmla="*/ 338 h 338"/>
                <a:gd name="T12" fmla="*/ 18 w 428"/>
                <a:gd name="T13" fmla="*/ 338 h 338"/>
                <a:gd name="T14" fmla="*/ 18 w 428"/>
                <a:gd name="T15" fmla="*/ 277 h 338"/>
                <a:gd name="T16" fmla="*/ 255 w 428"/>
                <a:gd name="T17" fmla="*/ 277 h 338"/>
                <a:gd name="T18" fmla="*/ 329 w 428"/>
                <a:gd name="T19" fmla="*/ 239 h 338"/>
                <a:gd name="T20" fmla="*/ 261 w 428"/>
                <a:gd name="T21" fmla="*/ 200 h 338"/>
                <a:gd name="T22" fmla="*/ 150 w 428"/>
                <a:gd name="T23" fmla="*/ 200 h 338"/>
                <a:gd name="T24" fmla="*/ 0 w 428"/>
                <a:gd name="T25" fmla="*/ 103 h 338"/>
                <a:gd name="T26" fmla="*/ 158 w 428"/>
                <a:gd name="T27" fmla="*/ 0 h 338"/>
                <a:gd name="T28" fmla="*/ 406 w 428"/>
                <a:gd name="T29" fmla="*/ 0 h 338"/>
                <a:gd name="T30" fmla="*/ 406 w 428"/>
                <a:gd name="T31" fmla="*/ 60 h 338"/>
                <a:gd name="T32" fmla="*/ 172 w 428"/>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338">
                  <a:moveTo>
                    <a:pt x="172" y="60"/>
                  </a:moveTo>
                  <a:cubicBezTo>
                    <a:pt x="122" y="60"/>
                    <a:pt x="99" y="73"/>
                    <a:pt x="99" y="104"/>
                  </a:cubicBezTo>
                  <a:cubicBezTo>
                    <a:pt x="99" y="129"/>
                    <a:pt x="119" y="141"/>
                    <a:pt x="159" y="141"/>
                  </a:cubicBezTo>
                  <a:lnTo>
                    <a:pt x="284" y="141"/>
                  </a:lnTo>
                  <a:cubicBezTo>
                    <a:pt x="384" y="141"/>
                    <a:pt x="428" y="166"/>
                    <a:pt x="428" y="237"/>
                  </a:cubicBezTo>
                  <a:cubicBezTo>
                    <a:pt x="428" y="308"/>
                    <a:pt x="377" y="338"/>
                    <a:pt x="270" y="338"/>
                  </a:cubicBezTo>
                  <a:lnTo>
                    <a:pt x="18" y="338"/>
                  </a:lnTo>
                  <a:lnTo>
                    <a:pt x="18" y="277"/>
                  </a:lnTo>
                  <a:lnTo>
                    <a:pt x="255" y="277"/>
                  </a:lnTo>
                  <a:cubicBezTo>
                    <a:pt x="305" y="277"/>
                    <a:pt x="329" y="268"/>
                    <a:pt x="329" y="239"/>
                  </a:cubicBezTo>
                  <a:cubicBezTo>
                    <a:pt x="329" y="209"/>
                    <a:pt x="307" y="200"/>
                    <a:pt x="261" y="200"/>
                  </a:cubicBezTo>
                  <a:lnTo>
                    <a:pt x="150" y="200"/>
                  </a:lnTo>
                  <a:cubicBezTo>
                    <a:pt x="47" y="200"/>
                    <a:pt x="0" y="171"/>
                    <a:pt x="0" y="103"/>
                  </a:cubicBezTo>
                  <a:cubicBezTo>
                    <a:pt x="0" y="30"/>
                    <a:pt x="51" y="0"/>
                    <a:pt x="158" y="0"/>
                  </a:cubicBezTo>
                  <a:lnTo>
                    <a:pt x="406" y="0"/>
                  </a:lnTo>
                  <a:lnTo>
                    <a:pt x="406" y="60"/>
                  </a:lnTo>
                  <a:lnTo>
                    <a:pt x="172" y="6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8" name="Freeform 6">
              <a:extLst>
                <a:ext uri="{FF2B5EF4-FFF2-40B4-BE49-F238E27FC236}">
                  <a16:creationId xmlns:a16="http://schemas.microsoft.com/office/drawing/2014/main" id="{F8D4E96C-3D03-B2FF-8F31-C0A07FAA852A}"/>
                </a:ext>
              </a:extLst>
            </p:cNvPr>
            <p:cNvSpPr>
              <a:spLocks/>
            </p:cNvSpPr>
            <p:nvPr/>
          </p:nvSpPr>
          <p:spPr bwMode="gray">
            <a:xfrm>
              <a:off x="10558463" y="6383338"/>
              <a:ext cx="133350" cy="125413"/>
            </a:xfrm>
            <a:custGeom>
              <a:avLst/>
              <a:gdLst>
                <a:gd name="T0" fmla="*/ 107 w 369"/>
                <a:gd name="T1" fmla="*/ 137 h 338"/>
                <a:gd name="T2" fmla="*/ 369 w 369"/>
                <a:gd name="T3" fmla="*/ 137 h 338"/>
                <a:gd name="T4" fmla="*/ 369 w 369"/>
                <a:gd name="T5" fmla="*/ 196 h 338"/>
                <a:gd name="T6" fmla="*/ 107 w 369"/>
                <a:gd name="T7" fmla="*/ 196 h 338"/>
                <a:gd name="T8" fmla="*/ 214 w 369"/>
                <a:gd name="T9" fmla="*/ 279 h 338"/>
                <a:gd name="T10" fmla="*/ 369 w 369"/>
                <a:gd name="T11" fmla="*/ 279 h 338"/>
                <a:gd name="T12" fmla="*/ 369 w 369"/>
                <a:gd name="T13" fmla="*/ 338 h 338"/>
                <a:gd name="T14" fmla="*/ 210 w 369"/>
                <a:gd name="T15" fmla="*/ 338 h 338"/>
                <a:gd name="T16" fmla="*/ 69 w 369"/>
                <a:gd name="T17" fmla="*/ 308 h 338"/>
                <a:gd name="T18" fmla="*/ 0 w 369"/>
                <a:gd name="T19" fmla="*/ 175 h 338"/>
                <a:gd name="T20" fmla="*/ 212 w 369"/>
                <a:gd name="T21" fmla="*/ 0 h 338"/>
                <a:gd name="T22" fmla="*/ 369 w 369"/>
                <a:gd name="T23" fmla="*/ 0 h 338"/>
                <a:gd name="T24" fmla="*/ 369 w 369"/>
                <a:gd name="T25" fmla="*/ 59 h 338"/>
                <a:gd name="T26" fmla="*/ 214 w 369"/>
                <a:gd name="T27" fmla="*/ 59 h 338"/>
                <a:gd name="T28" fmla="*/ 107 w 369"/>
                <a:gd name="T29" fmla="*/ 137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9" h="338">
                  <a:moveTo>
                    <a:pt x="107" y="137"/>
                  </a:moveTo>
                  <a:lnTo>
                    <a:pt x="369" y="137"/>
                  </a:lnTo>
                  <a:lnTo>
                    <a:pt x="369" y="196"/>
                  </a:lnTo>
                  <a:lnTo>
                    <a:pt x="107" y="196"/>
                  </a:lnTo>
                  <a:cubicBezTo>
                    <a:pt x="107" y="257"/>
                    <a:pt x="139" y="279"/>
                    <a:pt x="214" y="279"/>
                  </a:cubicBezTo>
                  <a:lnTo>
                    <a:pt x="369" y="279"/>
                  </a:lnTo>
                  <a:lnTo>
                    <a:pt x="369" y="338"/>
                  </a:lnTo>
                  <a:lnTo>
                    <a:pt x="210" y="338"/>
                  </a:lnTo>
                  <a:cubicBezTo>
                    <a:pt x="155" y="338"/>
                    <a:pt x="113" y="334"/>
                    <a:pt x="69" y="308"/>
                  </a:cubicBezTo>
                  <a:cubicBezTo>
                    <a:pt x="23" y="280"/>
                    <a:pt x="0" y="236"/>
                    <a:pt x="0" y="175"/>
                  </a:cubicBezTo>
                  <a:cubicBezTo>
                    <a:pt x="0" y="55"/>
                    <a:pt x="67" y="0"/>
                    <a:pt x="212" y="0"/>
                  </a:cubicBezTo>
                  <a:lnTo>
                    <a:pt x="369" y="0"/>
                  </a:lnTo>
                  <a:lnTo>
                    <a:pt x="369" y="59"/>
                  </a:lnTo>
                  <a:lnTo>
                    <a:pt x="214" y="59"/>
                  </a:lnTo>
                  <a:cubicBezTo>
                    <a:pt x="146" y="59"/>
                    <a:pt x="111" y="84"/>
                    <a:pt x="107" y="137"/>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9" name="Freeform 7">
              <a:extLst>
                <a:ext uri="{FF2B5EF4-FFF2-40B4-BE49-F238E27FC236}">
                  <a16:creationId xmlns:a16="http://schemas.microsoft.com/office/drawing/2014/main" id="{CC52DFD7-BF25-08BB-6862-88712D8D955D}"/>
                </a:ext>
              </a:extLst>
            </p:cNvPr>
            <p:cNvSpPr>
              <a:spLocks/>
            </p:cNvSpPr>
            <p:nvPr/>
          </p:nvSpPr>
          <p:spPr bwMode="gray">
            <a:xfrm>
              <a:off x="10720388" y="6383338"/>
              <a:ext cx="142875" cy="125413"/>
            </a:xfrm>
            <a:custGeom>
              <a:avLst/>
              <a:gdLst>
                <a:gd name="T0" fmla="*/ 120 w 397"/>
                <a:gd name="T1" fmla="*/ 1 h 339"/>
                <a:gd name="T2" fmla="*/ 304 w 397"/>
                <a:gd name="T3" fmla="*/ 244 h 339"/>
                <a:gd name="T4" fmla="*/ 304 w 397"/>
                <a:gd name="T5" fmla="*/ 0 h 339"/>
                <a:gd name="T6" fmla="*/ 397 w 397"/>
                <a:gd name="T7" fmla="*/ 0 h 339"/>
                <a:gd name="T8" fmla="*/ 396 w 397"/>
                <a:gd name="T9" fmla="*/ 339 h 339"/>
                <a:gd name="T10" fmla="*/ 287 w 397"/>
                <a:gd name="T11" fmla="*/ 339 h 339"/>
                <a:gd name="T12" fmla="*/ 93 w 397"/>
                <a:gd name="T13" fmla="*/ 83 h 339"/>
                <a:gd name="T14" fmla="*/ 93 w 397"/>
                <a:gd name="T15" fmla="*/ 339 h 339"/>
                <a:gd name="T16" fmla="*/ 0 w 397"/>
                <a:gd name="T17" fmla="*/ 339 h 339"/>
                <a:gd name="T18" fmla="*/ 0 w 397"/>
                <a:gd name="T19" fmla="*/ 1 h 339"/>
                <a:gd name="T20" fmla="*/ 120 w 397"/>
                <a:gd name="T21" fmla="*/ 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7" h="339">
                  <a:moveTo>
                    <a:pt x="120" y="1"/>
                  </a:moveTo>
                  <a:lnTo>
                    <a:pt x="304" y="244"/>
                  </a:lnTo>
                  <a:lnTo>
                    <a:pt x="304" y="0"/>
                  </a:lnTo>
                  <a:lnTo>
                    <a:pt x="397" y="0"/>
                  </a:lnTo>
                  <a:lnTo>
                    <a:pt x="396" y="339"/>
                  </a:lnTo>
                  <a:lnTo>
                    <a:pt x="287" y="339"/>
                  </a:lnTo>
                  <a:lnTo>
                    <a:pt x="93" y="83"/>
                  </a:lnTo>
                  <a:lnTo>
                    <a:pt x="93" y="339"/>
                  </a:lnTo>
                  <a:lnTo>
                    <a:pt x="0" y="339"/>
                  </a:lnTo>
                  <a:lnTo>
                    <a:pt x="0" y="1"/>
                  </a:lnTo>
                  <a:lnTo>
                    <a:pt x="120" y="1"/>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0" name="Freeform 8">
              <a:extLst>
                <a:ext uri="{FF2B5EF4-FFF2-40B4-BE49-F238E27FC236}">
                  <a16:creationId xmlns:a16="http://schemas.microsoft.com/office/drawing/2014/main" id="{0B8720C0-9BD8-9D99-8E51-2404F8FD9AD1}"/>
                </a:ext>
              </a:extLst>
            </p:cNvPr>
            <p:cNvSpPr>
              <a:spLocks/>
            </p:cNvSpPr>
            <p:nvPr/>
          </p:nvSpPr>
          <p:spPr bwMode="gray">
            <a:xfrm>
              <a:off x="10887075" y="6383338"/>
              <a:ext cx="153988" cy="125413"/>
            </a:xfrm>
            <a:custGeom>
              <a:avLst/>
              <a:gdLst>
                <a:gd name="T0" fmla="*/ 171 w 427"/>
                <a:gd name="T1" fmla="*/ 60 h 338"/>
                <a:gd name="T2" fmla="*/ 99 w 427"/>
                <a:gd name="T3" fmla="*/ 104 h 338"/>
                <a:gd name="T4" fmla="*/ 158 w 427"/>
                <a:gd name="T5" fmla="*/ 141 h 338"/>
                <a:gd name="T6" fmla="*/ 284 w 427"/>
                <a:gd name="T7" fmla="*/ 141 h 338"/>
                <a:gd name="T8" fmla="*/ 427 w 427"/>
                <a:gd name="T9" fmla="*/ 237 h 338"/>
                <a:gd name="T10" fmla="*/ 270 w 427"/>
                <a:gd name="T11" fmla="*/ 338 h 338"/>
                <a:gd name="T12" fmla="*/ 18 w 427"/>
                <a:gd name="T13" fmla="*/ 338 h 338"/>
                <a:gd name="T14" fmla="*/ 18 w 427"/>
                <a:gd name="T15" fmla="*/ 277 h 338"/>
                <a:gd name="T16" fmla="*/ 255 w 427"/>
                <a:gd name="T17" fmla="*/ 277 h 338"/>
                <a:gd name="T18" fmla="*/ 328 w 427"/>
                <a:gd name="T19" fmla="*/ 239 h 338"/>
                <a:gd name="T20" fmla="*/ 261 w 427"/>
                <a:gd name="T21" fmla="*/ 200 h 338"/>
                <a:gd name="T22" fmla="*/ 150 w 427"/>
                <a:gd name="T23" fmla="*/ 200 h 338"/>
                <a:gd name="T24" fmla="*/ 0 w 427"/>
                <a:gd name="T25" fmla="*/ 103 h 338"/>
                <a:gd name="T26" fmla="*/ 158 w 427"/>
                <a:gd name="T27" fmla="*/ 0 h 338"/>
                <a:gd name="T28" fmla="*/ 405 w 427"/>
                <a:gd name="T29" fmla="*/ 0 h 338"/>
                <a:gd name="T30" fmla="*/ 405 w 427"/>
                <a:gd name="T31" fmla="*/ 60 h 338"/>
                <a:gd name="T32" fmla="*/ 171 w 427"/>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338">
                  <a:moveTo>
                    <a:pt x="171" y="60"/>
                  </a:moveTo>
                  <a:cubicBezTo>
                    <a:pt x="122" y="60"/>
                    <a:pt x="99" y="73"/>
                    <a:pt x="99" y="104"/>
                  </a:cubicBezTo>
                  <a:cubicBezTo>
                    <a:pt x="99" y="129"/>
                    <a:pt x="119" y="141"/>
                    <a:pt x="158" y="141"/>
                  </a:cubicBezTo>
                  <a:lnTo>
                    <a:pt x="284" y="141"/>
                  </a:lnTo>
                  <a:cubicBezTo>
                    <a:pt x="384" y="141"/>
                    <a:pt x="427" y="166"/>
                    <a:pt x="427" y="237"/>
                  </a:cubicBezTo>
                  <a:cubicBezTo>
                    <a:pt x="427" y="308"/>
                    <a:pt x="376" y="338"/>
                    <a:pt x="270" y="338"/>
                  </a:cubicBezTo>
                  <a:lnTo>
                    <a:pt x="18" y="338"/>
                  </a:lnTo>
                  <a:lnTo>
                    <a:pt x="18" y="277"/>
                  </a:lnTo>
                  <a:lnTo>
                    <a:pt x="255" y="277"/>
                  </a:lnTo>
                  <a:cubicBezTo>
                    <a:pt x="305" y="277"/>
                    <a:pt x="328" y="268"/>
                    <a:pt x="328" y="239"/>
                  </a:cubicBezTo>
                  <a:cubicBezTo>
                    <a:pt x="328" y="209"/>
                    <a:pt x="307" y="200"/>
                    <a:pt x="261" y="200"/>
                  </a:cubicBezTo>
                  <a:lnTo>
                    <a:pt x="150" y="200"/>
                  </a:lnTo>
                  <a:cubicBezTo>
                    <a:pt x="47" y="200"/>
                    <a:pt x="0" y="171"/>
                    <a:pt x="0" y="103"/>
                  </a:cubicBezTo>
                  <a:cubicBezTo>
                    <a:pt x="0" y="30"/>
                    <a:pt x="51" y="0"/>
                    <a:pt x="158" y="0"/>
                  </a:cubicBezTo>
                  <a:lnTo>
                    <a:pt x="405" y="0"/>
                  </a:lnTo>
                  <a:lnTo>
                    <a:pt x="405" y="60"/>
                  </a:lnTo>
                  <a:lnTo>
                    <a:pt x="171" y="6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1" name="Rectangle 10">
              <a:extLst>
                <a:ext uri="{FF2B5EF4-FFF2-40B4-BE49-F238E27FC236}">
                  <a16:creationId xmlns:a16="http://schemas.microsoft.com/office/drawing/2014/main" id="{9CB9DBBE-B733-30A7-D8CC-73B2778CD875}"/>
                </a:ext>
              </a:extLst>
            </p:cNvPr>
            <p:cNvSpPr>
              <a:spLocks noChangeArrowheads="1"/>
            </p:cNvSpPr>
            <p:nvPr/>
          </p:nvSpPr>
          <p:spPr bwMode="gray">
            <a:xfrm>
              <a:off x="11066463" y="6383338"/>
              <a:ext cx="36513" cy="125413"/>
            </a:xfrm>
            <a:prstGeom prst="rect">
              <a:avLst/>
            </a:pr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2" name="Freeform 10">
              <a:extLst>
                <a:ext uri="{FF2B5EF4-FFF2-40B4-BE49-F238E27FC236}">
                  <a16:creationId xmlns:a16="http://schemas.microsoft.com/office/drawing/2014/main" id="{67751171-6C0E-1097-B361-73208E5D3781}"/>
                </a:ext>
              </a:extLst>
            </p:cNvPr>
            <p:cNvSpPr>
              <a:spLocks noEditPoints="1"/>
            </p:cNvSpPr>
            <p:nvPr/>
          </p:nvSpPr>
          <p:spPr bwMode="gray">
            <a:xfrm>
              <a:off x="11136313" y="6383338"/>
              <a:ext cx="147638" cy="125413"/>
            </a:xfrm>
            <a:custGeom>
              <a:avLst/>
              <a:gdLst>
                <a:gd name="T0" fmla="*/ 211 w 412"/>
                <a:gd name="T1" fmla="*/ 60 h 338"/>
                <a:gd name="T2" fmla="*/ 295 w 412"/>
                <a:gd name="T3" fmla="*/ 103 h 338"/>
                <a:gd name="T4" fmla="*/ 211 w 412"/>
                <a:gd name="T5" fmla="*/ 145 h 338"/>
                <a:gd name="T6" fmla="*/ 95 w 412"/>
                <a:gd name="T7" fmla="*/ 145 h 338"/>
                <a:gd name="T8" fmla="*/ 95 w 412"/>
                <a:gd name="T9" fmla="*/ 60 h 338"/>
                <a:gd name="T10" fmla="*/ 211 w 412"/>
                <a:gd name="T11" fmla="*/ 60 h 338"/>
                <a:gd name="T12" fmla="*/ 0 w 412"/>
                <a:gd name="T13" fmla="*/ 0 h 338"/>
                <a:gd name="T14" fmla="*/ 0 w 412"/>
                <a:gd name="T15" fmla="*/ 338 h 338"/>
                <a:gd name="T16" fmla="*/ 95 w 412"/>
                <a:gd name="T17" fmla="*/ 338 h 338"/>
                <a:gd name="T18" fmla="*/ 95 w 412"/>
                <a:gd name="T19" fmla="*/ 205 h 338"/>
                <a:gd name="T20" fmla="*/ 206 w 412"/>
                <a:gd name="T21" fmla="*/ 205 h 338"/>
                <a:gd name="T22" fmla="*/ 305 w 412"/>
                <a:gd name="T23" fmla="*/ 338 h 338"/>
                <a:gd name="T24" fmla="*/ 412 w 412"/>
                <a:gd name="T25" fmla="*/ 338 h 338"/>
                <a:gd name="T26" fmla="*/ 300 w 412"/>
                <a:gd name="T27" fmla="*/ 197 h 338"/>
                <a:gd name="T28" fmla="*/ 391 w 412"/>
                <a:gd name="T29" fmla="*/ 102 h 338"/>
                <a:gd name="T30" fmla="*/ 233 w 412"/>
                <a:gd name="T31" fmla="*/ 0 h 338"/>
                <a:gd name="T32" fmla="*/ 0 w 412"/>
                <a:gd name="T33"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2" h="338">
                  <a:moveTo>
                    <a:pt x="211" y="60"/>
                  </a:moveTo>
                  <a:cubicBezTo>
                    <a:pt x="267" y="60"/>
                    <a:pt x="295" y="68"/>
                    <a:pt x="295" y="103"/>
                  </a:cubicBezTo>
                  <a:cubicBezTo>
                    <a:pt x="295" y="137"/>
                    <a:pt x="267" y="145"/>
                    <a:pt x="211" y="145"/>
                  </a:cubicBezTo>
                  <a:lnTo>
                    <a:pt x="95" y="145"/>
                  </a:lnTo>
                  <a:lnTo>
                    <a:pt x="95" y="60"/>
                  </a:lnTo>
                  <a:lnTo>
                    <a:pt x="211" y="60"/>
                  </a:lnTo>
                  <a:close/>
                  <a:moveTo>
                    <a:pt x="0" y="0"/>
                  </a:moveTo>
                  <a:lnTo>
                    <a:pt x="0" y="338"/>
                  </a:lnTo>
                  <a:lnTo>
                    <a:pt x="95" y="338"/>
                  </a:lnTo>
                  <a:lnTo>
                    <a:pt x="95" y="205"/>
                  </a:lnTo>
                  <a:lnTo>
                    <a:pt x="206" y="205"/>
                  </a:lnTo>
                  <a:lnTo>
                    <a:pt x="305" y="338"/>
                  </a:lnTo>
                  <a:lnTo>
                    <a:pt x="412" y="338"/>
                  </a:lnTo>
                  <a:lnTo>
                    <a:pt x="300" y="197"/>
                  </a:lnTo>
                  <a:cubicBezTo>
                    <a:pt x="358" y="187"/>
                    <a:pt x="391" y="154"/>
                    <a:pt x="391" y="102"/>
                  </a:cubicBezTo>
                  <a:cubicBezTo>
                    <a:pt x="391" y="31"/>
                    <a:pt x="340" y="0"/>
                    <a:pt x="233"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3" name="Rectangle 12">
              <a:extLst>
                <a:ext uri="{FF2B5EF4-FFF2-40B4-BE49-F238E27FC236}">
                  <a16:creationId xmlns:a16="http://schemas.microsoft.com/office/drawing/2014/main" id="{B5039CF0-23AE-D403-744C-13B48EBCA1C2}"/>
                </a:ext>
              </a:extLst>
            </p:cNvPr>
            <p:cNvSpPr>
              <a:spLocks noChangeArrowheads="1"/>
            </p:cNvSpPr>
            <p:nvPr/>
          </p:nvSpPr>
          <p:spPr bwMode="gray">
            <a:xfrm>
              <a:off x="11304588" y="6383338"/>
              <a:ext cx="36513" cy="125413"/>
            </a:xfrm>
            <a:prstGeom prst="rect">
              <a:avLst/>
            </a:pr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4" name="Freeform 12">
              <a:extLst>
                <a:ext uri="{FF2B5EF4-FFF2-40B4-BE49-F238E27FC236}">
                  <a16:creationId xmlns:a16="http://schemas.microsoft.com/office/drawing/2014/main" id="{E0943492-D7DB-FD88-3B2B-F02015372BF5}"/>
                </a:ext>
              </a:extLst>
            </p:cNvPr>
            <p:cNvSpPr>
              <a:spLocks noEditPoints="1"/>
            </p:cNvSpPr>
            <p:nvPr/>
          </p:nvSpPr>
          <p:spPr bwMode="gray">
            <a:xfrm>
              <a:off x="11363325" y="6381750"/>
              <a:ext cx="161925" cy="130175"/>
            </a:xfrm>
            <a:custGeom>
              <a:avLst/>
              <a:gdLst>
                <a:gd name="T0" fmla="*/ 225 w 449"/>
                <a:gd name="T1" fmla="*/ 57 h 351"/>
                <a:gd name="T2" fmla="*/ 346 w 449"/>
                <a:gd name="T3" fmla="*/ 175 h 351"/>
                <a:gd name="T4" fmla="*/ 225 w 449"/>
                <a:gd name="T5" fmla="*/ 292 h 351"/>
                <a:gd name="T6" fmla="*/ 104 w 449"/>
                <a:gd name="T7" fmla="*/ 172 h 351"/>
                <a:gd name="T8" fmla="*/ 225 w 449"/>
                <a:gd name="T9" fmla="*/ 57 h 351"/>
                <a:gd name="T10" fmla="*/ 0 w 449"/>
                <a:gd name="T11" fmla="*/ 172 h 351"/>
                <a:gd name="T12" fmla="*/ 225 w 449"/>
                <a:gd name="T13" fmla="*/ 351 h 351"/>
                <a:gd name="T14" fmla="*/ 449 w 449"/>
                <a:gd name="T15" fmla="*/ 175 h 351"/>
                <a:gd name="T16" fmla="*/ 247 w 449"/>
                <a:gd name="T17" fmla="*/ 0 h 351"/>
                <a:gd name="T18" fmla="*/ 203 w 449"/>
                <a:gd name="T19" fmla="*/ 0 h 351"/>
                <a:gd name="T20" fmla="*/ 0 w 449"/>
                <a:gd name="T21" fmla="*/ 172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9" h="351">
                  <a:moveTo>
                    <a:pt x="225" y="57"/>
                  </a:moveTo>
                  <a:cubicBezTo>
                    <a:pt x="308" y="57"/>
                    <a:pt x="346" y="95"/>
                    <a:pt x="346" y="175"/>
                  </a:cubicBezTo>
                  <a:cubicBezTo>
                    <a:pt x="346" y="254"/>
                    <a:pt x="308" y="292"/>
                    <a:pt x="225" y="292"/>
                  </a:cubicBezTo>
                  <a:cubicBezTo>
                    <a:pt x="140" y="292"/>
                    <a:pt x="104" y="254"/>
                    <a:pt x="104" y="172"/>
                  </a:cubicBezTo>
                  <a:cubicBezTo>
                    <a:pt x="104" y="95"/>
                    <a:pt x="143" y="57"/>
                    <a:pt x="225" y="57"/>
                  </a:cubicBezTo>
                  <a:close/>
                  <a:moveTo>
                    <a:pt x="0" y="172"/>
                  </a:moveTo>
                  <a:cubicBezTo>
                    <a:pt x="0" y="294"/>
                    <a:pt x="70" y="351"/>
                    <a:pt x="225" y="351"/>
                  </a:cubicBezTo>
                  <a:cubicBezTo>
                    <a:pt x="378" y="351"/>
                    <a:pt x="449" y="294"/>
                    <a:pt x="449" y="175"/>
                  </a:cubicBezTo>
                  <a:cubicBezTo>
                    <a:pt x="449" y="61"/>
                    <a:pt x="385" y="5"/>
                    <a:pt x="247" y="0"/>
                  </a:cubicBezTo>
                  <a:lnTo>
                    <a:pt x="203" y="0"/>
                  </a:lnTo>
                  <a:cubicBezTo>
                    <a:pt x="67" y="5"/>
                    <a:pt x="0" y="61"/>
                    <a:pt x="0" y="172"/>
                  </a:cubicBez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sp>
          <p:nvSpPr>
            <p:cNvPr id="15" name="Freeform 13">
              <a:extLst>
                <a:ext uri="{FF2B5EF4-FFF2-40B4-BE49-F238E27FC236}">
                  <a16:creationId xmlns:a16="http://schemas.microsoft.com/office/drawing/2014/main" id="{7B150577-9ADA-5345-38E9-4FD1218AA3F2}"/>
                </a:ext>
              </a:extLst>
            </p:cNvPr>
            <p:cNvSpPr>
              <a:spLocks/>
            </p:cNvSpPr>
            <p:nvPr/>
          </p:nvSpPr>
          <p:spPr bwMode="gray">
            <a:xfrm>
              <a:off x="11549063" y="6383338"/>
              <a:ext cx="141288" cy="125413"/>
            </a:xfrm>
            <a:custGeom>
              <a:avLst/>
              <a:gdLst>
                <a:gd name="T0" fmla="*/ 120 w 396"/>
                <a:gd name="T1" fmla="*/ 0 h 338"/>
                <a:gd name="T2" fmla="*/ 304 w 396"/>
                <a:gd name="T3" fmla="*/ 243 h 338"/>
                <a:gd name="T4" fmla="*/ 304 w 396"/>
                <a:gd name="T5" fmla="*/ 0 h 338"/>
                <a:gd name="T6" fmla="*/ 396 w 396"/>
                <a:gd name="T7" fmla="*/ 0 h 338"/>
                <a:gd name="T8" fmla="*/ 396 w 396"/>
                <a:gd name="T9" fmla="*/ 338 h 338"/>
                <a:gd name="T10" fmla="*/ 286 w 396"/>
                <a:gd name="T11" fmla="*/ 338 h 338"/>
                <a:gd name="T12" fmla="*/ 93 w 396"/>
                <a:gd name="T13" fmla="*/ 82 h 338"/>
                <a:gd name="T14" fmla="*/ 93 w 396"/>
                <a:gd name="T15" fmla="*/ 338 h 338"/>
                <a:gd name="T16" fmla="*/ 0 w 396"/>
                <a:gd name="T17" fmla="*/ 338 h 338"/>
                <a:gd name="T18" fmla="*/ 0 w 396"/>
                <a:gd name="T19" fmla="*/ 0 h 338"/>
                <a:gd name="T20" fmla="*/ 120 w 396"/>
                <a:gd name="T21"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6" h="338">
                  <a:moveTo>
                    <a:pt x="120" y="0"/>
                  </a:moveTo>
                  <a:lnTo>
                    <a:pt x="304" y="243"/>
                  </a:lnTo>
                  <a:lnTo>
                    <a:pt x="304" y="0"/>
                  </a:lnTo>
                  <a:lnTo>
                    <a:pt x="396" y="0"/>
                  </a:lnTo>
                  <a:lnTo>
                    <a:pt x="396" y="338"/>
                  </a:lnTo>
                  <a:lnTo>
                    <a:pt x="286" y="338"/>
                  </a:lnTo>
                  <a:lnTo>
                    <a:pt x="93" y="82"/>
                  </a:lnTo>
                  <a:lnTo>
                    <a:pt x="93" y="338"/>
                  </a:lnTo>
                  <a:lnTo>
                    <a:pt x="0" y="338"/>
                  </a:lnTo>
                  <a:lnTo>
                    <a:pt x="0" y="0"/>
                  </a:lnTo>
                  <a:lnTo>
                    <a:pt x="120" y="0"/>
                  </a:lnTo>
                  <a:close/>
                </a:path>
              </a:pathLst>
            </a:custGeom>
            <a:grpFill/>
            <a:ln>
              <a:noFill/>
            </a:ln>
          </p:spPr>
          <p:txBody>
            <a:bodyPr vert="horz" wrap="square" lIns="91440" tIns="45720" rIns="91440" bIns="45720" numCol="1" anchor="t" anchorCtr="0" compatLnSpc="1">
              <a:prstTxWarp prst="textNoShape">
                <a:avLst/>
              </a:prstTxWarp>
            </a:bodyPr>
            <a:lstStyle/>
            <a:p>
              <a:endParaRPr lang="de-DE" b="1">
                <a:solidFill>
                  <a:srgbClr val="616161"/>
                </a:solidFill>
              </a:endParaRPr>
            </a:p>
          </p:txBody>
        </p:sp>
      </p:grpSp>
    </p:spTree>
    <p:extLst>
      <p:ext uri="{BB962C8B-B14F-4D97-AF65-F5344CB8AC3E}">
        <p14:creationId xmlns:p14="http://schemas.microsoft.com/office/powerpoint/2010/main" val="636628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oleObject" Target="../embeddings/oleObject1.bin"/><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2.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FFE52C96-6720-7E7E-D0D5-5474F4868481}"/>
              </a:ext>
            </a:extLst>
          </p:cNvPr>
          <p:cNvGraphicFramePr>
            <a:graphicFrameLocks noChangeAspect="1"/>
          </p:cNvGraphicFramePr>
          <p:nvPr userDrawn="1">
            <p:custDataLst>
              <p:tags r:id="rId23"/>
            </p:custDataLst>
            <p:extLst>
              <p:ext uri="{D42A27DB-BD31-4B8C-83A1-F6EECF244321}">
                <p14:modId xmlns:p14="http://schemas.microsoft.com/office/powerpoint/2010/main" val="41398557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24" imgW="306" imgH="306" progId="TCLayout.ActiveDocument.1">
                  <p:embed/>
                </p:oleObj>
              </mc:Choice>
              <mc:Fallback>
                <p:oleObj name="think-cell Folie" r:id="rId24" imgW="306" imgH="306" progId="TCLayout.ActiveDocument.1">
                  <p:embed/>
                  <p:pic>
                    <p:nvPicPr>
                      <p:cNvPr id="8" name="think-cell data - do not delete" hidden="1">
                        <a:extLst>
                          <a:ext uri="{FF2B5EF4-FFF2-40B4-BE49-F238E27FC236}">
                            <a16:creationId xmlns:a16="http://schemas.microsoft.com/office/drawing/2014/main" id="{FFE52C96-6720-7E7E-D0D5-5474F4868481}"/>
                          </a:ext>
                        </a:extLst>
                      </p:cNvPr>
                      <p:cNvPicPr/>
                      <p:nvPr/>
                    </p:nvPicPr>
                    <p:blipFill>
                      <a:blip r:embed="rId25"/>
                      <a:stretch>
                        <a:fillRect/>
                      </a:stretch>
                    </p:blipFill>
                    <p:spPr>
                      <a:xfrm>
                        <a:off x="1588" y="1588"/>
                        <a:ext cx="1588" cy="1588"/>
                      </a:xfrm>
                      <a:prstGeom prst="rect">
                        <a:avLst/>
                      </a:prstGeom>
                    </p:spPr>
                  </p:pic>
                </p:oleObj>
              </mc:Fallback>
            </mc:AlternateContent>
          </a:graphicData>
        </a:graphic>
      </p:graphicFrame>
      <p:sp>
        <p:nvSpPr>
          <p:cNvPr id="3" name="Textplatzhalter 2">
            <a:extLst>
              <a:ext uri="{FF2B5EF4-FFF2-40B4-BE49-F238E27FC236}">
                <a16:creationId xmlns:a16="http://schemas.microsoft.com/office/drawing/2014/main" id="{A5979798-D702-7237-52EB-487BC7C93621}"/>
              </a:ext>
            </a:extLst>
          </p:cNvPr>
          <p:cNvSpPr>
            <a:spLocks noGrp="1"/>
          </p:cNvSpPr>
          <p:nvPr>
            <p:ph type="body" idx="1"/>
          </p:nvPr>
        </p:nvSpPr>
        <p:spPr bwMode="gray">
          <a:xfrm>
            <a:off x="515937" y="1449388"/>
            <a:ext cx="11160125" cy="4608000"/>
          </a:xfrm>
          <a:prstGeom prst="rect">
            <a:avLst/>
          </a:prstGeom>
        </p:spPr>
        <p:txBody>
          <a:bodyPr vert="horz" lIns="0" tIns="0" rIns="0" bIns="0" rtlCol="0">
            <a:noAutofit/>
          </a:bodyPr>
          <a:lstStyle/>
          <a:p>
            <a:pPr lvl="0"/>
            <a:r>
              <a:rPr lang="en-US" noProof="0" dirty="0"/>
              <a:t>First level</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a:p>
            <a:pPr lvl="5"/>
            <a:r>
              <a:rPr lang="en-US" noProof="0" dirty="0"/>
              <a:t>Sixth level</a:t>
            </a:r>
          </a:p>
          <a:p>
            <a:pPr lvl="6"/>
            <a:r>
              <a:rPr lang="en-US" noProof="0" dirty="0"/>
              <a:t>Seventh level</a:t>
            </a:r>
          </a:p>
          <a:p>
            <a:pPr lvl="7"/>
            <a:r>
              <a:rPr lang="en-US" noProof="0" dirty="0"/>
              <a:t>Eighth level</a:t>
            </a:r>
          </a:p>
          <a:p>
            <a:pPr lvl="8"/>
            <a:r>
              <a:rPr lang="en-US" noProof="0" dirty="0"/>
              <a:t>Nineth level</a:t>
            </a:r>
          </a:p>
        </p:txBody>
      </p:sp>
      <p:sp>
        <p:nvSpPr>
          <p:cNvPr id="5" name="Fußzeilenplatzhalter 4">
            <a:extLst>
              <a:ext uri="{FF2B5EF4-FFF2-40B4-BE49-F238E27FC236}">
                <a16:creationId xmlns:a16="http://schemas.microsoft.com/office/drawing/2014/main" id="{FE47393F-4923-78D3-4CFF-3E48B72ACF31}"/>
              </a:ext>
            </a:extLst>
          </p:cNvPr>
          <p:cNvSpPr>
            <a:spLocks noGrp="1"/>
          </p:cNvSpPr>
          <p:nvPr>
            <p:ph type="ftr" sz="quarter" idx="3"/>
          </p:nvPr>
        </p:nvSpPr>
        <p:spPr bwMode="gray">
          <a:xfrm>
            <a:off x="1249680" y="6310083"/>
            <a:ext cx="2746800" cy="153888"/>
          </a:xfrm>
          <a:prstGeom prst="rect">
            <a:avLst/>
          </a:prstGeom>
        </p:spPr>
        <p:txBody>
          <a:bodyPr vert="horz" lIns="0" tIns="0" rIns="0" bIns="0" rtlCol="0" anchor="ctr">
            <a:spAutoFit/>
          </a:bodyPr>
          <a:lstStyle>
            <a:lvl1pPr algn="l">
              <a:lnSpc>
                <a:spcPct val="100000"/>
              </a:lnSpc>
              <a:defRPr sz="1000">
                <a:solidFill>
                  <a:schemeClr val="accent2"/>
                </a:solidFill>
              </a:defRPr>
            </a:lvl1pPr>
          </a:lstStyle>
          <a:p>
            <a:r>
              <a:rPr lang="de-DE"/>
              <a:t>© Copyright Sensirion, Switzerland</a:t>
            </a:r>
            <a:endParaRPr lang="de-DE" dirty="0"/>
          </a:p>
        </p:txBody>
      </p:sp>
      <p:sp>
        <p:nvSpPr>
          <p:cNvPr id="6" name="Foliennummernplatzhalter 5">
            <a:extLst>
              <a:ext uri="{FF2B5EF4-FFF2-40B4-BE49-F238E27FC236}">
                <a16:creationId xmlns:a16="http://schemas.microsoft.com/office/drawing/2014/main" id="{E2816682-44E5-FDC4-D40C-E9568FC89F81}"/>
              </a:ext>
            </a:extLst>
          </p:cNvPr>
          <p:cNvSpPr>
            <a:spLocks noGrp="1"/>
          </p:cNvSpPr>
          <p:nvPr>
            <p:ph type="sldNum" sz="quarter" idx="4"/>
          </p:nvPr>
        </p:nvSpPr>
        <p:spPr bwMode="gray">
          <a:xfrm>
            <a:off x="515937" y="6310083"/>
            <a:ext cx="680403" cy="153888"/>
          </a:xfrm>
          <a:prstGeom prst="rect">
            <a:avLst/>
          </a:prstGeom>
        </p:spPr>
        <p:txBody>
          <a:bodyPr vert="horz" wrap="square" lIns="0" tIns="0" rIns="0" bIns="0" rtlCol="0" anchor="ctr">
            <a:spAutoFit/>
          </a:bodyPr>
          <a:lstStyle>
            <a:lvl1pPr algn="l">
              <a:lnSpc>
                <a:spcPct val="100000"/>
              </a:lnSpc>
              <a:defRPr sz="1000">
                <a:solidFill>
                  <a:schemeClr val="accent2"/>
                </a:solidFill>
              </a:defRPr>
            </a:lvl1pPr>
          </a:lstStyle>
          <a:p>
            <a:fld id="{B1E691A1-F3A6-4574-B226-B412272B38A6}" type="slidenum">
              <a:rPr lang="de-DE" smtClean="0"/>
              <a:pPr/>
              <a:t>‹#›</a:t>
            </a:fld>
            <a:endParaRPr lang="de-DE"/>
          </a:p>
        </p:txBody>
      </p:sp>
      <p:grpSp>
        <p:nvGrpSpPr>
          <p:cNvPr id="10" name="Gruppieren 9">
            <a:extLst>
              <a:ext uri="{FF2B5EF4-FFF2-40B4-BE49-F238E27FC236}">
                <a16:creationId xmlns:a16="http://schemas.microsoft.com/office/drawing/2014/main" id="{589BAB36-386A-4190-A977-53CCEAC0AA1B}"/>
              </a:ext>
            </a:extLst>
          </p:cNvPr>
          <p:cNvGrpSpPr/>
          <p:nvPr userDrawn="1"/>
        </p:nvGrpSpPr>
        <p:grpSpPr bwMode="gray">
          <a:xfrm>
            <a:off x="10375900" y="6308725"/>
            <a:ext cx="1300163" cy="130175"/>
            <a:chOff x="10390188" y="6381750"/>
            <a:chExt cx="1300163" cy="130175"/>
          </a:xfrm>
        </p:grpSpPr>
        <p:sp>
          <p:nvSpPr>
            <p:cNvPr id="11" name="Freeform 5">
              <a:extLst>
                <a:ext uri="{FF2B5EF4-FFF2-40B4-BE49-F238E27FC236}">
                  <a16:creationId xmlns:a16="http://schemas.microsoft.com/office/drawing/2014/main" id="{2AC79C31-0A46-35AB-8FD6-861E9002F905}"/>
                </a:ext>
              </a:extLst>
            </p:cNvPr>
            <p:cNvSpPr>
              <a:spLocks/>
            </p:cNvSpPr>
            <p:nvPr/>
          </p:nvSpPr>
          <p:spPr bwMode="gray">
            <a:xfrm>
              <a:off x="10390188" y="6383338"/>
              <a:ext cx="153988" cy="125413"/>
            </a:xfrm>
            <a:custGeom>
              <a:avLst/>
              <a:gdLst>
                <a:gd name="T0" fmla="*/ 172 w 428"/>
                <a:gd name="T1" fmla="*/ 60 h 338"/>
                <a:gd name="T2" fmla="*/ 99 w 428"/>
                <a:gd name="T3" fmla="*/ 104 h 338"/>
                <a:gd name="T4" fmla="*/ 159 w 428"/>
                <a:gd name="T5" fmla="*/ 141 h 338"/>
                <a:gd name="T6" fmla="*/ 284 w 428"/>
                <a:gd name="T7" fmla="*/ 141 h 338"/>
                <a:gd name="T8" fmla="*/ 428 w 428"/>
                <a:gd name="T9" fmla="*/ 237 h 338"/>
                <a:gd name="T10" fmla="*/ 270 w 428"/>
                <a:gd name="T11" fmla="*/ 338 h 338"/>
                <a:gd name="T12" fmla="*/ 18 w 428"/>
                <a:gd name="T13" fmla="*/ 338 h 338"/>
                <a:gd name="T14" fmla="*/ 18 w 428"/>
                <a:gd name="T15" fmla="*/ 277 h 338"/>
                <a:gd name="T16" fmla="*/ 255 w 428"/>
                <a:gd name="T17" fmla="*/ 277 h 338"/>
                <a:gd name="T18" fmla="*/ 329 w 428"/>
                <a:gd name="T19" fmla="*/ 239 h 338"/>
                <a:gd name="T20" fmla="*/ 261 w 428"/>
                <a:gd name="T21" fmla="*/ 200 h 338"/>
                <a:gd name="T22" fmla="*/ 150 w 428"/>
                <a:gd name="T23" fmla="*/ 200 h 338"/>
                <a:gd name="T24" fmla="*/ 0 w 428"/>
                <a:gd name="T25" fmla="*/ 103 h 338"/>
                <a:gd name="T26" fmla="*/ 158 w 428"/>
                <a:gd name="T27" fmla="*/ 0 h 338"/>
                <a:gd name="T28" fmla="*/ 406 w 428"/>
                <a:gd name="T29" fmla="*/ 0 h 338"/>
                <a:gd name="T30" fmla="*/ 406 w 428"/>
                <a:gd name="T31" fmla="*/ 60 h 338"/>
                <a:gd name="T32" fmla="*/ 172 w 428"/>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8" h="338">
                  <a:moveTo>
                    <a:pt x="172" y="60"/>
                  </a:moveTo>
                  <a:cubicBezTo>
                    <a:pt x="122" y="60"/>
                    <a:pt x="99" y="73"/>
                    <a:pt x="99" y="104"/>
                  </a:cubicBezTo>
                  <a:cubicBezTo>
                    <a:pt x="99" y="129"/>
                    <a:pt x="119" y="141"/>
                    <a:pt x="159" y="141"/>
                  </a:cubicBezTo>
                  <a:lnTo>
                    <a:pt x="284" y="141"/>
                  </a:lnTo>
                  <a:cubicBezTo>
                    <a:pt x="384" y="141"/>
                    <a:pt x="428" y="166"/>
                    <a:pt x="428" y="237"/>
                  </a:cubicBezTo>
                  <a:cubicBezTo>
                    <a:pt x="428" y="308"/>
                    <a:pt x="377" y="338"/>
                    <a:pt x="270" y="338"/>
                  </a:cubicBezTo>
                  <a:lnTo>
                    <a:pt x="18" y="338"/>
                  </a:lnTo>
                  <a:lnTo>
                    <a:pt x="18" y="277"/>
                  </a:lnTo>
                  <a:lnTo>
                    <a:pt x="255" y="277"/>
                  </a:lnTo>
                  <a:cubicBezTo>
                    <a:pt x="305" y="277"/>
                    <a:pt x="329" y="268"/>
                    <a:pt x="329" y="239"/>
                  </a:cubicBezTo>
                  <a:cubicBezTo>
                    <a:pt x="329" y="209"/>
                    <a:pt x="307" y="200"/>
                    <a:pt x="261" y="200"/>
                  </a:cubicBezTo>
                  <a:lnTo>
                    <a:pt x="150" y="200"/>
                  </a:lnTo>
                  <a:cubicBezTo>
                    <a:pt x="47" y="200"/>
                    <a:pt x="0" y="171"/>
                    <a:pt x="0" y="103"/>
                  </a:cubicBezTo>
                  <a:cubicBezTo>
                    <a:pt x="0" y="30"/>
                    <a:pt x="51" y="0"/>
                    <a:pt x="158" y="0"/>
                  </a:cubicBezTo>
                  <a:lnTo>
                    <a:pt x="406" y="0"/>
                  </a:lnTo>
                  <a:lnTo>
                    <a:pt x="406" y="60"/>
                  </a:lnTo>
                  <a:lnTo>
                    <a:pt x="172" y="6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2" name="Freeform 6">
              <a:extLst>
                <a:ext uri="{FF2B5EF4-FFF2-40B4-BE49-F238E27FC236}">
                  <a16:creationId xmlns:a16="http://schemas.microsoft.com/office/drawing/2014/main" id="{D5A4F163-9763-7F50-7898-5C3B411A2A1E}"/>
                </a:ext>
              </a:extLst>
            </p:cNvPr>
            <p:cNvSpPr>
              <a:spLocks/>
            </p:cNvSpPr>
            <p:nvPr/>
          </p:nvSpPr>
          <p:spPr bwMode="gray">
            <a:xfrm>
              <a:off x="10558463" y="6383338"/>
              <a:ext cx="133350" cy="125413"/>
            </a:xfrm>
            <a:custGeom>
              <a:avLst/>
              <a:gdLst>
                <a:gd name="T0" fmla="*/ 107 w 369"/>
                <a:gd name="T1" fmla="*/ 137 h 338"/>
                <a:gd name="T2" fmla="*/ 369 w 369"/>
                <a:gd name="T3" fmla="*/ 137 h 338"/>
                <a:gd name="T4" fmla="*/ 369 w 369"/>
                <a:gd name="T5" fmla="*/ 196 h 338"/>
                <a:gd name="T6" fmla="*/ 107 w 369"/>
                <a:gd name="T7" fmla="*/ 196 h 338"/>
                <a:gd name="T8" fmla="*/ 214 w 369"/>
                <a:gd name="T9" fmla="*/ 279 h 338"/>
                <a:gd name="T10" fmla="*/ 369 w 369"/>
                <a:gd name="T11" fmla="*/ 279 h 338"/>
                <a:gd name="T12" fmla="*/ 369 w 369"/>
                <a:gd name="T13" fmla="*/ 338 h 338"/>
                <a:gd name="T14" fmla="*/ 210 w 369"/>
                <a:gd name="T15" fmla="*/ 338 h 338"/>
                <a:gd name="T16" fmla="*/ 69 w 369"/>
                <a:gd name="T17" fmla="*/ 308 h 338"/>
                <a:gd name="T18" fmla="*/ 0 w 369"/>
                <a:gd name="T19" fmla="*/ 175 h 338"/>
                <a:gd name="T20" fmla="*/ 212 w 369"/>
                <a:gd name="T21" fmla="*/ 0 h 338"/>
                <a:gd name="T22" fmla="*/ 369 w 369"/>
                <a:gd name="T23" fmla="*/ 0 h 338"/>
                <a:gd name="T24" fmla="*/ 369 w 369"/>
                <a:gd name="T25" fmla="*/ 59 h 338"/>
                <a:gd name="T26" fmla="*/ 214 w 369"/>
                <a:gd name="T27" fmla="*/ 59 h 338"/>
                <a:gd name="T28" fmla="*/ 107 w 369"/>
                <a:gd name="T29" fmla="*/ 137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9" h="338">
                  <a:moveTo>
                    <a:pt x="107" y="137"/>
                  </a:moveTo>
                  <a:lnTo>
                    <a:pt x="369" y="137"/>
                  </a:lnTo>
                  <a:lnTo>
                    <a:pt x="369" y="196"/>
                  </a:lnTo>
                  <a:lnTo>
                    <a:pt x="107" y="196"/>
                  </a:lnTo>
                  <a:cubicBezTo>
                    <a:pt x="107" y="257"/>
                    <a:pt x="139" y="279"/>
                    <a:pt x="214" y="279"/>
                  </a:cubicBezTo>
                  <a:lnTo>
                    <a:pt x="369" y="279"/>
                  </a:lnTo>
                  <a:lnTo>
                    <a:pt x="369" y="338"/>
                  </a:lnTo>
                  <a:lnTo>
                    <a:pt x="210" y="338"/>
                  </a:lnTo>
                  <a:cubicBezTo>
                    <a:pt x="155" y="338"/>
                    <a:pt x="113" y="334"/>
                    <a:pt x="69" y="308"/>
                  </a:cubicBezTo>
                  <a:cubicBezTo>
                    <a:pt x="23" y="280"/>
                    <a:pt x="0" y="236"/>
                    <a:pt x="0" y="175"/>
                  </a:cubicBezTo>
                  <a:cubicBezTo>
                    <a:pt x="0" y="55"/>
                    <a:pt x="67" y="0"/>
                    <a:pt x="212" y="0"/>
                  </a:cubicBezTo>
                  <a:lnTo>
                    <a:pt x="369" y="0"/>
                  </a:lnTo>
                  <a:lnTo>
                    <a:pt x="369" y="59"/>
                  </a:lnTo>
                  <a:lnTo>
                    <a:pt x="214" y="59"/>
                  </a:lnTo>
                  <a:cubicBezTo>
                    <a:pt x="146" y="59"/>
                    <a:pt x="111" y="84"/>
                    <a:pt x="107" y="137"/>
                  </a:cubicBez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3" name="Freeform 7">
              <a:extLst>
                <a:ext uri="{FF2B5EF4-FFF2-40B4-BE49-F238E27FC236}">
                  <a16:creationId xmlns:a16="http://schemas.microsoft.com/office/drawing/2014/main" id="{85900EEB-4E63-3574-F6B4-B8DC63DB9ED0}"/>
                </a:ext>
              </a:extLst>
            </p:cNvPr>
            <p:cNvSpPr>
              <a:spLocks/>
            </p:cNvSpPr>
            <p:nvPr/>
          </p:nvSpPr>
          <p:spPr bwMode="gray">
            <a:xfrm>
              <a:off x="10720388" y="6383338"/>
              <a:ext cx="142875" cy="125413"/>
            </a:xfrm>
            <a:custGeom>
              <a:avLst/>
              <a:gdLst>
                <a:gd name="T0" fmla="*/ 120 w 397"/>
                <a:gd name="T1" fmla="*/ 1 h 339"/>
                <a:gd name="T2" fmla="*/ 304 w 397"/>
                <a:gd name="T3" fmla="*/ 244 h 339"/>
                <a:gd name="T4" fmla="*/ 304 w 397"/>
                <a:gd name="T5" fmla="*/ 0 h 339"/>
                <a:gd name="T6" fmla="*/ 397 w 397"/>
                <a:gd name="T7" fmla="*/ 0 h 339"/>
                <a:gd name="T8" fmla="*/ 396 w 397"/>
                <a:gd name="T9" fmla="*/ 339 h 339"/>
                <a:gd name="T10" fmla="*/ 287 w 397"/>
                <a:gd name="T11" fmla="*/ 339 h 339"/>
                <a:gd name="T12" fmla="*/ 93 w 397"/>
                <a:gd name="T13" fmla="*/ 83 h 339"/>
                <a:gd name="T14" fmla="*/ 93 w 397"/>
                <a:gd name="T15" fmla="*/ 339 h 339"/>
                <a:gd name="T16" fmla="*/ 0 w 397"/>
                <a:gd name="T17" fmla="*/ 339 h 339"/>
                <a:gd name="T18" fmla="*/ 0 w 397"/>
                <a:gd name="T19" fmla="*/ 1 h 339"/>
                <a:gd name="T20" fmla="*/ 120 w 397"/>
                <a:gd name="T21" fmla="*/ 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7" h="339">
                  <a:moveTo>
                    <a:pt x="120" y="1"/>
                  </a:moveTo>
                  <a:lnTo>
                    <a:pt x="304" y="244"/>
                  </a:lnTo>
                  <a:lnTo>
                    <a:pt x="304" y="0"/>
                  </a:lnTo>
                  <a:lnTo>
                    <a:pt x="397" y="0"/>
                  </a:lnTo>
                  <a:lnTo>
                    <a:pt x="396" y="339"/>
                  </a:lnTo>
                  <a:lnTo>
                    <a:pt x="287" y="339"/>
                  </a:lnTo>
                  <a:lnTo>
                    <a:pt x="93" y="83"/>
                  </a:lnTo>
                  <a:lnTo>
                    <a:pt x="93" y="339"/>
                  </a:lnTo>
                  <a:lnTo>
                    <a:pt x="0" y="339"/>
                  </a:lnTo>
                  <a:lnTo>
                    <a:pt x="0" y="1"/>
                  </a:lnTo>
                  <a:lnTo>
                    <a:pt x="120" y="1"/>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4" name="Freeform 8">
              <a:extLst>
                <a:ext uri="{FF2B5EF4-FFF2-40B4-BE49-F238E27FC236}">
                  <a16:creationId xmlns:a16="http://schemas.microsoft.com/office/drawing/2014/main" id="{6D1E6D4C-3A7B-C62B-F18B-6508ED07622A}"/>
                </a:ext>
              </a:extLst>
            </p:cNvPr>
            <p:cNvSpPr>
              <a:spLocks/>
            </p:cNvSpPr>
            <p:nvPr/>
          </p:nvSpPr>
          <p:spPr bwMode="gray">
            <a:xfrm>
              <a:off x="10887075" y="6383338"/>
              <a:ext cx="153988" cy="125413"/>
            </a:xfrm>
            <a:custGeom>
              <a:avLst/>
              <a:gdLst>
                <a:gd name="T0" fmla="*/ 171 w 427"/>
                <a:gd name="T1" fmla="*/ 60 h 338"/>
                <a:gd name="T2" fmla="*/ 99 w 427"/>
                <a:gd name="T3" fmla="*/ 104 h 338"/>
                <a:gd name="T4" fmla="*/ 158 w 427"/>
                <a:gd name="T5" fmla="*/ 141 h 338"/>
                <a:gd name="T6" fmla="*/ 284 w 427"/>
                <a:gd name="T7" fmla="*/ 141 h 338"/>
                <a:gd name="T8" fmla="*/ 427 w 427"/>
                <a:gd name="T9" fmla="*/ 237 h 338"/>
                <a:gd name="T10" fmla="*/ 270 w 427"/>
                <a:gd name="T11" fmla="*/ 338 h 338"/>
                <a:gd name="T12" fmla="*/ 18 w 427"/>
                <a:gd name="T13" fmla="*/ 338 h 338"/>
                <a:gd name="T14" fmla="*/ 18 w 427"/>
                <a:gd name="T15" fmla="*/ 277 h 338"/>
                <a:gd name="T16" fmla="*/ 255 w 427"/>
                <a:gd name="T17" fmla="*/ 277 h 338"/>
                <a:gd name="T18" fmla="*/ 328 w 427"/>
                <a:gd name="T19" fmla="*/ 239 h 338"/>
                <a:gd name="T20" fmla="*/ 261 w 427"/>
                <a:gd name="T21" fmla="*/ 200 h 338"/>
                <a:gd name="T22" fmla="*/ 150 w 427"/>
                <a:gd name="T23" fmla="*/ 200 h 338"/>
                <a:gd name="T24" fmla="*/ 0 w 427"/>
                <a:gd name="T25" fmla="*/ 103 h 338"/>
                <a:gd name="T26" fmla="*/ 158 w 427"/>
                <a:gd name="T27" fmla="*/ 0 h 338"/>
                <a:gd name="T28" fmla="*/ 405 w 427"/>
                <a:gd name="T29" fmla="*/ 0 h 338"/>
                <a:gd name="T30" fmla="*/ 405 w 427"/>
                <a:gd name="T31" fmla="*/ 60 h 338"/>
                <a:gd name="T32" fmla="*/ 171 w 427"/>
                <a:gd name="T33" fmla="*/ 6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7" h="338">
                  <a:moveTo>
                    <a:pt x="171" y="60"/>
                  </a:moveTo>
                  <a:cubicBezTo>
                    <a:pt x="122" y="60"/>
                    <a:pt x="99" y="73"/>
                    <a:pt x="99" y="104"/>
                  </a:cubicBezTo>
                  <a:cubicBezTo>
                    <a:pt x="99" y="129"/>
                    <a:pt x="119" y="141"/>
                    <a:pt x="158" y="141"/>
                  </a:cubicBezTo>
                  <a:lnTo>
                    <a:pt x="284" y="141"/>
                  </a:lnTo>
                  <a:cubicBezTo>
                    <a:pt x="384" y="141"/>
                    <a:pt x="427" y="166"/>
                    <a:pt x="427" y="237"/>
                  </a:cubicBezTo>
                  <a:cubicBezTo>
                    <a:pt x="427" y="308"/>
                    <a:pt x="376" y="338"/>
                    <a:pt x="270" y="338"/>
                  </a:cubicBezTo>
                  <a:lnTo>
                    <a:pt x="18" y="338"/>
                  </a:lnTo>
                  <a:lnTo>
                    <a:pt x="18" y="277"/>
                  </a:lnTo>
                  <a:lnTo>
                    <a:pt x="255" y="277"/>
                  </a:lnTo>
                  <a:cubicBezTo>
                    <a:pt x="305" y="277"/>
                    <a:pt x="328" y="268"/>
                    <a:pt x="328" y="239"/>
                  </a:cubicBezTo>
                  <a:cubicBezTo>
                    <a:pt x="328" y="209"/>
                    <a:pt x="307" y="200"/>
                    <a:pt x="261" y="200"/>
                  </a:cubicBezTo>
                  <a:lnTo>
                    <a:pt x="150" y="200"/>
                  </a:lnTo>
                  <a:cubicBezTo>
                    <a:pt x="47" y="200"/>
                    <a:pt x="0" y="171"/>
                    <a:pt x="0" y="103"/>
                  </a:cubicBezTo>
                  <a:cubicBezTo>
                    <a:pt x="0" y="30"/>
                    <a:pt x="51" y="0"/>
                    <a:pt x="158" y="0"/>
                  </a:cubicBezTo>
                  <a:lnTo>
                    <a:pt x="405" y="0"/>
                  </a:lnTo>
                  <a:lnTo>
                    <a:pt x="405" y="60"/>
                  </a:lnTo>
                  <a:lnTo>
                    <a:pt x="171" y="6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5" name="Rectangle 9">
              <a:extLst>
                <a:ext uri="{FF2B5EF4-FFF2-40B4-BE49-F238E27FC236}">
                  <a16:creationId xmlns:a16="http://schemas.microsoft.com/office/drawing/2014/main" id="{D32E3D8B-D9DB-5946-DDA3-563C35F77C55}"/>
                </a:ext>
              </a:extLst>
            </p:cNvPr>
            <p:cNvSpPr>
              <a:spLocks noChangeArrowheads="1"/>
            </p:cNvSpPr>
            <p:nvPr/>
          </p:nvSpPr>
          <p:spPr bwMode="gray">
            <a:xfrm>
              <a:off x="11066463" y="6383338"/>
              <a:ext cx="36513" cy="125413"/>
            </a:xfrm>
            <a:prstGeom prst="rect">
              <a:avLst/>
            </a:pr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6" name="Freeform 10">
              <a:extLst>
                <a:ext uri="{FF2B5EF4-FFF2-40B4-BE49-F238E27FC236}">
                  <a16:creationId xmlns:a16="http://schemas.microsoft.com/office/drawing/2014/main" id="{B0C285FB-7B3E-B133-CBEB-6F9C65A19C26}"/>
                </a:ext>
              </a:extLst>
            </p:cNvPr>
            <p:cNvSpPr>
              <a:spLocks noEditPoints="1"/>
            </p:cNvSpPr>
            <p:nvPr/>
          </p:nvSpPr>
          <p:spPr bwMode="gray">
            <a:xfrm>
              <a:off x="11136313" y="6383338"/>
              <a:ext cx="147638" cy="125413"/>
            </a:xfrm>
            <a:custGeom>
              <a:avLst/>
              <a:gdLst>
                <a:gd name="T0" fmla="*/ 211 w 412"/>
                <a:gd name="T1" fmla="*/ 60 h 338"/>
                <a:gd name="T2" fmla="*/ 295 w 412"/>
                <a:gd name="T3" fmla="*/ 103 h 338"/>
                <a:gd name="T4" fmla="*/ 211 w 412"/>
                <a:gd name="T5" fmla="*/ 145 h 338"/>
                <a:gd name="T6" fmla="*/ 95 w 412"/>
                <a:gd name="T7" fmla="*/ 145 h 338"/>
                <a:gd name="T8" fmla="*/ 95 w 412"/>
                <a:gd name="T9" fmla="*/ 60 h 338"/>
                <a:gd name="T10" fmla="*/ 211 w 412"/>
                <a:gd name="T11" fmla="*/ 60 h 338"/>
                <a:gd name="T12" fmla="*/ 0 w 412"/>
                <a:gd name="T13" fmla="*/ 0 h 338"/>
                <a:gd name="T14" fmla="*/ 0 w 412"/>
                <a:gd name="T15" fmla="*/ 338 h 338"/>
                <a:gd name="T16" fmla="*/ 95 w 412"/>
                <a:gd name="T17" fmla="*/ 338 h 338"/>
                <a:gd name="T18" fmla="*/ 95 w 412"/>
                <a:gd name="T19" fmla="*/ 205 h 338"/>
                <a:gd name="T20" fmla="*/ 206 w 412"/>
                <a:gd name="T21" fmla="*/ 205 h 338"/>
                <a:gd name="T22" fmla="*/ 305 w 412"/>
                <a:gd name="T23" fmla="*/ 338 h 338"/>
                <a:gd name="T24" fmla="*/ 412 w 412"/>
                <a:gd name="T25" fmla="*/ 338 h 338"/>
                <a:gd name="T26" fmla="*/ 300 w 412"/>
                <a:gd name="T27" fmla="*/ 197 h 338"/>
                <a:gd name="T28" fmla="*/ 391 w 412"/>
                <a:gd name="T29" fmla="*/ 102 h 338"/>
                <a:gd name="T30" fmla="*/ 233 w 412"/>
                <a:gd name="T31" fmla="*/ 0 h 338"/>
                <a:gd name="T32" fmla="*/ 0 w 412"/>
                <a:gd name="T33"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12" h="338">
                  <a:moveTo>
                    <a:pt x="211" y="60"/>
                  </a:moveTo>
                  <a:cubicBezTo>
                    <a:pt x="267" y="60"/>
                    <a:pt x="295" y="68"/>
                    <a:pt x="295" y="103"/>
                  </a:cubicBezTo>
                  <a:cubicBezTo>
                    <a:pt x="295" y="137"/>
                    <a:pt x="267" y="145"/>
                    <a:pt x="211" y="145"/>
                  </a:cubicBezTo>
                  <a:lnTo>
                    <a:pt x="95" y="145"/>
                  </a:lnTo>
                  <a:lnTo>
                    <a:pt x="95" y="60"/>
                  </a:lnTo>
                  <a:lnTo>
                    <a:pt x="211" y="60"/>
                  </a:lnTo>
                  <a:close/>
                  <a:moveTo>
                    <a:pt x="0" y="0"/>
                  </a:moveTo>
                  <a:lnTo>
                    <a:pt x="0" y="338"/>
                  </a:lnTo>
                  <a:lnTo>
                    <a:pt x="95" y="338"/>
                  </a:lnTo>
                  <a:lnTo>
                    <a:pt x="95" y="205"/>
                  </a:lnTo>
                  <a:lnTo>
                    <a:pt x="206" y="205"/>
                  </a:lnTo>
                  <a:lnTo>
                    <a:pt x="305" y="338"/>
                  </a:lnTo>
                  <a:lnTo>
                    <a:pt x="412" y="338"/>
                  </a:lnTo>
                  <a:lnTo>
                    <a:pt x="300" y="197"/>
                  </a:lnTo>
                  <a:cubicBezTo>
                    <a:pt x="358" y="187"/>
                    <a:pt x="391" y="154"/>
                    <a:pt x="391" y="102"/>
                  </a:cubicBezTo>
                  <a:cubicBezTo>
                    <a:pt x="391" y="31"/>
                    <a:pt x="340" y="0"/>
                    <a:pt x="233" y="0"/>
                  </a:cubicBezTo>
                  <a:lnTo>
                    <a:pt x="0" y="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7" name="Rectangle 11">
              <a:extLst>
                <a:ext uri="{FF2B5EF4-FFF2-40B4-BE49-F238E27FC236}">
                  <a16:creationId xmlns:a16="http://schemas.microsoft.com/office/drawing/2014/main" id="{AA5AE9D2-21E5-6654-A0AB-2C7D2E905172}"/>
                </a:ext>
              </a:extLst>
            </p:cNvPr>
            <p:cNvSpPr>
              <a:spLocks noChangeArrowheads="1"/>
            </p:cNvSpPr>
            <p:nvPr/>
          </p:nvSpPr>
          <p:spPr bwMode="gray">
            <a:xfrm>
              <a:off x="11304588" y="6383338"/>
              <a:ext cx="36513" cy="125413"/>
            </a:xfrm>
            <a:prstGeom prst="rect">
              <a:avLst/>
            </a:pr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8" name="Freeform 12">
              <a:extLst>
                <a:ext uri="{FF2B5EF4-FFF2-40B4-BE49-F238E27FC236}">
                  <a16:creationId xmlns:a16="http://schemas.microsoft.com/office/drawing/2014/main" id="{AE4D3AFD-7F9C-4F1E-B7D9-5EC57CDBEA85}"/>
                </a:ext>
              </a:extLst>
            </p:cNvPr>
            <p:cNvSpPr>
              <a:spLocks noEditPoints="1"/>
            </p:cNvSpPr>
            <p:nvPr/>
          </p:nvSpPr>
          <p:spPr bwMode="gray">
            <a:xfrm>
              <a:off x="11363325" y="6381750"/>
              <a:ext cx="161925" cy="130175"/>
            </a:xfrm>
            <a:custGeom>
              <a:avLst/>
              <a:gdLst>
                <a:gd name="T0" fmla="*/ 225 w 449"/>
                <a:gd name="T1" fmla="*/ 57 h 351"/>
                <a:gd name="T2" fmla="*/ 346 w 449"/>
                <a:gd name="T3" fmla="*/ 175 h 351"/>
                <a:gd name="T4" fmla="*/ 225 w 449"/>
                <a:gd name="T5" fmla="*/ 292 h 351"/>
                <a:gd name="T6" fmla="*/ 104 w 449"/>
                <a:gd name="T7" fmla="*/ 172 h 351"/>
                <a:gd name="T8" fmla="*/ 225 w 449"/>
                <a:gd name="T9" fmla="*/ 57 h 351"/>
                <a:gd name="T10" fmla="*/ 0 w 449"/>
                <a:gd name="T11" fmla="*/ 172 h 351"/>
                <a:gd name="T12" fmla="*/ 225 w 449"/>
                <a:gd name="T13" fmla="*/ 351 h 351"/>
                <a:gd name="T14" fmla="*/ 449 w 449"/>
                <a:gd name="T15" fmla="*/ 175 h 351"/>
                <a:gd name="T16" fmla="*/ 247 w 449"/>
                <a:gd name="T17" fmla="*/ 0 h 351"/>
                <a:gd name="T18" fmla="*/ 203 w 449"/>
                <a:gd name="T19" fmla="*/ 0 h 351"/>
                <a:gd name="T20" fmla="*/ 0 w 449"/>
                <a:gd name="T21" fmla="*/ 172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9" h="351">
                  <a:moveTo>
                    <a:pt x="225" y="57"/>
                  </a:moveTo>
                  <a:cubicBezTo>
                    <a:pt x="308" y="57"/>
                    <a:pt x="346" y="95"/>
                    <a:pt x="346" y="175"/>
                  </a:cubicBezTo>
                  <a:cubicBezTo>
                    <a:pt x="346" y="254"/>
                    <a:pt x="308" y="292"/>
                    <a:pt x="225" y="292"/>
                  </a:cubicBezTo>
                  <a:cubicBezTo>
                    <a:pt x="140" y="292"/>
                    <a:pt x="104" y="254"/>
                    <a:pt x="104" y="172"/>
                  </a:cubicBezTo>
                  <a:cubicBezTo>
                    <a:pt x="104" y="95"/>
                    <a:pt x="143" y="57"/>
                    <a:pt x="225" y="57"/>
                  </a:cubicBezTo>
                  <a:close/>
                  <a:moveTo>
                    <a:pt x="0" y="172"/>
                  </a:moveTo>
                  <a:cubicBezTo>
                    <a:pt x="0" y="294"/>
                    <a:pt x="70" y="351"/>
                    <a:pt x="225" y="351"/>
                  </a:cubicBezTo>
                  <a:cubicBezTo>
                    <a:pt x="378" y="351"/>
                    <a:pt x="449" y="294"/>
                    <a:pt x="449" y="175"/>
                  </a:cubicBezTo>
                  <a:cubicBezTo>
                    <a:pt x="449" y="61"/>
                    <a:pt x="385" y="5"/>
                    <a:pt x="247" y="0"/>
                  </a:cubicBezTo>
                  <a:lnTo>
                    <a:pt x="203" y="0"/>
                  </a:lnTo>
                  <a:cubicBezTo>
                    <a:pt x="67" y="5"/>
                    <a:pt x="0" y="61"/>
                    <a:pt x="0" y="172"/>
                  </a:cubicBez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sp>
          <p:nvSpPr>
            <p:cNvPr id="19" name="Freeform 13">
              <a:extLst>
                <a:ext uri="{FF2B5EF4-FFF2-40B4-BE49-F238E27FC236}">
                  <a16:creationId xmlns:a16="http://schemas.microsoft.com/office/drawing/2014/main" id="{DD47989A-E843-AE51-6B2D-83AF32BA64EC}"/>
                </a:ext>
              </a:extLst>
            </p:cNvPr>
            <p:cNvSpPr>
              <a:spLocks/>
            </p:cNvSpPr>
            <p:nvPr/>
          </p:nvSpPr>
          <p:spPr bwMode="gray">
            <a:xfrm>
              <a:off x="11549063" y="6383338"/>
              <a:ext cx="141288" cy="125413"/>
            </a:xfrm>
            <a:custGeom>
              <a:avLst/>
              <a:gdLst>
                <a:gd name="T0" fmla="*/ 120 w 396"/>
                <a:gd name="T1" fmla="*/ 0 h 338"/>
                <a:gd name="T2" fmla="*/ 304 w 396"/>
                <a:gd name="T3" fmla="*/ 243 h 338"/>
                <a:gd name="T4" fmla="*/ 304 w 396"/>
                <a:gd name="T5" fmla="*/ 0 h 338"/>
                <a:gd name="T6" fmla="*/ 396 w 396"/>
                <a:gd name="T7" fmla="*/ 0 h 338"/>
                <a:gd name="T8" fmla="*/ 396 w 396"/>
                <a:gd name="T9" fmla="*/ 338 h 338"/>
                <a:gd name="T10" fmla="*/ 286 w 396"/>
                <a:gd name="T11" fmla="*/ 338 h 338"/>
                <a:gd name="T12" fmla="*/ 93 w 396"/>
                <a:gd name="T13" fmla="*/ 82 h 338"/>
                <a:gd name="T14" fmla="*/ 93 w 396"/>
                <a:gd name="T15" fmla="*/ 338 h 338"/>
                <a:gd name="T16" fmla="*/ 0 w 396"/>
                <a:gd name="T17" fmla="*/ 338 h 338"/>
                <a:gd name="T18" fmla="*/ 0 w 396"/>
                <a:gd name="T19" fmla="*/ 0 h 338"/>
                <a:gd name="T20" fmla="*/ 120 w 396"/>
                <a:gd name="T21" fmla="*/ 0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6" h="338">
                  <a:moveTo>
                    <a:pt x="120" y="0"/>
                  </a:moveTo>
                  <a:lnTo>
                    <a:pt x="304" y="243"/>
                  </a:lnTo>
                  <a:lnTo>
                    <a:pt x="304" y="0"/>
                  </a:lnTo>
                  <a:lnTo>
                    <a:pt x="396" y="0"/>
                  </a:lnTo>
                  <a:lnTo>
                    <a:pt x="396" y="338"/>
                  </a:lnTo>
                  <a:lnTo>
                    <a:pt x="286" y="338"/>
                  </a:lnTo>
                  <a:lnTo>
                    <a:pt x="93" y="82"/>
                  </a:lnTo>
                  <a:lnTo>
                    <a:pt x="93" y="338"/>
                  </a:lnTo>
                  <a:lnTo>
                    <a:pt x="0" y="338"/>
                  </a:lnTo>
                  <a:lnTo>
                    <a:pt x="0" y="0"/>
                  </a:lnTo>
                  <a:lnTo>
                    <a:pt x="120" y="0"/>
                  </a:lnTo>
                  <a:close/>
                </a:path>
              </a:pathLst>
            </a:custGeom>
            <a:solidFill>
              <a:srgbClr val="66CC33"/>
            </a:solidFill>
            <a:ln>
              <a:noFill/>
            </a:ln>
          </p:spPr>
          <p:txBody>
            <a:bodyPr vert="horz" wrap="square" lIns="91440" tIns="45720" rIns="91440" bIns="45720" numCol="1" anchor="t" anchorCtr="0" compatLnSpc="1">
              <a:prstTxWarp prst="textNoShape">
                <a:avLst/>
              </a:prstTxWarp>
            </a:bodyPr>
            <a:lstStyle/>
            <a:p>
              <a:pPr>
                <a:lnSpc>
                  <a:spcPct val="100000"/>
                </a:lnSpc>
              </a:pPr>
              <a:endParaRPr lang="de-DE" b="1">
                <a:solidFill>
                  <a:srgbClr val="616161"/>
                </a:solidFill>
              </a:endParaRPr>
            </a:p>
          </p:txBody>
        </p:sp>
      </p:grpSp>
      <p:sp>
        <p:nvSpPr>
          <p:cNvPr id="4" name="Title Placeholder 3">
            <a:extLst>
              <a:ext uri="{FF2B5EF4-FFF2-40B4-BE49-F238E27FC236}">
                <a16:creationId xmlns:a16="http://schemas.microsoft.com/office/drawing/2014/main" id="{830B595B-5B20-F6F9-CB75-ECE01D213F36}"/>
              </a:ext>
            </a:extLst>
          </p:cNvPr>
          <p:cNvSpPr>
            <a:spLocks noGrp="1"/>
          </p:cNvSpPr>
          <p:nvPr>
            <p:ph type="title"/>
          </p:nvPr>
        </p:nvSpPr>
        <p:spPr bwMode="gray">
          <a:xfrm>
            <a:off x="515937" y="476250"/>
            <a:ext cx="11160125" cy="430887"/>
          </a:xfrm>
          <a:prstGeom prst="rect">
            <a:avLst/>
          </a:prstGeom>
        </p:spPr>
        <p:txBody>
          <a:bodyPr vert="horz" wrap="square" lIns="0" tIns="0" rIns="0" bIns="0" rtlCol="0" anchor="t">
            <a:spAutoFit/>
          </a:bodyPr>
          <a:lstStyle/>
          <a:p>
            <a:r>
              <a:rPr lang="en-US" dirty="0"/>
              <a:t>Click to edit title</a:t>
            </a:r>
          </a:p>
        </p:txBody>
      </p:sp>
    </p:spTree>
    <p:extLst>
      <p:ext uri="{BB962C8B-B14F-4D97-AF65-F5344CB8AC3E}">
        <p14:creationId xmlns:p14="http://schemas.microsoft.com/office/powerpoint/2010/main" val="579290572"/>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8" r:id="rId3"/>
    <p:sldLayoutId id="2147483655" r:id="rId4"/>
    <p:sldLayoutId id="2147483656"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 id="2147483674" r:id="rId21"/>
  </p:sldLayoutIdLst>
  <p:hf hdr="0" dt="0"/>
  <p:txStyles>
    <p:titleStyle>
      <a:lvl1pPr algn="l" defTabSz="914400" rtl="0" eaLnBrk="1" latinLnBrk="0" hangingPunct="1">
        <a:lnSpc>
          <a:spcPct val="100000"/>
        </a:lnSpc>
        <a:spcBef>
          <a:spcPct val="0"/>
        </a:spcBef>
        <a:buNone/>
        <a:defRPr sz="2800" b="1" kern="1200">
          <a:solidFill>
            <a:schemeClr val="accent1"/>
          </a:solidFill>
          <a:latin typeface="+mj-lt"/>
          <a:ea typeface="+mj-ea"/>
          <a:cs typeface="+mj-cs"/>
        </a:defRPr>
      </a:lvl1pPr>
    </p:titleStyle>
    <p:body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pos="7355" userDrawn="1">
          <p15:clr>
            <a:srgbClr val="F26B43"/>
          </p15:clr>
        </p15:guide>
        <p15:guide id="3" orient="horz" pos="300" userDrawn="1">
          <p15:clr>
            <a:srgbClr val="F26B43"/>
          </p15:clr>
        </p15:guide>
        <p15:guide id="4" orient="horz" pos="397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1.xml"/><Relationship Id="rId1" Type="http://schemas.openxmlformats.org/officeDocument/2006/relationships/tags" Target="../tags/tag22.xml"/><Relationship Id="rId5" Type="http://schemas.openxmlformats.org/officeDocument/2006/relationships/image" Target="../media/image7.jpg"/><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sv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 Id="rId9"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pn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32.sv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7.png"/><Relationship Id="rId2" Type="http://schemas.openxmlformats.org/officeDocument/2006/relationships/image" Target="../media/image33.png"/><Relationship Id="rId1" Type="http://schemas.openxmlformats.org/officeDocument/2006/relationships/slideLayout" Target="../slideLayouts/slideLayout5.xml"/><Relationship Id="rId6" Type="http://schemas.openxmlformats.org/officeDocument/2006/relationships/image" Target="../media/image36.png"/><Relationship Id="rId5" Type="http://schemas.openxmlformats.org/officeDocument/2006/relationships/image" Target="../media/image9.png"/><Relationship Id="rId4" Type="http://schemas.openxmlformats.org/officeDocument/2006/relationships/image" Target="../media/image35.jfif"/></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40.png"/><Relationship Id="rId2" Type="http://schemas.openxmlformats.org/officeDocument/2006/relationships/image" Target="../media/image38.png"/><Relationship Id="rId1" Type="http://schemas.openxmlformats.org/officeDocument/2006/relationships/slideLayout" Target="../slideLayouts/slideLayout5.xml"/><Relationship Id="rId6" Type="http://schemas.openxmlformats.org/officeDocument/2006/relationships/image" Target="../media/image39.png"/><Relationship Id="rId5" Type="http://schemas.openxmlformats.org/officeDocument/2006/relationships/image" Target="../media/image35.jfif"/><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 Id="rId5" Type="http://schemas.openxmlformats.org/officeDocument/2006/relationships/image" Target="../media/image39.png"/><Relationship Id="rId4" Type="http://schemas.openxmlformats.org/officeDocument/2006/relationships/image" Target="../media/image35.jfif"/></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3.png"/><Relationship Id="rId18" Type="http://schemas.openxmlformats.org/officeDocument/2006/relationships/image" Target="../media/image58.png"/><Relationship Id="rId3" Type="http://schemas.openxmlformats.org/officeDocument/2006/relationships/image" Target="../media/image43.svg"/><Relationship Id="rId7" Type="http://schemas.openxmlformats.org/officeDocument/2006/relationships/image" Target="../media/image47.svg"/><Relationship Id="rId12" Type="http://schemas.openxmlformats.org/officeDocument/2006/relationships/image" Target="../media/image52.png"/><Relationship Id="rId17" Type="http://schemas.openxmlformats.org/officeDocument/2006/relationships/image" Target="../media/image57.png"/><Relationship Id="rId2" Type="http://schemas.openxmlformats.org/officeDocument/2006/relationships/image" Target="../media/image42.png"/><Relationship Id="rId16" Type="http://schemas.openxmlformats.org/officeDocument/2006/relationships/image" Target="../media/image56.png"/><Relationship Id="rId1" Type="http://schemas.openxmlformats.org/officeDocument/2006/relationships/slideLayout" Target="../slideLayouts/slideLayout4.xml"/><Relationship Id="rId6" Type="http://schemas.openxmlformats.org/officeDocument/2006/relationships/image" Target="../media/image46.png"/><Relationship Id="rId11" Type="http://schemas.openxmlformats.org/officeDocument/2006/relationships/image" Target="../media/image51.png"/><Relationship Id="rId5" Type="http://schemas.openxmlformats.org/officeDocument/2006/relationships/image" Target="../media/image45.svg"/><Relationship Id="rId15" Type="http://schemas.openxmlformats.org/officeDocument/2006/relationships/image" Target="../media/image55.png"/><Relationship Id="rId10" Type="http://schemas.openxmlformats.org/officeDocument/2006/relationships/image" Target="../media/image50.png"/><Relationship Id="rId19" Type="http://schemas.openxmlformats.org/officeDocument/2006/relationships/image" Target="../media/image59.png"/><Relationship Id="rId4" Type="http://schemas.openxmlformats.org/officeDocument/2006/relationships/image" Target="../media/image44.png"/><Relationship Id="rId9" Type="http://schemas.openxmlformats.org/officeDocument/2006/relationships/image" Target="../media/image49.svg"/><Relationship Id="rId14" Type="http://schemas.openxmlformats.org/officeDocument/2006/relationships/image" Target="../media/image54.png"/></Relationships>
</file>

<file path=ppt/slides/_rels/slide1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64.png"/><Relationship Id="rId5" Type="http://schemas.openxmlformats.org/officeDocument/2006/relationships/image" Target="../media/image63.pn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png"/></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1.jpeg"/></Relationships>
</file>

<file path=ppt/slides/_rels/slide1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74.jpeg"/><Relationship Id="rId4" Type="http://schemas.openxmlformats.org/officeDocument/2006/relationships/image" Target="../media/image73.jpeg"/></Relationships>
</file>

<file path=ppt/slides/_rels/slide19.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76.jpeg"/></Relationships>
</file>

<file path=ppt/slides/_rels/slide2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sv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81.png"/><Relationship Id="rId5" Type="http://schemas.openxmlformats.org/officeDocument/2006/relationships/image" Target="../media/image80.png"/><Relationship Id="rId10" Type="http://schemas.openxmlformats.org/officeDocument/2006/relationships/image" Target="../media/image85.jpeg"/><Relationship Id="rId4" Type="http://schemas.openxmlformats.org/officeDocument/2006/relationships/image" Target="../media/image79.png"/><Relationship Id="rId9" Type="http://schemas.openxmlformats.org/officeDocument/2006/relationships/image" Target="../media/image84.svg"/></Relationships>
</file>

<file path=ppt/slides/_rels/slide2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png"/></Relationships>
</file>

<file path=ppt/slides/_rels/slide2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2.jpeg"/></Relationships>
</file>

<file path=ppt/slides/_rels/slide25.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4.png"/></Relationships>
</file>

<file path=ppt/slides/_rels/slide26.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6.png"/></Relationships>
</file>

<file path=ppt/slides/_rels/slide2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image" Target="../media/image107.png"/><Relationship Id="rId3" Type="http://schemas.openxmlformats.org/officeDocument/2006/relationships/image" Target="../media/image33.png"/><Relationship Id="rId7" Type="http://schemas.openxmlformats.org/officeDocument/2006/relationships/image" Target="../media/image101.png"/><Relationship Id="rId12" Type="http://schemas.openxmlformats.org/officeDocument/2006/relationships/image" Target="../media/image106.png"/><Relationship Id="rId2" Type="http://schemas.openxmlformats.org/officeDocument/2006/relationships/image" Target="../media/image39.png"/><Relationship Id="rId1" Type="http://schemas.openxmlformats.org/officeDocument/2006/relationships/slideLayout" Target="../slideLayouts/slideLayout7.xml"/><Relationship Id="rId6" Type="http://schemas.microsoft.com/office/2007/relationships/hdphoto" Target="../media/hdphoto5.wdp"/><Relationship Id="rId11" Type="http://schemas.openxmlformats.org/officeDocument/2006/relationships/image" Target="../media/image105.png"/><Relationship Id="rId5" Type="http://schemas.openxmlformats.org/officeDocument/2006/relationships/image" Target="../media/image100.png"/><Relationship Id="rId10" Type="http://schemas.openxmlformats.org/officeDocument/2006/relationships/image" Target="../media/image104.png"/><Relationship Id="rId4" Type="http://schemas.openxmlformats.org/officeDocument/2006/relationships/image" Target="../media/image99.png"/><Relationship Id="rId9" Type="http://schemas.openxmlformats.org/officeDocument/2006/relationships/image" Target="../media/image103.png"/></Relationships>
</file>

<file path=ppt/slides/_rels/slide3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109.png"/><Relationship Id="rId4" Type="http://schemas.openxmlformats.org/officeDocument/2006/relationships/hyperlink" Target="https://www.ashrae.org/file%20library/about/government%20affairs/advocacy%20toolkit/virtual%20packet/standard-62.1-fact-sheet.pdf"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jpe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40.png"/><Relationship Id="rId4" Type="http://schemas.openxmlformats.org/officeDocument/2006/relationships/chart" Target="../charts/chart2.xml"/></Relationships>
</file>

<file path=ppt/slides/_rels/slide3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microsoft.com/office/2007/relationships/hdphoto" Target="../media/hdphoto7.wdp"/></Relationships>
</file>

<file path=ppt/slides/_rels/slide3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image" Target="../media/image116.png"/></Relationships>
</file>

<file path=ppt/slides/_rels/slide37.xml.rels><?xml version="1.0" encoding="UTF-8" standalone="yes"?>
<Relationships xmlns="http://schemas.openxmlformats.org/package/2006/relationships"><Relationship Id="rId3" Type="http://schemas.openxmlformats.org/officeDocument/2006/relationships/hyperlink" Target="SCD4x%20CO2%20Sensor%20Evaluation%20Kit:%20ControlCenter%20Tutorial" TargetMode="External"/><Relationship Id="rId2" Type="http://schemas.openxmlformats.org/officeDocument/2006/relationships/image" Target="../media/image117.png"/><Relationship Id="rId1" Type="http://schemas.openxmlformats.org/officeDocument/2006/relationships/slideLayout" Target="../slideLayouts/slideLayout4.xml"/><Relationship Id="rId5" Type="http://schemas.openxmlformats.org/officeDocument/2006/relationships/image" Target="../media/image120.png"/><Relationship Id="rId4" Type="http://schemas.openxmlformats.org/officeDocument/2006/relationships/image" Target="../media/image119.png"/></Relationships>
</file>

<file path=ppt/slides/_rels/slide38.xml.rels><?xml version="1.0" encoding="UTF-8" standalone="yes"?>
<Relationships xmlns="http://schemas.openxmlformats.org/package/2006/relationships"><Relationship Id="rId8" Type="http://schemas.openxmlformats.org/officeDocument/2006/relationships/image" Target="../media/image126.png"/><Relationship Id="rId3" Type="http://schemas.openxmlformats.org/officeDocument/2006/relationships/image" Target="../media/image121.png"/><Relationship Id="rId7" Type="http://schemas.openxmlformats.org/officeDocument/2006/relationships/image" Target="../media/image125.png"/><Relationship Id="rId12" Type="http://schemas.openxmlformats.org/officeDocument/2006/relationships/image" Target="../media/image130.png"/><Relationship Id="rId2" Type="http://schemas.openxmlformats.org/officeDocument/2006/relationships/hyperlink" Target="http://www.sensirion.com/my-scd-ek" TargetMode="External"/><Relationship Id="rId1" Type="http://schemas.openxmlformats.org/officeDocument/2006/relationships/slideLayout" Target="../slideLayouts/slideLayout4.xml"/><Relationship Id="rId6" Type="http://schemas.openxmlformats.org/officeDocument/2006/relationships/image" Target="../media/image124.svg"/><Relationship Id="rId11" Type="http://schemas.openxmlformats.org/officeDocument/2006/relationships/image" Target="../media/image129.png"/><Relationship Id="rId5" Type="http://schemas.openxmlformats.org/officeDocument/2006/relationships/image" Target="../media/image123.png"/><Relationship Id="rId10" Type="http://schemas.openxmlformats.org/officeDocument/2006/relationships/image" Target="../media/image128.png"/><Relationship Id="rId4" Type="http://schemas.openxmlformats.org/officeDocument/2006/relationships/image" Target="../media/image122.svg"/><Relationship Id="rId9" Type="http://schemas.openxmlformats.org/officeDocument/2006/relationships/image" Target="../media/image127.png"/></Relationships>
</file>

<file path=ppt/slides/_rels/slide39.xml.rels><?xml version="1.0" encoding="UTF-8" standalone="yes"?>
<Relationships xmlns="http://schemas.openxmlformats.org/package/2006/relationships"><Relationship Id="rId8" Type="http://schemas.openxmlformats.org/officeDocument/2006/relationships/image" Target="../media/image124.svg"/><Relationship Id="rId3" Type="http://schemas.openxmlformats.org/officeDocument/2006/relationships/image" Target="../media/image131.png"/><Relationship Id="rId7" Type="http://schemas.openxmlformats.org/officeDocument/2006/relationships/image" Target="../media/image123.png"/><Relationship Id="rId2" Type="http://schemas.openxmlformats.org/officeDocument/2006/relationships/hyperlink" Target="http://www.sensirion.com/my-scd-ek" TargetMode="External"/><Relationship Id="rId1" Type="http://schemas.openxmlformats.org/officeDocument/2006/relationships/slideLayout" Target="../slideLayouts/slideLayout4.xml"/><Relationship Id="rId6" Type="http://schemas.openxmlformats.org/officeDocument/2006/relationships/image" Target="../media/image122.svg"/><Relationship Id="rId5" Type="http://schemas.openxmlformats.org/officeDocument/2006/relationships/image" Target="../media/image121.png"/><Relationship Id="rId4" Type="http://schemas.openxmlformats.org/officeDocument/2006/relationships/image" Target="../media/image132.svg"/><Relationship Id="rId9" Type="http://schemas.openxmlformats.org/officeDocument/2006/relationships/image" Target="../media/image133.jpeg"/></Relationships>
</file>

<file path=ppt/slides/_rels/slide40.xml.rels><?xml version="1.0" encoding="UTF-8" standalone="yes"?>
<Relationships xmlns="http://schemas.openxmlformats.org/package/2006/relationships"><Relationship Id="rId8" Type="http://schemas.openxmlformats.org/officeDocument/2006/relationships/image" Target="../media/image137.png"/><Relationship Id="rId3" Type="http://schemas.openxmlformats.org/officeDocument/2006/relationships/image" Target="../media/image121.png"/><Relationship Id="rId7" Type="http://schemas.openxmlformats.org/officeDocument/2006/relationships/image" Target="../media/image136.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35.png"/><Relationship Id="rId11" Type="http://schemas.openxmlformats.org/officeDocument/2006/relationships/image" Target="../media/image140.png"/><Relationship Id="rId5" Type="http://schemas.openxmlformats.org/officeDocument/2006/relationships/image" Target="../media/image134.emf"/><Relationship Id="rId10" Type="http://schemas.openxmlformats.org/officeDocument/2006/relationships/image" Target="../media/image139.png"/><Relationship Id="rId4" Type="http://schemas.openxmlformats.org/officeDocument/2006/relationships/image" Target="../media/image122.svg"/><Relationship Id="rId9" Type="http://schemas.openxmlformats.org/officeDocument/2006/relationships/image" Target="../media/image138.png"/></Relationships>
</file>

<file path=ppt/slides/_rels/slide41.xml.rels><?xml version="1.0" encoding="UTF-8" standalone="yes"?>
<Relationships xmlns="http://schemas.openxmlformats.org/package/2006/relationships"><Relationship Id="rId8" Type="http://schemas.openxmlformats.org/officeDocument/2006/relationships/image" Target="../media/image123.png"/><Relationship Id="rId3" Type="http://schemas.openxmlformats.org/officeDocument/2006/relationships/image" Target="../media/image141.png"/><Relationship Id="rId7" Type="http://schemas.openxmlformats.org/officeDocument/2006/relationships/image" Target="../media/image122.svg"/><Relationship Id="rId2" Type="http://schemas.openxmlformats.org/officeDocument/2006/relationships/hyperlink" Target="http://www.sensirion.com/my-scd-ek" TargetMode="External"/><Relationship Id="rId1" Type="http://schemas.openxmlformats.org/officeDocument/2006/relationships/slideLayout" Target="../slideLayouts/slideLayout4.xml"/><Relationship Id="rId6" Type="http://schemas.openxmlformats.org/officeDocument/2006/relationships/image" Target="../media/image121.png"/><Relationship Id="rId11" Type="http://schemas.openxmlformats.org/officeDocument/2006/relationships/image" Target="../media/image143.svg"/><Relationship Id="rId5" Type="http://schemas.openxmlformats.org/officeDocument/2006/relationships/image" Target="../media/image132.svg"/><Relationship Id="rId10" Type="http://schemas.openxmlformats.org/officeDocument/2006/relationships/image" Target="../media/image142.png"/><Relationship Id="rId4" Type="http://schemas.openxmlformats.org/officeDocument/2006/relationships/image" Target="../media/image131.png"/><Relationship Id="rId9" Type="http://schemas.openxmlformats.org/officeDocument/2006/relationships/image" Target="../media/image124.svg"/></Relationships>
</file>

<file path=ppt/slides/_rels/slide42.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4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149.png"/><Relationship Id="rId3" Type="http://schemas.openxmlformats.org/officeDocument/2006/relationships/image" Target="../media/image145.jpeg"/><Relationship Id="rId7" Type="http://schemas.openxmlformats.org/officeDocument/2006/relationships/image" Target="../media/image148.png"/><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image" Target="../media/image14.png"/><Relationship Id="rId5" Type="http://schemas.openxmlformats.org/officeDocument/2006/relationships/image" Target="../media/image147.png"/><Relationship Id="rId4" Type="http://schemas.openxmlformats.org/officeDocument/2006/relationships/image" Target="../media/image146.png"/><Relationship Id="rId9" Type="http://schemas.openxmlformats.org/officeDocument/2006/relationships/image" Target="../media/image15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CB672451-E7D6-AB69-D5AD-5A4766871CF8}"/>
              </a:ext>
            </a:extLst>
          </p:cNvPr>
          <p:cNvGraphicFramePr>
            <a:graphicFrameLocks noChangeAspect="1"/>
          </p:cNvGraphicFramePr>
          <p:nvPr>
            <p:custDataLst>
              <p:tags r:id="rId1"/>
            </p:custDataLst>
            <p:extLst>
              <p:ext uri="{D42A27DB-BD31-4B8C-83A1-F6EECF244321}">
                <p14:modId xmlns:p14="http://schemas.microsoft.com/office/powerpoint/2010/main" val="24822527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Folie" r:id="rId3" imgW="480" imgH="481" progId="TCLayout.ActiveDocument.1">
                  <p:embed/>
                </p:oleObj>
              </mc:Choice>
              <mc:Fallback>
                <p:oleObj name="think-cell Folie" r:id="rId3" imgW="480" imgH="481" progId="TCLayout.ActiveDocument.1">
                  <p:embed/>
                  <p:pic>
                    <p:nvPicPr>
                      <p:cNvPr id="8" name="Object 7" hidden="1">
                        <a:extLst>
                          <a:ext uri="{FF2B5EF4-FFF2-40B4-BE49-F238E27FC236}">
                            <a16:creationId xmlns:a16="http://schemas.microsoft.com/office/drawing/2014/main" id="{CB672451-E7D6-AB69-D5AD-5A4766871CF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1" name="Grafik 1">
            <a:extLst>
              <a:ext uri="{FF2B5EF4-FFF2-40B4-BE49-F238E27FC236}">
                <a16:creationId xmlns:a16="http://schemas.microsoft.com/office/drawing/2014/main" id="{AB787FB6-E16C-A63C-E42F-37D754BDDB61}"/>
              </a:ext>
            </a:extLst>
          </p:cNvPr>
          <p:cNvPicPr>
            <a:picLocks noGrp="1" noChangeAspect="1"/>
          </p:cNvPicPr>
          <p:nvPr>
            <p:ph type="pic" sz="quarter" idx="11"/>
          </p:nvPr>
        </p:nvPicPr>
        <p:blipFill>
          <a:blip r:embed="rId5">
            <a:extLst>
              <a:ext uri="{28A0092B-C50C-407E-A947-70E740481C1C}">
                <a14:useLocalDpi xmlns:a14="http://schemas.microsoft.com/office/drawing/2010/main" val="0"/>
              </a:ext>
            </a:extLst>
          </a:blip>
          <a:srcRect t="14844" b="14844"/>
          <a:stretch/>
        </p:blipFill>
        <p:spPr/>
      </p:pic>
      <p:sp>
        <p:nvSpPr>
          <p:cNvPr id="3" name="Title 2">
            <a:extLst>
              <a:ext uri="{FF2B5EF4-FFF2-40B4-BE49-F238E27FC236}">
                <a16:creationId xmlns:a16="http://schemas.microsoft.com/office/drawing/2014/main" id="{5BD29A49-70AB-93F5-0625-BCB95E8A6253}"/>
              </a:ext>
            </a:extLst>
          </p:cNvPr>
          <p:cNvSpPr>
            <a:spLocks noGrp="1"/>
          </p:cNvSpPr>
          <p:nvPr>
            <p:ph type="ctrTitle"/>
          </p:nvPr>
        </p:nvSpPr>
        <p:spPr/>
        <p:txBody>
          <a:bodyPr vert="horz"/>
          <a:lstStyle/>
          <a:p>
            <a:r>
              <a:rPr lang="en-US" noProof="0" dirty="0"/>
              <a:t>SCD4</a:t>
            </a:r>
            <a:r>
              <a:rPr lang="en-US" sz="3600" cap="none" noProof="0" dirty="0">
                <a:latin typeface="+mn-lt"/>
              </a:rPr>
              <a:t>X</a:t>
            </a:r>
            <a:endParaRPr lang="en-US" noProof="0" dirty="0">
              <a:latin typeface="+mn-lt"/>
            </a:endParaRPr>
          </a:p>
        </p:txBody>
      </p:sp>
      <p:sp>
        <p:nvSpPr>
          <p:cNvPr id="15" name="Textplatzhalter 14">
            <a:extLst>
              <a:ext uri="{FF2B5EF4-FFF2-40B4-BE49-F238E27FC236}">
                <a16:creationId xmlns:a16="http://schemas.microsoft.com/office/drawing/2014/main" id="{70EA2A46-80F1-B3A1-DA9B-901975949AEE}"/>
              </a:ext>
            </a:extLst>
          </p:cNvPr>
          <p:cNvSpPr>
            <a:spLocks noGrp="1"/>
          </p:cNvSpPr>
          <p:nvPr>
            <p:ph type="body" sz="quarter" idx="12"/>
          </p:nvPr>
        </p:nvSpPr>
        <p:spPr/>
        <p:txBody>
          <a:bodyPr/>
          <a:lstStyle/>
          <a:p>
            <a:endParaRPr lang="en-US" noProof="0" dirty="0"/>
          </a:p>
        </p:txBody>
      </p:sp>
      <p:sp>
        <p:nvSpPr>
          <p:cNvPr id="16" name="Textplatzhalter 15">
            <a:extLst>
              <a:ext uri="{FF2B5EF4-FFF2-40B4-BE49-F238E27FC236}">
                <a16:creationId xmlns:a16="http://schemas.microsoft.com/office/drawing/2014/main" id="{C5E65B0D-92DF-8CB0-2512-C3D174FB68D2}"/>
              </a:ext>
            </a:extLst>
          </p:cNvPr>
          <p:cNvSpPr>
            <a:spLocks noGrp="1"/>
          </p:cNvSpPr>
          <p:nvPr>
            <p:ph type="body" sz="quarter" idx="13"/>
          </p:nvPr>
        </p:nvSpPr>
        <p:spPr/>
        <p:txBody>
          <a:bodyPr/>
          <a:lstStyle/>
          <a:p>
            <a:endParaRPr lang="en-US" noProof="0" dirty="0"/>
          </a:p>
        </p:txBody>
      </p:sp>
      <p:sp>
        <p:nvSpPr>
          <p:cNvPr id="17" name="Textplatzhalter 16">
            <a:extLst>
              <a:ext uri="{FF2B5EF4-FFF2-40B4-BE49-F238E27FC236}">
                <a16:creationId xmlns:a16="http://schemas.microsoft.com/office/drawing/2014/main" id="{B32F0BE8-6D12-51B2-B0DE-E4089A1F29E5}"/>
              </a:ext>
            </a:extLst>
          </p:cNvPr>
          <p:cNvSpPr>
            <a:spLocks noGrp="1"/>
          </p:cNvSpPr>
          <p:nvPr>
            <p:ph type="body" sz="quarter" idx="14"/>
          </p:nvPr>
        </p:nvSpPr>
        <p:spPr>
          <a:xfrm>
            <a:off x="1189036" y="1703623"/>
            <a:ext cx="9144000" cy="1231106"/>
          </a:xfrm>
        </p:spPr>
        <p:txBody>
          <a:bodyPr/>
          <a:lstStyle/>
          <a:p>
            <a:r>
              <a:rPr lang="en-US" noProof="0" dirty="0">
                <a:solidFill>
                  <a:schemeClr val="bg1"/>
                </a:solidFill>
              </a:rPr>
              <a:t>Breaking the size barrier </a:t>
            </a:r>
            <a:br>
              <a:rPr lang="en-US" noProof="0" dirty="0">
                <a:solidFill>
                  <a:schemeClr val="bg1"/>
                </a:solidFill>
              </a:rPr>
            </a:br>
            <a:r>
              <a:rPr lang="en-US" noProof="0" dirty="0">
                <a:solidFill>
                  <a:schemeClr val="bg1"/>
                </a:solidFill>
              </a:rPr>
              <a:t>in optical CO</a:t>
            </a:r>
            <a:r>
              <a:rPr lang="en-US" baseline="-25000" noProof="0" dirty="0">
                <a:solidFill>
                  <a:schemeClr val="bg1"/>
                </a:solidFill>
              </a:rPr>
              <a:t>2</a:t>
            </a:r>
            <a:r>
              <a:rPr lang="en-US" noProof="0" dirty="0">
                <a:solidFill>
                  <a:schemeClr val="bg1"/>
                </a:solidFill>
              </a:rPr>
              <a:t> sensing</a:t>
            </a:r>
          </a:p>
        </p:txBody>
      </p:sp>
    </p:spTree>
    <p:extLst>
      <p:ext uri="{BB962C8B-B14F-4D97-AF65-F5344CB8AC3E}">
        <p14:creationId xmlns:p14="http://schemas.microsoft.com/office/powerpoint/2010/main" val="3221050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9505B6EF-DD6B-939E-2B0D-02D80A2CAF67}"/>
              </a:ext>
            </a:extLst>
          </p:cNvPr>
          <p:cNvSpPr>
            <a:spLocks noGrp="1"/>
          </p:cNvSpPr>
          <p:nvPr>
            <p:ph type="ctrTitle"/>
          </p:nvPr>
        </p:nvSpPr>
        <p:spPr/>
        <p:txBody>
          <a:bodyPr/>
          <a:lstStyle/>
          <a:p>
            <a:r>
              <a:rPr lang="en-US" noProof="0" dirty="0"/>
              <a:t>SCD4</a:t>
            </a:r>
            <a:r>
              <a:rPr lang="en-US" sz="1800" noProof="0" dirty="0"/>
              <a:t>x</a:t>
            </a:r>
            <a:endParaRPr lang="en-US" noProof="0" dirty="0"/>
          </a:p>
        </p:txBody>
      </p:sp>
      <p:sp>
        <p:nvSpPr>
          <p:cNvPr id="18" name="Text Placeholder 17">
            <a:extLst>
              <a:ext uri="{FF2B5EF4-FFF2-40B4-BE49-F238E27FC236}">
                <a16:creationId xmlns:a16="http://schemas.microsoft.com/office/drawing/2014/main" id="{CCC38A5D-7ABE-91B1-CAE7-2951BD9AFA03}"/>
              </a:ext>
            </a:extLst>
          </p:cNvPr>
          <p:cNvSpPr>
            <a:spLocks noGrp="1"/>
          </p:cNvSpPr>
          <p:nvPr>
            <p:ph type="body" sz="quarter" idx="12"/>
          </p:nvPr>
        </p:nvSpPr>
        <p:spPr>
          <a:xfrm>
            <a:off x="515938" y="3630385"/>
            <a:ext cx="1800000" cy="2010279"/>
          </a:xfrm>
        </p:spPr>
        <p:txBody>
          <a:bodyPr/>
          <a:lstStyle/>
          <a:p>
            <a:r>
              <a:rPr lang="en-US" sz="1400" noProof="0" dirty="0"/>
              <a:t>Up to</a:t>
            </a:r>
            <a:endParaRPr lang="en-US" sz="2800" noProof="0" dirty="0"/>
          </a:p>
          <a:p>
            <a:r>
              <a:rPr lang="en-US" noProof="0" dirty="0"/>
              <a:t>10x</a:t>
            </a:r>
            <a:r>
              <a:rPr lang="en-US" sz="2400" noProof="0" dirty="0"/>
              <a:t> smaller </a:t>
            </a:r>
          </a:p>
          <a:p>
            <a:r>
              <a:rPr lang="en-US" sz="1400" noProof="0" dirty="0"/>
              <a:t>than other optical CO</a:t>
            </a:r>
            <a:r>
              <a:rPr lang="en-US" sz="1400" baseline="-25000" noProof="0" dirty="0"/>
              <a:t>2</a:t>
            </a:r>
            <a:r>
              <a:rPr lang="en-US" sz="1400" noProof="0" dirty="0"/>
              <a:t> sensors </a:t>
            </a:r>
            <a:endParaRPr lang="en-US" sz="2000" noProof="0" dirty="0"/>
          </a:p>
        </p:txBody>
      </p:sp>
      <p:sp>
        <p:nvSpPr>
          <p:cNvPr id="19" name="Text Placeholder 18">
            <a:extLst>
              <a:ext uri="{FF2B5EF4-FFF2-40B4-BE49-F238E27FC236}">
                <a16:creationId xmlns:a16="http://schemas.microsoft.com/office/drawing/2014/main" id="{BDBC8E07-38AF-5DDD-37A8-26A870BBA251}"/>
              </a:ext>
            </a:extLst>
          </p:cNvPr>
          <p:cNvSpPr>
            <a:spLocks noGrp="1"/>
          </p:cNvSpPr>
          <p:nvPr>
            <p:ph type="body" sz="quarter" idx="13"/>
          </p:nvPr>
        </p:nvSpPr>
        <p:spPr>
          <a:xfrm>
            <a:off x="2405968" y="3630387"/>
            <a:ext cx="3327237" cy="972000"/>
          </a:xfrm>
        </p:spPr>
        <p:txBody>
          <a:bodyPr/>
          <a:lstStyle/>
          <a:p>
            <a:r>
              <a:rPr lang="en-US" sz="2400" noProof="0" dirty="0">
                <a:cs typeface="Segoe UI"/>
              </a:rPr>
              <a:t>Photoacoustic NDIR</a:t>
            </a:r>
          </a:p>
          <a:p>
            <a:r>
              <a:rPr lang="en-US" sz="1200" noProof="0" dirty="0">
                <a:cs typeface="Segoe UI"/>
              </a:rPr>
              <a:t>Selective, high-accuracy measurement </a:t>
            </a:r>
            <a:endParaRPr lang="en-US" sz="1100" noProof="0" dirty="0">
              <a:cs typeface="Segoe UI"/>
            </a:endParaRPr>
          </a:p>
        </p:txBody>
      </p:sp>
      <p:sp>
        <p:nvSpPr>
          <p:cNvPr id="20" name="Text Placeholder 19">
            <a:extLst>
              <a:ext uri="{FF2B5EF4-FFF2-40B4-BE49-F238E27FC236}">
                <a16:creationId xmlns:a16="http://schemas.microsoft.com/office/drawing/2014/main" id="{F654AE79-24E2-C190-602E-1CBFCEE47868}"/>
              </a:ext>
            </a:extLst>
          </p:cNvPr>
          <p:cNvSpPr>
            <a:spLocks noGrp="1"/>
          </p:cNvSpPr>
          <p:nvPr>
            <p:ph type="body" sz="quarter" idx="14"/>
          </p:nvPr>
        </p:nvSpPr>
        <p:spPr>
          <a:xfrm>
            <a:off x="5806817" y="3630386"/>
            <a:ext cx="1800000" cy="2010280"/>
          </a:xfrm>
        </p:spPr>
        <p:txBody>
          <a:bodyPr/>
          <a:lstStyle/>
          <a:p>
            <a:r>
              <a:rPr lang="en-US" sz="2800" noProof="0" dirty="0"/>
              <a:t>Cost Effective</a:t>
            </a:r>
            <a:r>
              <a:rPr lang="en-US" sz="1800" noProof="0" dirty="0"/>
              <a:t> </a:t>
            </a:r>
            <a:r>
              <a:rPr lang="en-US" sz="1400" noProof="0" dirty="0"/>
              <a:t>and reflow solderable</a:t>
            </a:r>
            <a:endParaRPr lang="en-US" sz="2800" noProof="0" dirty="0"/>
          </a:p>
        </p:txBody>
      </p:sp>
      <p:sp>
        <p:nvSpPr>
          <p:cNvPr id="22" name="Text Placeholder 21">
            <a:extLst>
              <a:ext uri="{FF2B5EF4-FFF2-40B4-BE49-F238E27FC236}">
                <a16:creationId xmlns:a16="http://schemas.microsoft.com/office/drawing/2014/main" id="{2D154497-EE33-4AD1-D3B2-044306DDF3D6}"/>
              </a:ext>
            </a:extLst>
          </p:cNvPr>
          <p:cNvSpPr>
            <a:spLocks noGrp="1"/>
          </p:cNvSpPr>
          <p:nvPr>
            <p:ph type="body" sz="quarter" idx="23"/>
          </p:nvPr>
        </p:nvSpPr>
        <p:spPr>
          <a:xfrm>
            <a:off x="515937" y="2351941"/>
            <a:ext cx="5802801" cy="984885"/>
          </a:xfrm>
        </p:spPr>
        <p:txBody>
          <a:bodyPr/>
          <a:lstStyle/>
          <a:p>
            <a:r>
              <a:rPr lang="en-US" noProof="0" dirty="0"/>
              <a:t>The world’s smallest optical CO</a:t>
            </a:r>
            <a:r>
              <a:rPr lang="en-US" baseline="-25000" noProof="0" dirty="0"/>
              <a:t>2</a:t>
            </a:r>
            <a:r>
              <a:rPr lang="en-US" noProof="0" dirty="0"/>
              <a:t> sensor line combines cost-effectiveness with accuracy and versatility. </a:t>
            </a:r>
            <a:br>
              <a:rPr lang="en-US" noProof="0" dirty="0"/>
            </a:br>
            <a:r>
              <a:rPr lang="en-US" noProof="0" dirty="0"/>
              <a:t>Three variants available to cover a range of performance requirements and operation modes.</a:t>
            </a:r>
          </a:p>
        </p:txBody>
      </p:sp>
      <p:sp>
        <p:nvSpPr>
          <p:cNvPr id="21" name="Text Placeholder 20">
            <a:extLst>
              <a:ext uri="{FF2B5EF4-FFF2-40B4-BE49-F238E27FC236}">
                <a16:creationId xmlns:a16="http://schemas.microsoft.com/office/drawing/2014/main" id="{5F580783-D2EC-C8CF-4CB7-876A0E73A5D8}"/>
              </a:ext>
            </a:extLst>
          </p:cNvPr>
          <p:cNvSpPr>
            <a:spLocks noGrp="1"/>
          </p:cNvSpPr>
          <p:nvPr>
            <p:ph type="body" sz="quarter" idx="22"/>
          </p:nvPr>
        </p:nvSpPr>
        <p:spPr>
          <a:xfrm>
            <a:off x="515938" y="845582"/>
            <a:ext cx="5643390" cy="1408615"/>
          </a:xfrm>
          <a:noFill/>
        </p:spPr>
        <p:txBody>
          <a:bodyPr/>
          <a:lstStyle/>
          <a:p>
            <a:r>
              <a:rPr lang="en-US" noProof="0" dirty="0"/>
              <a:t>Breaking the size barrier in optical CO</a:t>
            </a:r>
            <a:r>
              <a:rPr lang="en-US" baseline="-25000" noProof="0" dirty="0"/>
              <a:t>2</a:t>
            </a:r>
            <a:r>
              <a:rPr lang="en-US" noProof="0" dirty="0"/>
              <a:t> sensing</a:t>
            </a:r>
          </a:p>
        </p:txBody>
      </p:sp>
      <p:sp>
        <p:nvSpPr>
          <p:cNvPr id="2" name="TextBox 1">
            <a:extLst>
              <a:ext uri="{FF2B5EF4-FFF2-40B4-BE49-F238E27FC236}">
                <a16:creationId xmlns:a16="http://schemas.microsoft.com/office/drawing/2014/main" id="{2A95BD4B-62CD-74A7-4830-9CC7A3774597}"/>
              </a:ext>
            </a:extLst>
          </p:cNvPr>
          <p:cNvSpPr txBox="1"/>
          <p:nvPr/>
        </p:nvSpPr>
        <p:spPr>
          <a:xfrm>
            <a:off x="10682554" y="2476879"/>
            <a:ext cx="750277" cy="360850"/>
          </a:xfrm>
          <a:prstGeom prst="rect">
            <a:avLst/>
          </a:prstGeom>
          <a:noFill/>
          <a:ln>
            <a:noFill/>
          </a:ln>
        </p:spPr>
        <p:txBody>
          <a:bodyPr wrap="square" lIns="72000" tIns="72000" rIns="72000" bIns="72000" rtlCol="0">
            <a:spAutoFit/>
          </a:bodyPr>
          <a:lstStyle/>
          <a:p>
            <a:pPr algn="ctr">
              <a:buClr>
                <a:schemeClr val="accent1"/>
              </a:buClr>
            </a:pPr>
            <a:r>
              <a:rPr lang="en-US" sz="1400" noProof="0" dirty="0">
                <a:solidFill>
                  <a:schemeClr val="bg1">
                    <a:lumMod val="50000"/>
                  </a:schemeClr>
                </a:solidFill>
              </a:rPr>
              <a:t>SCD30</a:t>
            </a:r>
          </a:p>
        </p:txBody>
      </p:sp>
      <p:sp>
        <p:nvSpPr>
          <p:cNvPr id="3" name="TextBox 2">
            <a:extLst>
              <a:ext uri="{FF2B5EF4-FFF2-40B4-BE49-F238E27FC236}">
                <a16:creationId xmlns:a16="http://schemas.microsoft.com/office/drawing/2014/main" id="{5C619938-57D8-1DB8-C236-EEB2B1EF733E}"/>
              </a:ext>
            </a:extLst>
          </p:cNvPr>
          <p:cNvSpPr txBox="1"/>
          <p:nvPr/>
        </p:nvSpPr>
        <p:spPr>
          <a:xfrm>
            <a:off x="9326851" y="4147927"/>
            <a:ext cx="915608" cy="422405"/>
          </a:xfrm>
          <a:prstGeom prst="rect">
            <a:avLst/>
          </a:prstGeom>
          <a:noFill/>
          <a:ln>
            <a:noFill/>
          </a:ln>
        </p:spPr>
        <p:txBody>
          <a:bodyPr wrap="square" lIns="72000" tIns="72000" rIns="72000" bIns="72000" rtlCol="0">
            <a:spAutoFit/>
          </a:bodyPr>
          <a:lstStyle/>
          <a:p>
            <a:pPr algn="ctr">
              <a:buClr>
                <a:schemeClr val="accent1"/>
              </a:buClr>
            </a:pPr>
            <a:r>
              <a:rPr lang="en-US" b="1" noProof="0" dirty="0">
                <a:solidFill>
                  <a:srgbClr val="66CC33"/>
                </a:solidFill>
              </a:rPr>
              <a:t>SCD4x</a:t>
            </a:r>
          </a:p>
        </p:txBody>
      </p:sp>
      <p:grpSp>
        <p:nvGrpSpPr>
          <p:cNvPr id="16" name="Group 15">
            <a:extLst>
              <a:ext uri="{FF2B5EF4-FFF2-40B4-BE49-F238E27FC236}">
                <a16:creationId xmlns:a16="http://schemas.microsoft.com/office/drawing/2014/main" id="{F85E2D22-28EB-2662-149C-4E82F75B6C33}"/>
              </a:ext>
            </a:extLst>
          </p:cNvPr>
          <p:cNvGrpSpPr/>
          <p:nvPr/>
        </p:nvGrpSpPr>
        <p:grpSpPr>
          <a:xfrm>
            <a:off x="7335313" y="1104536"/>
            <a:ext cx="4387455" cy="2099938"/>
            <a:chOff x="6931234" y="1563130"/>
            <a:chExt cx="4387455" cy="2099938"/>
          </a:xfrm>
        </p:grpSpPr>
        <p:pic>
          <p:nvPicPr>
            <p:cNvPr id="14" name="Picture 13" descr="A close-up of a circuit board&#10;&#10;Description automatically generated">
              <a:extLst>
                <a:ext uri="{FF2B5EF4-FFF2-40B4-BE49-F238E27FC236}">
                  <a16:creationId xmlns:a16="http://schemas.microsoft.com/office/drawing/2014/main" id="{C1ECC30D-06D9-EC01-54EA-9A93116F7166}"/>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l="62742" t="8533" r="12846" b="52955"/>
            <a:stretch/>
          </p:blipFill>
          <p:spPr>
            <a:xfrm>
              <a:off x="9889952" y="1563130"/>
              <a:ext cx="1428737" cy="1408615"/>
            </a:xfrm>
            <a:prstGeom prst="rect">
              <a:avLst/>
            </a:prstGeom>
          </p:spPr>
        </p:pic>
        <p:pic>
          <p:nvPicPr>
            <p:cNvPr id="11" name="Picture 10" descr="A close-up of a circuit board&#10;&#10;Description automatically generated">
              <a:extLst>
                <a:ext uri="{FF2B5EF4-FFF2-40B4-BE49-F238E27FC236}">
                  <a16:creationId xmlns:a16="http://schemas.microsoft.com/office/drawing/2014/main" id="{1B69FB4D-EFC0-5426-B196-9F6092E4E10E}"/>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l="12111" t="8533" r="37319" b="41805"/>
            <a:stretch/>
          </p:blipFill>
          <p:spPr>
            <a:xfrm>
              <a:off x="6932141" y="1563130"/>
              <a:ext cx="2959443" cy="1816443"/>
            </a:xfrm>
            <a:prstGeom prst="rect">
              <a:avLst/>
            </a:prstGeom>
          </p:spPr>
        </p:pic>
        <p:pic>
          <p:nvPicPr>
            <p:cNvPr id="15" name="Picture 14" descr="A close-up of a circuit board&#10;&#10;Description automatically generated">
              <a:extLst>
                <a:ext uri="{FF2B5EF4-FFF2-40B4-BE49-F238E27FC236}">
                  <a16:creationId xmlns:a16="http://schemas.microsoft.com/office/drawing/2014/main" id="{B3C95DD2-5413-9B66-A196-4D24BD65F409}"/>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l="12111" t="58251" r="52845" b="33998"/>
            <a:stretch/>
          </p:blipFill>
          <p:spPr>
            <a:xfrm>
              <a:off x="6931234" y="3379574"/>
              <a:ext cx="2050842" cy="283494"/>
            </a:xfrm>
            <a:prstGeom prst="rect">
              <a:avLst/>
            </a:prstGeom>
          </p:spPr>
        </p:pic>
      </p:grpSp>
      <p:sp>
        <p:nvSpPr>
          <p:cNvPr id="5" name="Text Placeholder 18">
            <a:extLst>
              <a:ext uri="{FF2B5EF4-FFF2-40B4-BE49-F238E27FC236}">
                <a16:creationId xmlns:a16="http://schemas.microsoft.com/office/drawing/2014/main" id="{85772CF5-FD42-A961-DD66-CF39952B3334}"/>
              </a:ext>
            </a:extLst>
          </p:cNvPr>
          <p:cNvSpPr txBox="1">
            <a:spLocks/>
          </p:cNvSpPr>
          <p:nvPr/>
        </p:nvSpPr>
        <p:spPr bwMode="gray">
          <a:xfrm>
            <a:off x="2405968" y="4668666"/>
            <a:ext cx="3327237" cy="972000"/>
          </a:xfrm>
          <a:prstGeom prst="rect">
            <a:avLst/>
          </a:prstGeom>
          <a:solidFill>
            <a:schemeClr val="accent1"/>
          </a:solidFill>
        </p:spPr>
        <p:txBody>
          <a:bodyPr vert="horz" lIns="144000" tIns="108000" rIns="144000" bIns="108000" rtlCol="0" anchor="ctr">
            <a:noAutofit/>
          </a:bodyPr>
          <a:lstStyle>
            <a:lvl1pPr marL="0" indent="0" algn="ctr" defTabSz="914400" rtl="0" eaLnBrk="1" latinLnBrk="0" hangingPunct="1">
              <a:lnSpc>
                <a:spcPct val="100000"/>
              </a:lnSpc>
              <a:spcBef>
                <a:spcPts val="0"/>
              </a:spcBef>
              <a:spcAft>
                <a:spcPts val="0"/>
              </a:spcAft>
              <a:buClr>
                <a:schemeClr val="accent1"/>
              </a:buClr>
              <a:buFont typeface="Arial" panose="020B0604020202020204" pitchFamily="34" charset="0"/>
              <a:buNone/>
              <a:defRPr sz="4000" b="1" kern="1200">
                <a:solidFill>
                  <a:schemeClr val="bg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r>
              <a:rPr lang="en-US" sz="2200" noProof="0" dirty="0"/>
              <a:t>Robust</a:t>
            </a:r>
          </a:p>
          <a:p>
            <a:r>
              <a:rPr lang="en-US" sz="1200" noProof="0" dirty="0"/>
              <a:t>against dust and liquid water</a:t>
            </a:r>
            <a:endParaRPr lang="en-US" sz="1600" noProof="0" dirty="0">
              <a:cs typeface="Segoe UI"/>
            </a:endParaRPr>
          </a:p>
        </p:txBody>
      </p:sp>
      <p:pic>
        <p:nvPicPr>
          <p:cNvPr id="6" name="Picture 5" descr="SCD41 QR Code">
            <a:extLst>
              <a:ext uri="{FF2B5EF4-FFF2-40B4-BE49-F238E27FC236}">
                <a16:creationId xmlns:a16="http://schemas.microsoft.com/office/drawing/2014/main" id="{3489D414-4FCD-BF9C-5070-343FD4FA87D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7937"/>
          <a:stretch/>
        </p:blipFill>
        <p:spPr bwMode="gray">
          <a:xfrm>
            <a:off x="8368847" y="2657304"/>
            <a:ext cx="2906310" cy="1490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054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2027B-3A62-B136-0F97-9E9CA26DFFE9}"/>
            </a:ext>
          </a:extLst>
        </p:cNvPr>
        <p:cNvGrpSpPr/>
        <p:nvPr/>
      </p:nvGrpSpPr>
      <p:grpSpPr>
        <a:xfrm>
          <a:off x="0" y="0"/>
          <a:ext cx="0" cy="0"/>
          <a:chOff x="0" y="0"/>
          <a:chExt cx="0" cy="0"/>
        </a:xfrm>
      </p:grpSpPr>
      <p:pic>
        <p:nvPicPr>
          <p:cNvPr id="6" name="Picture 2">
            <a:extLst>
              <a:ext uri="{FF2B5EF4-FFF2-40B4-BE49-F238E27FC236}">
                <a16:creationId xmlns:a16="http://schemas.microsoft.com/office/drawing/2014/main" id="{2036EA7E-0278-9FF2-3768-9EFBB31B3CE2}"/>
              </a:ext>
            </a:extLst>
          </p:cNvPr>
          <p:cNvPicPr>
            <a:picLocks noGrp="1" noChangeAspect="1" noChangeArrowheads="1"/>
          </p:cNvPicPr>
          <p:nvPr>
            <p:ph type="pic" sz="quarter" idx="11"/>
          </p:nvPr>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l="2006" r="2006"/>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A15FC9A9-6E1E-DD43-47E7-1B09A25DF486}"/>
              </a:ext>
            </a:extLst>
          </p:cNvPr>
          <p:cNvSpPr>
            <a:spLocks noGrp="1"/>
          </p:cNvSpPr>
          <p:nvPr>
            <p:ph type="ctrTitle"/>
          </p:nvPr>
        </p:nvSpPr>
        <p:spPr>
          <a:xfrm>
            <a:off x="1189036" y="4680411"/>
            <a:ext cx="7612064" cy="369332"/>
          </a:xfrm>
        </p:spPr>
        <p:txBody>
          <a:bodyPr/>
          <a:lstStyle/>
          <a:p>
            <a:r>
              <a:rPr lang="en-US" noProof="0" dirty="0"/>
              <a:t>SCD4</a:t>
            </a:r>
            <a:r>
              <a:rPr lang="en-US" sz="1800" noProof="0" dirty="0"/>
              <a:t>x</a:t>
            </a:r>
            <a:r>
              <a:rPr lang="en-US" noProof="0" dirty="0"/>
              <a:t> CO</a:t>
            </a:r>
            <a:r>
              <a:rPr lang="en-US" baseline="-25000" noProof="0" dirty="0"/>
              <a:t>2</a:t>
            </a:r>
            <a:r>
              <a:rPr lang="en-US" noProof="0" dirty="0"/>
              <a:t> Sensor Family</a:t>
            </a:r>
          </a:p>
        </p:txBody>
      </p:sp>
      <p:sp>
        <p:nvSpPr>
          <p:cNvPr id="4" name="Text Placeholder 3">
            <a:extLst>
              <a:ext uri="{FF2B5EF4-FFF2-40B4-BE49-F238E27FC236}">
                <a16:creationId xmlns:a16="http://schemas.microsoft.com/office/drawing/2014/main" id="{AEF87F02-5D39-F538-937D-88A3F8872437}"/>
              </a:ext>
            </a:extLst>
          </p:cNvPr>
          <p:cNvSpPr>
            <a:spLocks noGrp="1"/>
          </p:cNvSpPr>
          <p:nvPr>
            <p:ph type="body" sz="quarter" idx="14"/>
          </p:nvPr>
        </p:nvSpPr>
        <p:spPr>
          <a:xfrm>
            <a:off x="1189036" y="5049743"/>
            <a:ext cx="7612064" cy="615553"/>
          </a:xfrm>
        </p:spPr>
        <p:txBody>
          <a:bodyPr/>
          <a:lstStyle/>
          <a:p>
            <a:r>
              <a:rPr lang="en-US" noProof="0" dirty="0">
                <a:solidFill>
                  <a:schemeClr val="bg1"/>
                </a:solidFill>
              </a:rPr>
              <a:t>Product Introduction</a:t>
            </a:r>
          </a:p>
        </p:txBody>
      </p:sp>
    </p:spTree>
    <p:extLst>
      <p:ext uri="{BB962C8B-B14F-4D97-AF65-F5344CB8AC3E}">
        <p14:creationId xmlns:p14="http://schemas.microsoft.com/office/powerpoint/2010/main" val="2039021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B35809C3-6108-97DF-744A-B51FCDC546F5}"/>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SCD4x: a truly disruptive CO</a:t>
            </a:r>
            <a:r>
              <a:rPr lang="en-US" sz="2800" b="1" baseline="-25000" noProof="0" dirty="0">
                <a:solidFill>
                  <a:schemeClr val="accent1"/>
                </a:solidFill>
              </a:rPr>
              <a:t>2</a:t>
            </a:r>
            <a:r>
              <a:rPr lang="en-US" sz="2800" b="1" noProof="0" dirty="0">
                <a:solidFill>
                  <a:schemeClr val="accent1"/>
                </a:solidFill>
              </a:rPr>
              <a:t> sensor</a:t>
            </a:r>
            <a:endParaRPr lang="en-US" noProof="0" dirty="0"/>
          </a:p>
        </p:txBody>
      </p:sp>
      <p:sp>
        <p:nvSpPr>
          <p:cNvPr id="26" name="Rectangle: Rounded Corners 49">
            <a:extLst>
              <a:ext uri="{FF2B5EF4-FFF2-40B4-BE49-F238E27FC236}">
                <a16:creationId xmlns:a16="http://schemas.microsoft.com/office/drawing/2014/main" id="{4E203F9D-E4C0-127D-6647-7331667D24A7}"/>
              </a:ext>
            </a:extLst>
          </p:cNvPr>
          <p:cNvSpPr/>
          <p:nvPr/>
        </p:nvSpPr>
        <p:spPr bwMode="gray">
          <a:xfrm>
            <a:off x="515937" y="1453265"/>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Rectangle 26">
            <a:extLst>
              <a:ext uri="{FF2B5EF4-FFF2-40B4-BE49-F238E27FC236}">
                <a16:creationId xmlns:a16="http://schemas.microsoft.com/office/drawing/2014/main" id="{E98CCF8E-710F-F818-3657-89931AC0DD0B}"/>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cs typeface="+mn-cs"/>
              </a:rPr>
              <a:t>SCD4x Features </a:t>
            </a:r>
          </a:p>
        </p:txBody>
      </p:sp>
      <p:cxnSp>
        <p:nvCxnSpPr>
          <p:cNvPr id="28" name="Straight Connector 27">
            <a:extLst>
              <a:ext uri="{FF2B5EF4-FFF2-40B4-BE49-F238E27FC236}">
                <a16:creationId xmlns:a16="http://schemas.microsoft.com/office/drawing/2014/main" id="{467F0B5B-C07F-C867-2BAC-A532DF291764}"/>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17D5F5AA-9C8B-3373-544A-F2AD7F4322B1}"/>
              </a:ext>
            </a:extLst>
          </p:cNvPr>
          <p:cNvSpPr/>
          <p:nvPr/>
        </p:nvSpPr>
        <p:spPr bwMode="gray">
          <a:xfrm>
            <a:off x="515937" y="4552373"/>
            <a:ext cx="4185152" cy="1147387"/>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TextBox 30">
            <a:extLst>
              <a:ext uri="{FF2B5EF4-FFF2-40B4-BE49-F238E27FC236}">
                <a16:creationId xmlns:a16="http://schemas.microsoft.com/office/drawing/2014/main" id="{941132F7-5DE4-D070-7319-632AFE500B7E}"/>
              </a:ext>
            </a:extLst>
          </p:cNvPr>
          <p:cNvSpPr txBox="1"/>
          <p:nvPr/>
        </p:nvSpPr>
        <p:spPr bwMode="gray">
          <a:xfrm>
            <a:off x="1602035" y="4714860"/>
            <a:ext cx="2473929" cy="830997"/>
          </a:xfrm>
          <a:prstGeom prst="rect">
            <a:avLst/>
          </a:prstGeom>
          <a:noFill/>
        </p:spPr>
        <p:txBody>
          <a:bodyPr wrap="square">
            <a:spAutoFit/>
          </a:bodyPr>
          <a:lstStyle/>
          <a:p>
            <a:r>
              <a:rPr lang="en-US" sz="1600" noProof="0" dirty="0">
                <a:solidFill>
                  <a:schemeClr val="bg1"/>
                </a:solidFill>
              </a:rPr>
              <a:t>Up to </a:t>
            </a:r>
            <a:r>
              <a:rPr lang="en-US" sz="1600" b="1" noProof="0" dirty="0">
                <a:solidFill>
                  <a:schemeClr val="bg1"/>
                </a:solidFill>
              </a:rPr>
              <a:t>10 times </a:t>
            </a:r>
            <a:r>
              <a:rPr lang="en-US" sz="1600" noProof="0" dirty="0">
                <a:solidFill>
                  <a:schemeClr val="bg1"/>
                </a:solidFill>
              </a:rPr>
              <a:t>smaller than other optical </a:t>
            </a:r>
            <a:br>
              <a:rPr lang="en-US" sz="1600" noProof="0" dirty="0">
                <a:solidFill>
                  <a:schemeClr val="bg1"/>
                </a:solidFill>
              </a:rPr>
            </a:br>
            <a:r>
              <a:rPr lang="en-US" sz="1600" noProof="0" dirty="0">
                <a:solidFill>
                  <a:schemeClr val="bg1"/>
                </a:solidFill>
              </a:rPr>
              <a:t>CO</a:t>
            </a:r>
            <a:r>
              <a:rPr lang="en-US" sz="1600" baseline="-25000" noProof="0" dirty="0">
                <a:solidFill>
                  <a:schemeClr val="bg1"/>
                </a:solidFill>
              </a:rPr>
              <a:t>2</a:t>
            </a:r>
            <a:r>
              <a:rPr lang="en-US" sz="1600" noProof="0" dirty="0">
                <a:solidFill>
                  <a:schemeClr val="bg1"/>
                </a:solidFill>
              </a:rPr>
              <a:t> sensors!</a:t>
            </a:r>
          </a:p>
        </p:txBody>
      </p:sp>
      <p:sp>
        <p:nvSpPr>
          <p:cNvPr id="34" name="Oval 33">
            <a:extLst>
              <a:ext uri="{FF2B5EF4-FFF2-40B4-BE49-F238E27FC236}">
                <a16:creationId xmlns:a16="http://schemas.microsoft.com/office/drawing/2014/main" id="{DEED63FA-96EE-9E53-0DE3-A930ECAF72FA}"/>
              </a:ext>
            </a:extLst>
          </p:cNvPr>
          <p:cNvSpPr>
            <a:spLocks noChangeAspect="1"/>
          </p:cNvSpPr>
          <p:nvPr/>
        </p:nvSpPr>
        <p:spPr bwMode="gray">
          <a:xfrm>
            <a:off x="774742" y="4779365"/>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35" name="Graphic 34">
            <a:extLst>
              <a:ext uri="{FF2B5EF4-FFF2-40B4-BE49-F238E27FC236}">
                <a16:creationId xmlns:a16="http://schemas.microsoft.com/office/drawing/2014/main" id="{997673D7-9554-A026-A041-137C714BB80F}"/>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bwMode="gray">
          <a:xfrm>
            <a:off x="908635" y="4913261"/>
            <a:ext cx="425607" cy="425607"/>
          </a:xfrm>
          <a:prstGeom prst="rect">
            <a:avLst/>
          </a:prstGeom>
        </p:spPr>
      </p:pic>
      <p:sp>
        <p:nvSpPr>
          <p:cNvPr id="36" name="TextBox 35">
            <a:extLst>
              <a:ext uri="{FF2B5EF4-FFF2-40B4-BE49-F238E27FC236}">
                <a16:creationId xmlns:a16="http://schemas.microsoft.com/office/drawing/2014/main" id="{53E18F45-3833-83BC-D6C9-490E6884E0FB}"/>
              </a:ext>
            </a:extLst>
          </p:cNvPr>
          <p:cNvSpPr txBox="1"/>
          <p:nvPr/>
        </p:nvSpPr>
        <p:spPr bwMode="gray">
          <a:xfrm>
            <a:off x="631755" y="2381089"/>
            <a:ext cx="3854780" cy="584775"/>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World’s smallest optical CO</a:t>
            </a:r>
            <a:r>
              <a:rPr lang="en-US" sz="1600" baseline="-25000" noProof="0" dirty="0"/>
              <a:t>2</a:t>
            </a:r>
            <a:r>
              <a:rPr lang="en-US" sz="1600" noProof="0" dirty="0"/>
              <a:t> sensor:</a:t>
            </a:r>
            <a:br>
              <a:rPr lang="en-US" sz="1600" noProof="0" dirty="0"/>
            </a:br>
            <a:r>
              <a:rPr lang="en-US" sz="1600" noProof="0" dirty="0"/>
              <a:t>	10.1 x 10.1 x 6.5 mm</a:t>
            </a:r>
          </a:p>
        </p:txBody>
      </p:sp>
      <p:sp>
        <p:nvSpPr>
          <p:cNvPr id="38" name="Footer Placeholder 3">
            <a:extLst>
              <a:ext uri="{FF2B5EF4-FFF2-40B4-BE49-F238E27FC236}">
                <a16:creationId xmlns:a16="http://schemas.microsoft.com/office/drawing/2014/main" id="{8A18725E-5F52-73A0-3EB7-54D0FEA34FC8}"/>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39" name="Slide Number Placeholder 4">
            <a:extLst>
              <a:ext uri="{FF2B5EF4-FFF2-40B4-BE49-F238E27FC236}">
                <a16:creationId xmlns:a16="http://schemas.microsoft.com/office/drawing/2014/main" id="{956EB935-8AC1-211D-D7BE-3179815CBBF2}"/>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4</a:t>
            </a:fld>
            <a:endParaRPr lang="en-US" noProof="0" dirty="0"/>
          </a:p>
        </p:txBody>
      </p:sp>
      <p:pic>
        <p:nvPicPr>
          <p:cNvPr id="2" name="Picture 2" descr="SCD41 Dimensions">
            <a:extLst>
              <a:ext uri="{FF2B5EF4-FFF2-40B4-BE49-F238E27FC236}">
                <a16:creationId xmlns:a16="http://schemas.microsoft.com/office/drawing/2014/main" id="{C0DCAAC2-F26E-D733-3DE7-832DA5E81F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4811" y="3114789"/>
            <a:ext cx="5085305" cy="3178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7401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49">
            <a:extLst>
              <a:ext uri="{FF2B5EF4-FFF2-40B4-BE49-F238E27FC236}">
                <a16:creationId xmlns:a16="http://schemas.microsoft.com/office/drawing/2014/main" id="{5FE8BD3B-898F-8859-3552-22C6E829DA00}"/>
              </a:ext>
            </a:extLst>
          </p:cNvPr>
          <p:cNvSpPr/>
          <p:nvPr/>
        </p:nvSpPr>
        <p:spPr bwMode="gray">
          <a:xfrm>
            <a:off x="515937" y="1453265"/>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C4E6E40C-57F7-81FB-CDDD-B7F4693D200C}"/>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cs typeface="+mn-cs"/>
              </a:rPr>
              <a:t>SCD4x Features </a:t>
            </a:r>
          </a:p>
        </p:txBody>
      </p:sp>
      <p:cxnSp>
        <p:nvCxnSpPr>
          <p:cNvPr id="11" name="Straight Connector 10">
            <a:extLst>
              <a:ext uri="{FF2B5EF4-FFF2-40B4-BE49-F238E27FC236}">
                <a16:creationId xmlns:a16="http://schemas.microsoft.com/office/drawing/2014/main" id="{CC05F0B4-09B2-445E-E10C-7E55CA06C1DE}"/>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F3ECA066-02B7-F247-09DC-54E293BD17EF}"/>
              </a:ext>
            </a:extLst>
          </p:cNvPr>
          <p:cNvSpPr/>
          <p:nvPr/>
        </p:nvSpPr>
        <p:spPr bwMode="gray">
          <a:xfrm>
            <a:off x="515937" y="4552373"/>
            <a:ext cx="4185152" cy="1147387"/>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TextBox 13">
            <a:extLst>
              <a:ext uri="{FF2B5EF4-FFF2-40B4-BE49-F238E27FC236}">
                <a16:creationId xmlns:a16="http://schemas.microsoft.com/office/drawing/2014/main" id="{A17216E0-8CDA-5FD6-FF4B-6A6F0EF5CBE3}"/>
              </a:ext>
            </a:extLst>
          </p:cNvPr>
          <p:cNvSpPr txBox="1"/>
          <p:nvPr/>
        </p:nvSpPr>
        <p:spPr bwMode="gray">
          <a:xfrm>
            <a:off x="1602035" y="4819960"/>
            <a:ext cx="2473929" cy="584775"/>
          </a:xfrm>
          <a:prstGeom prst="rect">
            <a:avLst/>
          </a:prstGeom>
          <a:noFill/>
        </p:spPr>
        <p:txBody>
          <a:bodyPr wrap="square">
            <a:spAutoFit/>
          </a:bodyPr>
          <a:lstStyle/>
          <a:p>
            <a:r>
              <a:rPr lang="en-US" sz="1600" b="1" noProof="0" dirty="0">
                <a:solidFill>
                  <a:schemeClr val="bg1"/>
                </a:solidFill>
              </a:rPr>
              <a:t>Automated, low cost and reliable assembly</a:t>
            </a:r>
          </a:p>
        </p:txBody>
      </p:sp>
      <p:sp>
        <p:nvSpPr>
          <p:cNvPr id="15" name="Oval 14">
            <a:extLst>
              <a:ext uri="{FF2B5EF4-FFF2-40B4-BE49-F238E27FC236}">
                <a16:creationId xmlns:a16="http://schemas.microsoft.com/office/drawing/2014/main" id="{98EEE49E-379D-8A6F-0757-C6D763326636}"/>
              </a:ext>
            </a:extLst>
          </p:cNvPr>
          <p:cNvSpPr>
            <a:spLocks noChangeAspect="1"/>
          </p:cNvSpPr>
          <p:nvPr/>
        </p:nvSpPr>
        <p:spPr bwMode="gray">
          <a:xfrm>
            <a:off x="774742" y="4779365"/>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extBox 16">
            <a:extLst>
              <a:ext uri="{FF2B5EF4-FFF2-40B4-BE49-F238E27FC236}">
                <a16:creationId xmlns:a16="http://schemas.microsoft.com/office/drawing/2014/main" id="{CF269B95-6B2C-C739-5AE1-DC639E25B16D}"/>
              </a:ext>
            </a:extLst>
          </p:cNvPr>
          <p:cNvSpPr txBox="1"/>
          <p:nvPr/>
        </p:nvSpPr>
        <p:spPr bwMode="gray">
          <a:xfrm>
            <a:off x="631755" y="2381089"/>
            <a:ext cx="3854780" cy="687368"/>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World’s smallest optical CO</a:t>
            </a:r>
            <a:r>
              <a:rPr lang="en-US" sz="1600" baseline="-25000" noProof="0" dirty="0"/>
              <a:t>2</a:t>
            </a:r>
            <a:r>
              <a:rPr lang="en-US" sz="1600" noProof="0" dirty="0"/>
              <a:t> sensor</a:t>
            </a:r>
          </a:p>
          <a:p>
            <a:pPr marL="182880" indent="-182880">
              <a:spcBef>
                <a:spcPts val="400"/>
              </a:spcBef>
              <a:spcAft>
                <a:spcPts val="400"/>
              </a:spcAft>
              <a:buClr>
                <a:schemeClr val="accent1"/>
              </a:buClr>
              <a:buFont typeface="Arial" panose="020B0604020202020204" pitchFamily="34" charset="0"/>
              <a:buChar char="•"/>
            </a:pPr>
            <a:r>
              <a:rPr lang="en-US" sz="1600" noProof="0" dirty="0"/>
              <a:t>SMD solderable, tape &amp; reel package</a:t>
            </a:r>
          </a:p>
        </p:txBody>
      </p:sp>
      <p:pic>
        <p:nvPicPr>
          <p:cNvPr id="18" name="Picture 17">
            <a:extLst>
              <a:ext uri="{FF2B5EF4-FFF2-40B4-BE49-F238E27FC236}">
                <a16:creationId xmlns:a16="http://schemas.microsoft.com/office/drawing/2014/main" id="{DE2B492E-AB28-EDA9-DA6B-EC235F41E389}"/>
              </a:ext>
            </a:extLst>
          </p:cNvPr>
          <p:cNvPicPr>
            <a:picLocks noChangeAspect="1"/>
          </p:cNvPicPr>
          <p:nvPr/>
        </p:nvPicPr>
        <p:blipFill>
          <a:blip r:embed="rId2">
            <a:duotone>
              <a:schemeClr val="accent2">
                <a:shade val="45000"/>
                <a:satMod val="135000"/>
              </a:schemeClr>
              <a:prstClr val="white"/>
            </a:duotone>
          </a:blip>
          <a:stretch>
            <a:fillRect/>
          </a:stretch>
        </p:blipFill>
        <p:spPr bwMode="gray">
          <a:xfrm>
            <a:off x="893656" y="4894393"/>
            <a:ext cx="463450" cy="463450"/>
          </a:xfrm>
          <a:prstGeom prst="rect">
            <a:avLst/>
          </a:prstGeom>
        </p:spPr>
      </p:pic>
      <p:sp>
        <p:nvSpPr>
          <p:cNvPr id="19" name="Isosceles Triangle 18">
            <a:extLst>
              <a:ext uri="{FF2B5EF4-FFF2-40B4-BE49-F238E27FC236}">
                <a16:creationId xmlns:a16="http://schemas.microsoft.com/office/drawing/2014/main" id="{0A458642-800B-7058-6222-64608125783F}"/>
              </a:ext>
            </a:extLst>
          </p:cNvPr>
          <p:cNvSpPr/>
          <p:nvPr/>
        </p:nvSpPr>
        <p:spPr bwMode="gray">
          <a:xfrm rot="13715017">
            <a:off x="8254228" y="1770358"/>
            <a:ext cx="1604139" cy="3045042"/>
          </a:xfrm>
          <a:prstGeom prst="triangle">
            <a:avLst>
              <a:gd name="adj" fmla="val 51082"/>
            </a:avLst>
          </a:prstGeom>
          <a:gradFill flip="none" rotWithShape="1">
            <a:gsLst>
              <a:gs pos="4000">
                <a:schemeClr val="bg1"/>
              </a:gs>
              <a:gs pos="100000">
                <a:schemeClr val="bg1">
                  <a:lumMod val="85000"/>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36" name="Group 35">
            <a:extLst>
              <a:ext uri="{FF2B5EF4-FFF2-40B4-BE49-F238E27FC236}">
                <a16:creationId xmlns:a16="http://schemas.microsoft.com/office/drawing/2014/main" id="{4FD2A5A0-B0D2-9E19-9919-05020474FB66}"/>
              </a:ext>
            </a:extLst>
          </p:cNvPr>
          <p:cNvGrpSpPr/>
          <p:nvPr/>
        </p:nvGrpSpPr>
        <p:grpSpPr bwMode="gray">
          <a:xfrm>
            <a:off x="9314424" y="1523283"/>
            <a:ext cx="1850760" cy="1500310"/>
            <a:chOff x="-2998200" y="2421996"/>
            <a:chExt cx="2707692" cy="2194978"/>
          </a:xfrm>
        </p:grpSpPr>
        <p:sp>
          <p:nvSpPr>
            <p:cNvPr id="37" name="Oval 36">
              <a:extLst>
                <a:ext uri="{FF2B5EF4-FFF2-40B4-BE49-F238E27FC236}">
                  <a16:creationId xmlns:a16="http://schemas.microsoft.com/office/drawing/2014/main" id="{E6F73361-8D59-68A6-41E8-EF3172523964}"/>
                </a:ext>
              </a:extLst>
            </p:cNvPr>
            <p:cNvSpPr>
              <a:spLocks noChangeAspect="1"/>
            </p:cNvSpPr>
            <p:nvPr/>
          </p:nvSpPr>
          <p:spPr bwMode="gray">
            <a:xfrm>
              <a:off x="-2741843" y="2421996"/>
              <a:ext cx="2194978" cy="2194978"/>
            </a:xfrm>
            <a:prstGeom prst="ellipse">
              <a:avLst/>
            </a:prstGeom>
            <a:solidFill>
              <a:schemeClr val="bg1"/>
            </a:solidFill>
            <a:ln w="28575">
              <a:solidFill>
                <a:srgbClr val="66CC33"/>
              </a:solid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38" name="Picture 2" descr="https://cdn-assets-eu.frontify.com/s3/frontify-enterprise-files-eu/eyJwYXRoIjoic2Vuc2lyaW9uXC9hY2NvdW50c1wvNGZcLzQwMDA0MDRcL3Byb2plY3RzXC8xOVwvYXNzZXRzXC9mMVwvMjgwMTdcLzJhMTY0ZGFmZTk5Zjg3NDdmNzk2OGMxZjIzNDY5NTgxLTE1NzQ4NjY2NDMucG5nIn0:sensirion:ij5Yo9xU_2ZYxFxkXPIUU0fDUCu8baIzublQoUPJs5s?width=2400">
              <a:extLst>
                <a:ext uri="{FF2B5EF4-FFF2-40B4-BE49-F238E27FC236}">
                  <a16:creationId xmlns:a16="http://schemas.microsoft.com/office/drawing/2014/main" id="{A2B15686-ABEB-3173-FCCE-7407E7A3216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2998200" y="2560510"/>
              <a:ext cx="2707692" cy="1917949"/>
            </a:xfrm>
            <a:prstGeom prst="rect">
              <a:avLst/>
            </a:prstGeom>
            <a:noFill/>
            <a:extLst>
              <a:ext uri="{909E8E84-426E-40DD-AFC4-6F175D3DCCD1}">
                <a14:hiddenFill xmlns:a14="http://schemas.microsoft.com/office/drawing/2010/main">
                  <a:solidFill>
                    <a:srgbClr val="FFFFFF"/>
                  </a:solidFill>
                </a14:hiddenFill>
              </a:ext>
            </a:extLst>
          </p:spPr>
        </p:pic>
      </p:grpSp>
      <p:pic>
        <p:nvPicPr>
          <p:cNvPr id="39" name="Picture 2" descr="SCD41 QR Code">
            <a:extLst>
              <a:ext uri="{FF2B5EF4-FFF2-40B4-BE49-F238E27FC236}">
                <a16:creationId xmlns:a16="http://schemas.microsoft.com/office/drawing/2014/main" id="{E77C6CD7-A951-E9FC-863A-0AAB86AABA4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4517783" y="3114789"/>
            <a:ext cx="5092333" cy="3182707"/>
          </a:xfrm>
          <a:prstGeom prst="rect">
            <a:avLst/>
          </a:prstGeom>
          <a:noFill/>
          <a:extLst>
            <a:ext uri="{909E8E84-426E-40DD-AFC4-6F175D3DCCD1}">
              <a14:hiddenFill xmlns:a14="http://schemas.microsoft.com/office/drawing/2010/main">
                <a:solidFill>
                  <a:srgbClr val="FFFFFF"/>
                </a:solidFill>
              </a14:hiddenFill>
            </a:ext>
          </a:extLst>
        </p:spPr>
      </p:pic>
      <p:sp>
        <p:nvSpPr>
          <p:cNvPr id="41" name="Title 40">
            <a:extLst>
              <a:ext uri="{FF2B5EF4-FFF2-40B4-BE49-F238E27FC236}">
                <a16:creationId xmlns:a16="http://schemas.microsoft.com/office/drawing/2014/main" id="{3C4D2A40-1C3C-6F01-FE2F-301CD663A9B6}"/>
              </a:ext>
            </a:extLst>
          </p:cNvPr>
          <p:cNvSpPr>
            <a:spLocks noGrp="1"/>
          </p:cNvSpPr>
          <p:nvPr>
            <p:ph type="title"/>
          </p:nvPr>
        </p:nvSpPr>
        <p:spPr bwMode="gray"/>
        <p:txBody>
          <a:bodyPr/>
          <a:lstStyle/>
          <a:p>
            <a:r>
              <a:rPr lang="en-US" sz="2800" b="1" noProof="0" dirty="0">
                <a:solidFill>
                  <a:schemeClr val="accent1"/>
                </a:solidFill>
              </a:rPr>
              <a:t>SCD4x: a truly disruptive CO</a:t>
            </a:r>
            <a:r>
              <a:rPr lang="en-US" sz="2800" b="1" baseline="-25000" noProof="0" dirty="0">
                <a:solidFill>
                  <a:schemeClr val="accent1"/>
                </a:solidFill>
              </a:rPr>
              <a:t>2</a:t>
            </a:r>
            <a:r>
              <a:rPr lang="en-US" sz="2800" b="1" noProof="0" dirty="0">
                <a:solidFill>
                  <a:schemeClr val="accent1"/>
                </a:solidFill>
              </a:rPr>
              <a:t> sensor</a:t>
            </a:r>
            <a:endParaRPr lang="en-US" noProof="0" dirty="0"/>
          </a:p>
        </p:txBody>
      </p:sp>
      <p:sp>
        <p:nvSpPr>
          <p:cNvPr id="43" name="Footer Placeholder 3">
            <a:extLst>
              <a:ext uri="{FF2B5EF4-FFF2-40B4-BE49-F238E27FC236}">
                <a16:creationId xmlns:a16="http://schemas.microsoft.com/office/drawing/2014/main" id="{5DA1215F-BF7B-40FB-D4F4-9F5CDECC0866}"/>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44" name="Slide Number Placeholder 4">
            <a:extLst>
              <a:ext uri="{FF2B5EF4-FFF2-40B4-BE49-F238E27FC236}">
                <a16:creationId xmlns:a16="http://schemas.microsoft.com/office/drawing/2014/main" id="{3955540C-6EED-0B33-3314-28A59A40E6AD}"/>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5</a:t>
            </a:fld>
            <a:endParaRPr lang="en-US" noProof="0" dirty="0"/>
          </a:p>
        </p:txBody>
      </p:sp>
      <p:pic>
        <p:nvPicPr>
          <p:cNvPr id="3" name="Picture 2" descr="A white object with black background&#10;&#10;AI-generated content may be incorrect.">
            <a:extLst>
              <a:ext uri="{FF2B5EF4-FFF2-40B4-BE49-F238E27FC236}">
                <a16:creationId xmlns:a16="http://schemas.microsoft.com/office/drawing/2014/main" id="{541AED80-3C0E-7CE4-2C18-D12479D0204B}"/>
              </a:ext>
            </a:extLst>
          </p:cNvPr>
          <p:cNvPicPr>
            <a:picLocks noChangeAspect="1"/>
          </p:cNvPicPr>
          <p:nvPr/>
        </p:nvPicPr>
        <p:blipFill>
          <a:blip r:embed="rId5">
            <a:extLst>
              <a:ext uri="{28A0092B-C50C-407E-A947-70E740481C1C}">
                <a14:useLocalDpi xmlns:a14="http://schemas.microsoft.com/office/drawing/2010/main" val="0"/>
              </a:ext>
            </a:extLst>
          </a:blip>
          <a:srcRect r="43233"/>
          <a:stretch/>
        </p:blipFill>
        <p:spPr>
          <a:xfrm>
            <a:off x="5719477" y="1534644"/>
            <a:ext cx="2542090" cy="1498766"/>
          </a:xfrm>
          <a:prstGeom prst="rect">
            <a:avLst/>
          </a:prstGeom>
        </p:spPr>
      </p:pic>
    </p:spTree>
    <p:extLst>
      <p:ext uri="{BB962C8B-B14F-4D97-AF65-F5344CB8AC3E}">
        <p14:creationId xmlns:p14="http://schemas.microsoft.com/office/powerpoint/2010/main" val="1409205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515316-B0F8-5ABF-E666-C5AFE6493625}"/>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SCD4x: a truly disruptive CO</a:t>
            </a:r>
            <a:r>
              <a:rPr lang="en-US" sz="2800" b="1" baseline="-25000" noProof="0" dirty="0">
                <a:solidFill>
                  <a:schemeClr val="accent1"/>
                </a:solidFill>
              </a:rPr>
              <a:t>2</a:t>
            </a:r>
            <a:r>
              <a:rPr lang="en-US" sz="2800" b="1" noProof="0" dirty="0">
                <a:solidFill>
                  <a:schemeClr val="accent1"/>
                </a:solidFill>
              </a:rPr>
              <a:t> sensor</a:t>
            </a:r>
            <a:endParaRPr lang="en-US" noProof="0" dirty="0"/>
          </a:p>
        </p:txBody>
      </p:sp>
      <p:sp>
        <p:nvSpPr>
          <p:cNvPr id="20" name="Rectangle: Rounded Corners 49">
            <a:extLst>
              <a:ext uri="{FF2B5EF4-FFF2-40B4-BE49-F238E27FC236}">
                <a16:creationId xmlns:a16="http://schemas.microsoft.com/office/drawing/2014/main" id="{0B06E639-B2FC-9887-612B-D4F6C175620A}"/>
              </a:ext>
            </a:extLst>
          </p:cNvPr>
          <p:cNvSpPr/>
          <p:nvPr/>
        </p:nvSpPr>
        <p:spPr bwMode="gray">
          <a:xfrm>
            <a:off x="515937" y="1446353"/>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Rectangle 20">
            <a:extLst>
              <a:ext uri="{FF2B5EF4-FFF2-40B4-BE49-F238E27FC236}">
                <a16:creationId xmlns:a16="http://schemas.microsoft.com/office/drawing/2014/main" id="{9458E546-F162-FA92-2A9B-2DB525B12E7B}"/>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cs typeface="+mn-cs"/>
              </a:rPr>
              <a:t>SCD4x Features </a:t>
            </a:r>
          </a:p>
        </p:txBody>
      </p:sp>
      <p:cxnSp>
        <p:nvCxnSpPr>
          <p:cNvPr id="22" name="Straight Connector 21">
            <a:extLst>
              <a:ext uri="{FF2B5EF4-FFF2-40B4-BE49-F238E27FC236}">
                <a16:creationId xmlns:a16="http://schemas.microsoft.com/office/drawing/2014/main" id="{C7212453-4B64-8F9B-2570-0EB684362CEC}"/>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D2A20851-0716-2DCA-4162-228515BAA4DF}"/>
              </a:ext>
            </a:extLst>
          </p:cNvPr>
          <p:cNvSpPr/>
          <p:nvPr/>
        </p:nvSpPr>
        <p:spPr bwMode="gray">
          <a:xfrm>
            <a:off x="515937" y="4552373"/>
            <a:ext cx="4185152" cy="1147387"/>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TextBox 24">
            <a:extLst>
              <a:ext uri="{FF2B5EF4-FFF2-40B4-BE49-F238E27FC236}">
                <a16:creationId xmlns:a16="http://schemas.microsoft.com/office/drawing/2014/main" id="{829B0A67-622E-D4CF-5E55-84080D04FE7A}"/>
              </a:ext>
            </a:extLst>
          </p:cNvPr>
          <p:cNvSpPr txBox="1"/>
          <p:nvPr/>
        </p:nvSpPr>
        <p:spPr bwMode="gray">
          <a:xfrm>
            <a:off x="1602035" y="4729528"/>
            <a:ext cx="2908265" cy="830997"/>
          </a:xfrm>
          <a:prstGeom prst="rect">
            <a:avLst/>
          </a:prstGeom>
          <a:noFill/>
        </p:spPr>
        <p:txBody>
          <a:bodyPr wrap="square">
            <a:spAutoFit/>
          </a:bodyPr>
          <a:lstStyle/>
          <a:p>
            <a:r>
              <a:rPr lang="en-US" sz="1600" b="1" noProof="0" dirty="0">
                <a:solidFill>
                  <a:schemeClr val="bg1"/>
                </a:solidFill>
              </a:rPr>
              <a:t>Highly selective sensing, </a:t>
            </a:r>
            <a:br>
              <a:rPr lang="en-US" sz="1600" b="1" noProof="0" dirty="0">
                <a:solidFill>
                  <a:schemeClr val="bg1"/>
                </a:solidFill>
              </a:rPr>
            </a:br>
            <a:r>
              <a:rPr lang="en-US" sz="1600" b="1" noProof="0" dirty="0">
                <a:solidFill>
                  <a:schemeClr val="bg1"/>
                </a:solidFill>
              </a:rPr>
              <a:t>factory calibrated &amp; </a:t>
            </a:r>
            <a:br>
              <a:rPr lang="en-US" sz="1600" b="1" noProof="0" dirty="0">
                <a:solidFill>
                  <a:schemeClr val="bg1"/>
                </a:solidFill>
              </a:rPr>
            </a:br>
            <a:r>
              <a:rPr lang="en-US" sz="1600" b="1" noProof="0" dirty="0">
                <a:solidFill>
                  <a:schemeClr val="bg1"/>
                </a:solidFill>
              </a:rPr>
              <a:t>on-board compensated</a:t>
            </a:r>
          </a:p>
        </p:txBody>
      </p:sp>
      <p:sp>
        <p:nvSpPr>
          <p:cNvPr id="26" name="Oval 25">
            <a:extLst>
              <a:ext uri="{FF2B5EF4-FFF2-40B4-BE49-F238E27FC236}">
                <a16:creationId xmlns:a16="http://schemas.microsoft.com/office/drawing/2014/main" id="{6C11BF95-80F7-9753-3DFF-3B7AF5720C2A}"/>
              </a:ext>
            </a:extLst>
          </p:cNvPr>
          <p:cNvSpPr>
            <a:spLocks noChangeAspect="1"/>
          </p:cNvSpPr>
          <p:nvPr/>
        </p:nvSpPr>
        <p:spPr bwMode="gray">
          <a:xfrm>
            <a:off x="774742" y="4779365"/>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TextBox 26">
            <a:extLst>
              <a:ext uri="{FF2B5EF4-FFF2-40B4-BE49-F238E27FC236}">
                <a16:creationId xmlns:a16="http://schemas.microsoft.com/office/drawing/2014/main" id="{594B20EF-9F31-0CAA-297D-6151744478C9}"/>
              </a:ext>
            </a:extLst>
          </p:cNvPr>
          <p:cNvSpPr txBox="1"/>
          <p:nvPr/>
        </p:nvSpPr>
        <p:spPr bwMode="gray">
          <a:xfrm>
            <a:off x="631755" y="2381089"/>
            <a:ext cx="3854780" cy="1036181"/>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World’s smallest optical CO</a:t>
            </a:r>
            <a:r>
              <a:rPr lang="en-US" sz="1600" baseline="-25000" noProof="0" dirty="0"/>
              <a:t>2</a:t>
            </a:r>
            <a:r>
              <a:rPr lang="en-US" sz="1600" noProof="0" dirty="0"/>
              <a:t> sensor</a:t>
            </a:r>
          </a:p>
          <a:p>
            <a:pPr marL="182880" indent="-182880">
              <a:spcBef>
                <a:spcPts val="400"/>
              </a:spcBef>
              <a:spcAft>
                <a:spcPts val="400"/>
              </a:spcAft>
              <a:buClr>
                <a:schemeClr val="accent1"/>
              </a:buClr>
              <a:buFont typeface="Arial" panose="020B0604020202020204" pitchFamily="34" charset="0"/>
              <a:buChar char="•"/>
            </a:pPr>
            <a:r>
              <a:rPr lang="en-US" sz="1600" noProof="0" dirty="0"/>
              <a:t>SMD solderable, tape &amp; reel package</a:t>
            </a:r>
          </a:p>
          <a:p>
            <a:pPr marL="182880" indent="-182880">
              <a:spcBef>
                <a:spcPts val="400"/>
              </a:spcBef>
              <a:spcAft>
                <a:spcPts val="400"/>
              </a:spcAft>
              <a:buClr>
                <a:schemeClr val="accent1"/>
              </a:buClr>
              <a:buFont typeface="Arial" panose="020B0604020202020204" pitchFamily="34" charset="0"/>
              <a:buChar char="•"/>
            </a:pPr>
            <a:r>
              <a:rPr lang="en-US" sz="1600" noProof="0" dirty="0"/>
              <a:t>Great sensing performance</a:t>
            </a:r>
          </a:p>
        </p:txBody>
      </p:sp>
      <p:pic>
        <p:nvPicPr>
          <p:cNvPr id="29" name="Picture 2" descr="SCD41 QR Code">
            <a:extLst>
              <a:ext uri="{FF2B5EF4-FFF2-40B4-BE49-F238E27FC236}">
                <a16:creationId xmlns:a16="http://schemas.microsoft.com/office/drawing/2014/main" id="{AF17DD23-F616-0284-F66F-1717BDFABE3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4517783" y="3114789"/>
            <a:ext cx="5092333" cy="3182707"/>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Carbon dioxide - Swyde">
            <a:extLst>
              <a:ext uri="{FF2B5EF4-FFF2-40B4-BE49-F238E27FC236}">
                <a16:creationId xmlns:a16="http://schemas.microsoft.com/office/drawing/2014/main" id="{42665B9C-E386-CA08-42CC-D3835F305C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rot="15894851">
            <a:off x="6757955" y="1636378"/>
            <a:ext cx="655030" cy="65503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4" descr="Carbon dioxide - Swyde">
            <a:extLst>
              <a:ext uri="{FF2B5EF4-FFF2-40B4-BE49-F238E27FC236}">
                <a16:creationId xmlns:a16="http://schemas.microsoft.com/office/drawing/2014/main" id="{8805A246-7837-E191-0A46-EF06BDCE50B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rot="2572402">
            <a:off x="5781298" y="2016486"/>
            <a:ext cx="1135191" cy="1135191"/>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Carbon dioxide - Swyde">
            <a:extLst>
              <a:ext uri="{FF2B5EF4-FFF2-40B4-BE49-F238E27FC236}">
                <a16:creationId xmlns:a16="http://schemas.microsoft.com/office/drawing/2014/main" id="{6E84FD96-F0B3-59AC-17F4-59AC0B3A087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gray">
          <a:xfrm>
            <a:off x="6029774" y="3240290"/>
            <a:ext cx="432313" cy="432313"/>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Carbon dioxide - Swyde">
            <a:extLst>
              <a:ext uri="{FF2B5EF4-FFF2-40B4-BE49-F238E27FC236}">
                <a16:creationId xmlns:a16="http://schemas.microsoft.com/office/drawing/2014/main" id="{93C5108D-3FB1-41A3-E4F2-18631A182EF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rot="18196829">
            <a:off x="6839252" y="2619940"/>
            <a:ext cx="959830" cy="959830"/>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5095B428-DF6F-AFEC-3C8F-BA0F71ED5340}"/>
              </a:ext>
            </a:extLst>
          </p:cNvPr>
          <p:cNvSpPr txBox="1"/>
          <p:nvPr/>
        </p:nvSpPr>
        <p:spPr bwMode="gray">
          <a:xfrm>
            <a:off x="8542199" y="1646659"/>
            <a:ext cx="3212037" cy="3836948"/>
          </a:xfrm>
          <a:prstGeom prst="rect">
            <a:avLst/>
          </a:prstGeom>
          <a:noFill/>
        </p:spPr>
        <p:txBody>
          <a:bodyPr wrap="square" lIns="91440" tIns="45720" rIns="91440" bIns="45720" anchor="t">
            <a:spAutoFit/>
          </a:bodyPr>
          <a:lstStyle/>
          <a:p>
            <a:pPr marL="182880" indent="-182880">
              <a:spcBef>
                <a:spcPts val="400"/>
              </a:spcBef>
              <a:spcAft>
                <a:spcPts val="400"/>
              </a:spcAft>
              <a:buClr>
                <a:schemeClr val="accent1"/>
              </a:buClr>
              <a:buFont typeface="Arial" panose="020B0604020202020204" pitchFamily="34" charset="0"/>
              <a:buChar char="•"/>
            </a:pPr>
            <a:r>
              <a:rPr lang="en-US" sz="1400" noProof="0" dirty="0"/>
              <a:t>Output range of up to: </a:t>
            </a:r>
            <a:br>
              <a:rPr lang="en-US" sz="1400" noProof="0" dirty="0"/>
            </a:br>
            <a:r>
              <a:rPr lang="en-US" sz="1400" b="1" noProof="0" dirty="0"/>
              <a:t>0 ppm – 40’000 ppm</a:t>
            </a:r>
          </a:p>
          <a:p>
            <a:pPr marL="182880" indent="-182880">
              <a:spcBef>
                <a:spcPts val="400"/>
              </a:spcBef>
              <a:spcAft>
                <a:spcPts val="400"/>
              </a:spcAft>
              <a:buClr>
                <a:schemeClr val="accent1"/>
              </a:buClr>
              <a:buFont typeface="Arial" panose="020B0604020202020204" pitchFamily="34" charset="0"/>
              <a:buChar char="•"/>
            </a:pPr>
            <a:r>
              <a:rPr lang="en-US" sz="1400" noProof="0" dirty="0"/>
              <a:t>Specified range of up to:</a:t>
            </a:r>
            <a:br>
              <a:rPr lang="en-US" sz="1400" noProof="0" dirty="0"/>
            </a:br>
            <a:r>
              <a:rPr lang="en-US" sz="1400" b="1" noProof="0" dirty="0"/>
              <a:t>400 – 5000 ppm </a:t>
            </a:r>
            <a:r>
              <a:rPr lang="en-US" sz="1400" noProof="0" dirty="0"/>
              <a:t>		</a:t>
            </a:r>
          </a:p>
          <a:p>
            <a:pPr marL="182880" indent="-182880">
              <a:spcBef>
                <a:spcPts val="400"/>
              </a:spcBef>
              <a:spcAft>
                <a:spcPts val="400"/>
              </a:spcAft>
              <a:buClr>
                <a:schemeClr val="accent1"/>
              </a:buClr>
              <a:buFont typeface="Arial" panose="020B0604020202020204" pitchFamily="34" charset="0"/>
              <a:buChar char="•"/>
            </a:pPr>
            <a:r>
              <a:rPr lang="en-US" sz="1400" dirty="0"/>
              <a:t>Specified accuracy</a:t>
            </a:r>
            <a:r>
              <a:rPr lang="en-US" sz="1400" noProof="0" dirty="0"/>
              <a:t> of up to:</a:t>
            </a:r>
            <a:br>
              <a:rPr lang="en-US" sz="1400" noProof="0" dirty="0"/>
            </a:br>
            <a:r>
              <a:rPr lang="en-US" sz="1400" b="1" noProof="0" dirty="0"/>
              <a:t>±(30ppm + 3</a:t>
            </a:r>
            <a:r>
              <a:rPr lang="en-US" sz="1400" b="1" dirty="0"/>
              <a:t>%)</a:t>
            </a:r>
            <a:br>
              <a:rPr lang="en-US" sz="1400" b="1" noProof="0" dirty="0"/>
            </a:br>
            <a:endParaRPr lang="en-US" sz="1400" b="1" noProof="0" dirty="0"/>
          </a:p>
          <a:p>
            <a:pPr marL="182880" indent="-182880">
              <a:spcBef>
                <a:spcPts val="400"/>
              </a:spcBef>
              <a:spcAft>
                <a:spcPts val="400"/>
              </a:spcAft>
              <a:buClr>
                <a:schemeClr val="accent1"/>
              </a:buClr>
              <a:buFont typeface="Arial" panose="020B0604020202020204" pitchFamily="34" charset="0"/>
              <a:buChar char="•"/>
            </a:pPr>
            <a:r>
              <a:rPr lang="en-US" sz="1400" noProof="0" dirty="0"/>
              <a:t>Fully calibrated and linearized output</a:t>
            </a:r>
          </a:p>
          <a:p>
            <a:pPr marL="182880" indent="-182880">
              <a:spcBef>
                <a:spcPts val="400"/>
              </a:spcBef>
              <a:spcAft>
                <a:spcPts val="400"/>
              </a:spcAft>
              <a:buClr>
                <a:schemeClr val="accent1"/>
              </a:buClr>
              <a:buFont typeface="Arial" panose="020B0604020202020204" pitchFamily="34" charset="0"/>
              <a:buChar char="•"/>
            </a:pPr>
            <a:r>
              <a:rPr lang="en-US" sz="1400" noProof="0" dirty="0"/>
              <a:t>Comprehensive on-board temperature &amp; humidity compensation</a:t>
            </a:r>
          </a:p>
          <a:p>
            <a:pPr marL="182880" indent="-182880">
              <a:spcBef>
                <a:spcPts val="400"/>
              </a:spcBef>
              <a:spcAft>
                <a:spcPts val="400"/>
              </a:spcAft>
              <a:buClr>
                <a:schemeClr val="accent1"/>
              </a:buClr>
              <a:buFont typeface="Arial" panose="020B0604020202020204" pitchFamily="34" charset="0"/>
              <a:buChar char="•"/>
            </a:pPr>
            <a:r>
              <a:rPr lang="en-US" sz="1400" noProof="0" dirty="0"/>
              <a:t>Intrinsic compensation of CO</a:t>
            </a:r>
            <a:r>
              <a:rPr lang="en-US" sz="1400" baseline="-25000" noProof="0" dirty="0"/>
              <a:t>2</a:t>
            </a:r>
            <a:r>
              <a:rPr lang="en-US" sz="1400" noProof="0" dirty="0"/>
              <a:t> output with altitude/pressure input possible </a:t>
            </a:r>
          </a:p>
        </p:txBody>
      </p:sp>
      <p:pic>
        <p:nvPicPr>
          <p:cNvPr id="40" name="Graphic 39">
            <a:extLst>
              <a:ext uri="{FF2B5EF4-FFF2-40B4-BE49-F238E27FC236}">
                <a16:creationId xmlns:a16="http://schemas.microsoft.com/office/drawing/2014/main" id="{45307C05-1485-E17F-09F0-E56893C46AA6}"/>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bwMode="gray">
          <a:xfrm>
            <a:off x="926162" y="4930785"/>
            <a:ext cx="390560" cy="390560"/>
          </a:xfrm>
          <a:prstGeom prst="rect">
            <a:avLst/>
          </a:prstGeom>
        </p:spPr>
      </p:pic>
      <p:sp>
        <p:nvSpPr>
          <p:cNvPr id="43" name="Footer Placeholder 3">
            <a:extLst>
              <a:ext uri="{FF2B5EF4-FFF2-40B4-BE49-F238E27FC236}">
                <a16:creationId xmlns:a16="http://schemas.microsoft.com/office/drawing/2014/main" id="{744D8413-8575-910F-C702-F3F9B11C8737}"/>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44" name="Slide Number Placeholder 4">
            <a:extLst>
              <a:ext uri="{FF2B5EF4-FFF2-40B4-BE49-F238E27FC236}">
                <a16:creationId xmlns:a16="http://schemas.microsoft.com/office/drawing/2014/main" id="{65FE1C65-1F11-88BB-A6F9-DFB5E1C45619}"/>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6</a:t>
            </a:fld>
            <a:endParaRPr lang="en-US" noProof="0" dirty="0"/>
          </a:p>
        </p:txBody>
      </p:sp>
    </p:spTree>
    <p:extLst>
      <p:ext uri="{BB962C8B-B14F-4D97-AF65-F5344CB8AC3E}">
        <p14:creationId xmlns:p14="http://schemas.microsoft.com/office/powerpoint/2010/main" val="1109878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45">
            <a:extLst>
              <a:ext uri="{FF2B5EF4-FFF2-40B4-BE49-F238E27FC236}">
                <a16:creationId xmlns:a16="http://schemas.microsoft.com/office/drawing/2014/main" id="{409A5928-A0E1-CFB4-0C86-4C0F626B77F4}"/>
              </a:ext>
            </a:extLst>
          </p:cNvPr>
          <p:cNvSpPr/>
          <p:nvPr/>
        </p:nvSpPr>
        <p:spPr bwMode="gray">
          <a:xfrm>
            <a:off x="5647867" y="3252654"/>
            <a:ext cx="2838068" cy="2838068"/>
          </a:xfrm>
          <a:prstGeom prst="ellipse">
            <a:avLst/>
          </a:prstGeom>
          <a:gradFill flip="none" rotWithShape="1">
            <a:gsLst>
              <a:gs pos="44000">
                <a:schemeClr val="bg1"/>
              </a:gs>
              <a:gs pos="83000">
                <a:schemeClr val="accent1">
                  <a:lumMod val="45000"/>
                  <a:lumOff val="55000"/>
                </a:schemeClr>
              </a:gs>
              <a:gs pos="100000">
                <a:schemeClr val="accent1">
                  <a:lumMod val="30000"/>
                  <a:lumOff val="70000"/>
                </a:schemeClr>
              </a:gs>
            </a:gsLst>
            <a:lin ang="17400000" scaled="0"/>
            <a:tileRect/>
          </a:gra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Title 16">
            <a:extLst>
              <a:ext uri="{FF2B5EF4-FFF2-40B4-BE49-F238E27FC236}">
                <a16:creationId xmlns:a16="http://schemas.microsoft.com/office/drawing/2014/main" id="{8451FC19-9C6C-A830-E3AD-92B18E2E767C}"/>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SCD4x: a truly disruptive CO</a:t>
            </a:r>
            <a:r>
              <a:rPr lang="en-US" sz="2800" b="1" baseline="-25000" noProof="0" dirty="0">
                <a:solidFill>
                  <a:schemeClr val="accent1"/>
                </a:solidFill>
              </a:rPr>
              <a:t>2</a:t>
            </a:r>
            <a:r>
              <a:rPr lang="en-US" sz="2800" b="1" noProof="0" dirty="0">
                <a:solidFill>
                  <a:schemeClr val="accent1"/>
                </a:solidFill>
              </a:rPr>
              <a:t> sensor</a:t>
            </a:r>
            <a:endParaRPr lang="en-US" noProof="0" dirty="0"/>
          </a:p>
        </p:txBody>
      </p:sp>
      <p:sp>
        <p:nvSpPr>
          <p:cNvPr id="19" name="Rectangle: Rounded Corners 49">
            <a:extLst>
              <a:ext uri="{FF2B5EF4-FFF2-40B4-BE49-F238E27FC236}">
                <a16:creationId xmlns:a16="http://schemas.microsoft.com/office/drawing/2014/main" id="{2EC0E23F-79AF-7619-D05C-330908D60ABE}"/>
              </a:ext>
            </a:extLst>
          </p:cNvPr>
          <p:cNvSpPr/>
          <p:nvPr/>
        </p:nvSpPr>
        <p:spPr bwMode="gray">
          <a:xfrm>
            <a:off x="515937" y="1446353"/>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6" name="Rectangle 35">
            <a:extLst>
              <a:ext uri="{FF2B5EF4-FFF2-40B4-BE49-F238E27FC236}">
                <a16:creationId xmlns:a16="http://schemas.microsoft.com/office/drawing/2014/main" id="{20E4A2C2-E3EF-7FC5-FA60-153CB8A4D2F3}"/>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cs typeface="+mn-cs"/>
              </a:rPr>
              <a:t>SCD4x Features </a:t>
            </a:r>
          </a:p>
        </p:txBody>
      </p:sp>
      <p:cxnSp>
        <p:nvCxnSpPr>
          <p:cNvPr id="37" name="Straight Connector 36">
            <a:extLst>
              <a:ext uri="{FF2B5EF4-FFF2-40B4-BE49-F238E27FC236}">
                <a16:creationId xmlns:a16="http://schemas.microsoft.com/office/drawing/2014/main" id="{37540C1F-16C3-45A7-8AA5-B31E6A51F44D}"/>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0A21E35-4763-1FF0-FF66-F954E547675F}"/>
              </a:ext>
            </a:extLst>
          </p:cNvPr>
          <p:cNvSpPr/>
          <p:nvPr/>
        </p:nvSpPr>
        <p:spPr bwMode="gray">
          <a:xfrm>
            <a:off x="515937" y="4552373"/>
            <a:ext cx="4185152" cy="1147387"/>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0" name="TextBox 39">
            <a:extLst>
              <a:ext uri="{FF2B5EF4-FFF2-40B4-BE49-F238E27FC236}">
                <a16:creationId xmlns:a16="http://schemas.microsoft.com/office/drawing/2014/main" id="{93443FE5-491A-438C-9759-139F8E5B71D0}"/>
              </a:ext>
            </a:extLst>
          </p:cNvPr>
          <p:cNvSpPr txBox="1"/>
          <p:nvPr/>
        </p:nvSpPr>
        <p:spPr bwMode="gray">
          <a:xfrm>
            <a:off x="1602035" y="4819960"/>
            <a:ext cx="3076485" cy="584775"/>
          </a:xfrm>
          <a:prstGeom prst="rect">
            <a:avLst/>
          </a:prstGeom>
          <a:noFill/>
        </p:spPr>
        <p:txBody>
          <a:bodyPr wrap="square">
            <a:spAutoFit/>
          </a:bodyPr>
          <a:lstStyle/>
          <a:p>
            <a:r>
              <a:rPr lang="en-US" sz="1600" b="1" noProof="0" dirty="0">
                <a:solidFill>
                  <a:schemeClr val="bg1"/>
                </a:solidFill>
              </a:rPr>
              <a:t>Robust against mechanical stress, dust and liquid water</a:t>
            </a:r>
          </a:p>
        </p:txBody>
      </p:sp>
      <p:sp>
        <p:nvSpPr>
          <p:cNvPr id="41" name="Oval 40">
            <a:extLst>
              <a:ext uri="{FF2B5EF4-FFF2-40B4-BE49-F238E27FC236}">
                <a16:creationId xmlns:a16="http://schemas.microsoft.com/office/drawing/2014/main" id="{55465353-ACC2-4840-8840-8F2540366092}"/>
              </a:ext>
            </a:extLst>
          </p:cNvPr>
          <p:cNvSpPr>
            <a:spLocks noChangeAspect="1"/>
          </p:cNvSpPr>
          <p:nvPr/>
        </p:nvSpPr>
        <p:spPr bwMode="gray">
          <a:xfrm>
            <a:off x="774742" y="4779365"/>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2" name="TextBox 41">
            <a:extLst>
              <a:ext uri="{FF2B5EF4-FFF2-40B4-BE49-F238E27FC236}">
                <a16:creationId xmlns:a16="http://schemas.microsoft.com/office/drawing/2014/main" id="{2C69CCA3-72A2-398F-26BB-927CB5842346}"/>
              </a:ext>
            </a:extLst>
          </p:cNvPr>
          <p:cNvSpPr txBox="1"/>
          <p:nvPr/>
        </p:nvSpPr>
        <p:spPr bwMode="gray">
          <a:xfrm>
            <a:off x="631755" y="2381089"/>
            <a:ext cx="3854780" cy="1384995"/>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World’s smallest optical CO</a:t>
            </a:r>
            <a:r>
              <a:rPr lang="en-US" sz="1600" baseline="-25000" noProof="0" dirty="0"/>
              <a:t>2</a:t>
            </a:r>
            <a:r>
              <a:rPr lang="en-US" sz="1600" noProof="0" dirty="0"/>
              <a:t> sensor</a:t>
            </a:r>
          </a:p>
          <a:p>
            <a:pPr marL="182880" indent="-182880">
              <a:spcBef>
                <a:spcPts val="400"/>
              </a:spcBef>
              <a:spcAft>
                <a:spcPts val="400"/>
              </a:spcAft>
              <a:buClr>
                <a:schemeClr val="accent1"/>
              </a:buClr>
              <a:buFont typeface="Arial" panose="020B0604020202020204" pitchFamily="34" charset="0"/>
              <a:buChar char="•"/>
            </a:pPr>
            <a:r>
              <a:rPr lang="en-US" sz="1600" noProof="0" dirty="0"/>
              <a:t>SMD solderable, tape &amp; reel package</a:t>
            </a:r>
          </a:p>
          <a:p>
            <a:pPr marL="182880" indent="-182880">
              <a:spcBef>
                <a:spcPts val="400"/>
              </a:spcBef>
              <a:spcAft>
                <a:spcPts val="400"/>
              </a:spcAft>
              <a:buClr>
                <a:schemeClr val="accent1"/>
              </a:buClr>
              <a:buFont typeface="Arial" panose="020B0604020202020204" pitchFamily="34" charset="0"/>
              <a:buChar char="•"/>
            </a:pPr>
            <a:r>
              <a:rPr lang="en-US" sz="1600" noProof="0" dirty="0"/>
              <a:t>Great sensing performance</a:t>
            </a:r>
          </a:p>
          <a:p>
            <a:pPr marL="182880" indent="-182880">
              <a:spcBef>
                <a:spcPts val="400"/>
              </a:spcBef>
              <a:spcAft>
                <a:spcPts val="400"/>
              </a:spcAft>
              <a:buClr>
                <a:schemeClr val="accent1"/>
              </a:buClr>
              <a:buFont typeface="Arial" panose="020B0604020202020204" pitchFamily="34" charset="0"/>
              <a:buChar char="•"/>
            </a:pPr>
            <a:r>
              <a:rPr lang="en-US" sz="1600" noProof="0" dirty="0"/>
              <a:t>Unmatched sensor robustness</a:t>
            </a:r>
          </a:p>
        </p:txBody>
      </p:sp>
      <p:pic>
        <p:nvPicPr>
          <p:cNvPr id="45" name="Picture 2" descr="SCD41 QR Code">
            <a:extLst>
              <a:ext uri="{FF2B5EF4-FFF2-40B4-BE49-F238E27FC236}">
                <a16:creationId xmlns:a16="http://schemas.microsoft.com/office/drawing/2014/main" id="{FAF397E7-8E47-B06E-ADC0-317DA8C26BD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4517783" y="3114789"/>
            <a:ext cx="5092333" cy="3182707"/>
          </a:xfrm>
          <a:prstGeom prst="rect">
            <a:avLst/>
          </a:prstGeom>
          <a:noFill/>
          <a:extLst>
            <a:ext uri="{909E8E84-426E-40DD-AFC4-6F175D3DCCD1}">
              <a14:hiddenFill xmlns:a14="http://schemas.microsoft.com/office/drawing/2010/main">
                <a:solidFill>
                  <a:srgbClr val="FFFFFF"/>
                </a:solidFill>
              </a14:hiddenFill>
            </a:ext>
          </a:extLst>
        </p:spPr>
      </p:pic>
      <p:grpSp>
        <p:nvGrpSpPr>
          <p:cNvPr id="50" name="Group 49">
            <a:extLst>
              <a:ext uri="{FF2B5EF4-FFF2-40B4-BE49-F238E27FC236}">
                <a16:creationId xmlns:a16="http://schemas.microsoft.com/office/drawing/2014/main" id="{17264F42-D4DB-5B39-865E-ADF75073DFCD}"/>
              </a:ext>
            </a:extLst>
          </p:cNvPr>
          <p:cNvGrpSpPr/>
          <p:nvPr/>
        </p:nvGrpSpPr>
        <p:grpSpPr bwMode="gray">
          <a:xfrm>
            <a:off x="5487131" y="1321561"/>
            <a:ext cx="5092332" cy="2444523"/>
            <a:chOff x="5776893" y="1652362"/>
            <a:chExt cx="4226818" cy="2029042"/>
          </a:xfrm>
        </p:grpSpPr>
        <p:pic>
          <p:nvPicPr>
            <p:cNvPr id="47" name="Graphic 46">
              <a:extLst>
                <a:ext uri="{FF2B5EF4-FFF2-40B4-BE49-F238E27FC236}">
                  <a16:creationId xmlns:a16="http://schemas.microsoft.com/office/drawing/2014/main" id="{0F10464B-EF75-EEE1-7807-B4155A1488CB}"/>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bwMode="gray">
            <a:xfrm>
              <a:off x="6968158" y="1652362"/>
              <a:ext cx="3035553" cy="1821332"/>
            </a:xfrm>
            <a:prstGeom prst="rect">
              <a:avLst/>
            </a:prstGeom>
          </p:spPr>
        </p:pic>
        <p:pic>
          <p:nvPicPr>
            <p:cNvPr id="48" name="Graphic 47">
              <a:extLst>
                <a:ext uri="{FF2B5EF4-FFF2-40B4-BE49-F238E27FC236}">
                  <a16:creationId xmlns:a16="http://schemas.microsoft.com/office/drawing/2014/main" id="{1362CCBA-E81B-E1B6-B4A4-FB7C387015F9}"/>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bwMode="gray">
            <a:xfrm rot="18916141">
              <a:off x="5776893" y="1783162"/>
              <a:ext cx="1840169" cy="1319947"/>
            </a:xfrm>
            <a:prstGeom prst="rect">
              <a:avLst/>
            </a:prstGeom>
          </p:spPr>
        </p:pic>
        <p:pic>
          <p:nvPicPr>
            <p:cNvPr id="49" name="Graphic 48">
              <a:extLst>
                <a:ext uri="{FF2B5EF4-FFF2-40B4-BE49-F238E27FC236}">
                  <a16:creationId xmlns:a16="http://schemas.microsoft.com/office/drawing/2014/main" id="{0B83F8BD-10AB-A686-43A8-8B8D3088E86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bwMode="gray">
            <a:xfrm rot="2888047">
              <a:off x="7650743" y="2747924"/>
              <a:ext cx="1166850" cy="700110"/>
            </a:xfrm>
            <a:prstGeom prst="rect">
              <a:avLst/>
            </a:prstGeom>
          </p:spPr>
        </p:pic>
      </p:grpSp>
      <p:sp>
        <p:nvSpPr>
          <p:cNvPr id="51" name="Footer Placeholder 3">
            <a:extLst>
              <a:ext uri="{FF2B5EF4-FFF2-40B4-BE49-F238E27FC236}">
                <a16:creationId xmlns:a16="http://schemas.microsoft.com/office/drawing/2014/main" id="{50A1F25D-5396-072C-B6D3-C9CF1CC75757}"/>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52" name="Slide Number Placeholder 4">
            <a:extLst>
              <a:ext uri="{FF2B5EF4-FFF2-40B4-BE49-F238E27FC236}">
                <a16:creationId xmlns:a16="http://schemas.microsoft.com/office/drawing/2014/main" id="{F7429F72-E2F2-1B07-45BF-005FABF21D5D}"/>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7</a:t>
            </a:fld>
            <a:endParaRPr lang="en-US" noProof="0" dirty="0"/>
          </a:p>
        </p:txBody>
      </p:sp>
      <p:sp>
        <p:nvSpPr>
          <p:cNvPr id="2" name="Oval 1">
            <a:extLst>
              <a:ext uri="{FF2B5EF4-FFF2-40B4-BE49-F238E27FC236}">
                <a16:creationId xmlns:a16="http://schemas.microsoft.com/office/drawing/2014/main" id="{160AEFAD-AEBC-5C40-DE9C-BBBFABA363FC}"/>
              </a:ext>
            </a:extLst>
          </p:cNvPr>
          <p:cNvSpPr>
            <a:spLocks noChangeAspect="1"/>
          </p:cNvSpPr>
          <p:nvPr/>
        </p:nvSpPr>
        <p:spPr>
          <a:xfrm>
            <a:off x="5096897" y="3020662"/>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 name="Oval 2">
            <a:extLst>
              <a:ext uri="{FF2B5EF4-FFF2-40B4-BE49-F238E27FC236}">
                <a16:creationId xmlns:a16="http://schemas.microsoft.com/office/drawing/2014/main" id="{F57B2693-3119-D3F8-440D-E4FDBEBEAD05}"/>
              </a:ext>
            </a:extLst>
          </p:cNvPr>
          <p:cNvSpPr>
            <a:spLocks noChangeAspect="1"/>
          </p:cNvSpPr>
          <p:nvPr/>
        </p:nvSpPr>
        <p:spPr>
          <a:xfrm>
            <a:off x="5461650" y="3075211"/>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4" name="Oval 3">
            <a:extLst>
              <a:ext uri="{FF2B5EF4-FFF2-40B4-BE49-F238E27FC236}">
                <a16:creationId xmlns:a16="http://schemas.microsoft.com/office/drawing/2014/main" id="{7962F19D-C08E-8404-4F3D-495DCC5F8288}"/>
              </a:ext>
            </a:extLst>
          </p:cNvPr>
          <p:cNvSpPr>
            <a:spLocks noChangeAspect="1"/>
          </p:cNvSpPr>
          <p:nvPr/>
        </p:nvSpPr>
        <p:spPr>
          <a:xfrm>
            <a:off x="5302409" y="3357000"/>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5" name="Oval 4">
            <a:extLst>
              <a:ext uri="{FF2B5EF4-FFF2-40B4-BE49-F238E27FC236}">
                <a16:creationId xmlns:a16="http://schemas.microsoft.com/office/drawing/2014/main" id="{228F3426-0E83-06C5-CAA1-15B40B1F31CA}"/>
              </a:ext>
            </a:extLst>
          </p:cNvPr>
          <p:cNvSpPr>
            <a:spLocks noChangeAspect="1"/>
          </p:cNvSpPr>
          <p:nvPr/>
        </p:nvSpPr>
        <p:spPr>
          <a:xfrm>
            <a:off x="5893288" y="3103476"/>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6" name="Oval 5">
            <a:extLst>
              <a:ext uri="{FF2B5EF4-FFF2-40B4-BE49-F238E27FC236}">
                <a16:creationId xmlns:a16="http://schemas.microsoft.com/office/drawing/2014/main" id="{F9212027-35C4-4EF1-5787-8AAEF6622237}"/>
              </a:ext>
            </a:extLst>
          </p:cNvPr>
          <p:cNvSpPr>
            <a:spLocks noChangeAspect="1"/>
          </p:cNvSpPr>
          <p:nvPr/>
        </p:nvSpPr>
        <p:spPr>
          <a:xfrm>
            <a:off x="5918850" y="3532411"/>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7" name="Oval 6">
            <a:extLst>
              <a:ext uri="{FF2B5EF4-FFF2-40B4-BE49-F238E27FC236}">
                <a16:creationId xmlns:a16="http://schemas.microsoft.com/office/drawing/2014/main" id="{06DCA54A-7915-5D01-D644-FDDCD719A5A6}"/>
              </a:ext>
            </a:extLst>
          </p:cNvPr>
          <p:cNvSpPr>
            <a:spLocks noChangeAspect="1"/>
          </p:cNvSpPr>
          <p:nvPr/>
        </p:nvSpPr>
        <p:spPr>
          <a:xfrm>
            <a:off x="5533381" y="2766814"/>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8" name="Oval 7">
            <a:extLst>
              <a:ext uri="{FF2B5EF4-FFF2-40B4-BE49-F238E27FC236}">
                <a16:creationId xmlns:a16="http://schemas.microsoft.com/office/drawing/2014/main" id="{54C5AD63-9E80-37F4-E13A-0B35CB39BDAC}"/>
              </a:ext>
            </a:extLst>
          </p:cNvPr>
          <p:cNvSpPr>
            <a:spLocks noChangeAspect="1"/>
          </p:cNvSpPr>
          <p:nvPr/>
        </p:nvSpPr>
        <p:spPr>
          <a:xfrm>
            <a:off x="6308523" y="3183498"/>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9" name="Oval 8">
            <a:extLst>
              <a:ext uri="{FF2B5EF4-FFF2-40B4-BE49-F238E27FC236}">
                <a16:creationId xmlns:a16="http://schemas.microsoft.com/office/drawing/2014/main" id="{A9EA392A-1F82-7D25-C742-6DBB00BFFD3B}"/>
              </a:ext>
            </a:extLst>
          </p:cNvPr>
          <p:cNvSpPr>
            <a:spLocks noChangeAspect="1"/>
          </p:cNvSpPr>
          <p:nvPr/>
        </p:nvSpPr>
        <p:spPr>
          <a:xfrm>
            <a:off x="5002369" y="3410439"/>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0" name="Oval 9">
            <a:extLst>
              <a:ext uri="{FF2B5EF4-FFF2-40B4-BE49-F238E27FC236}">
                <a16:creationId xmlns:a16="http://schemas.microsoft.com/office/drawing/2014/main" id="{73C939BB-B536-074E-3B1E-5F1D71D6C002}"/>
              </a:ext>
            </a:extLst>
          </p:cNvPr>
          <p:cNvSpPr>
            <a:spLocks noChangeAspect="1"/>
          </p:cNvSpPr>
          <p:nvPr/>
        </p:nvSpPr>
        <p:spPr>
          <a:xfrm>
            <a:off x="5102746" y="2434306"/>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1" name="Oval 10">
            <a:extLst>
              <a:ext uri="{FF2B5EF4-FFF2-40B4-BE49-F238E27FC236}">
                <a16:creationId xmlns:a16="http://schemas.microsoft.com/office/drawing/2014/main" id="{0C00F0C8-750E-F171-B422-FC02C71BA331}"/>
              </a:ext>
            </a:extLst>
          </p:cNvPr>
          <p:cNvSpPr>
            <a:spLocks noChangeAspect="1"/>
          </p:cNvSpPr>
          <p:nvPr/>
        </p:nvSpPr>
        <p:spPr>
          <a:xfrm>
            <a:off x="5611048" y="3340261"/>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2" name="Oval 11">
            <a:extLst>
              <a:ext uri="{FF2B5EF4-FFF2-40B4-BE49-F238E27FC236}">
                <a16:creationId xmlns:a16="http://schemas.microsoft.com/office/drawing/2014/main" id="{0DCE39EC-20C0-CD73-3F65-3B1747E51C5B}"/>
              </a:ext>
            </a:extLst>
          </p:cNvPr>
          <p:cNvSpPr>
            <a:spLocks noChangeAspect="1"/>
          </p:cNvSpPr>
          <p:nvPr/>
        </p:nvSpPr>
        <p:spPr>
          <a:xfrm>
            <a:off x="5607209" y="3661800"/>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3" name="Oval 12">
            <a:extLst>
              <a:ext uri="{FF2B5EF4-FFF2-40B4-BE49-F238E27FC236}">
                <a16:creationId xmlns:a16="http://schemas.microsoft.com/office/drawing/2014/main" id="{D81A9C32-6C5F-24BC-9E24-4E69AF940BD5}"/>
              </a:ext>
            </a:extLst>
          </p:cNvPr>
          <p:cNvSpPr>
            <a:spLocks noChangeAspect="1"/>
          </p:cNvSpPr>
          <p:nvPr/>
        </p:nvSpPr>
        <p:spPr>
          <a:xfrm>
            <a:off x="4891108" y="2730814"/>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4" name="Oval 13">
            <a:extLst>
              <a:ext uri="{FF2B5EF4-FFF2-40B4-BE49-F238E27FC236}">
                <a16:creationId xmlns:a16="http://schemas.microsoft.com/office/drawing/2014/main" id="{4DBBD271-D513-F4DE-170A-107C0CC75324}"/>
              </a:ext>
            </a:extLst>
          </p:cNvPr>
          <p:cNvSpPr>
            <a:spLocks noChangeAspect="1"/>
          </p:cNvSpPr>
          <p:nvPr/>
        </p:nvSpPr>
        <p:spPr>
          <a:xfrm>
            <a:off x="6776883" y="3056662"/>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5" name="Oval 14">
            <a:extLst>
              <a:ext uri="{FF2B5EF4-FFF2-40B4-BE49-F238E27FC236}">
                <a16:creationId xmlns:a16="http://schemas.microsoft.com/office/drawing/2014/main" id="{90328464-F3D5-B9C0-4BBD-172BBF29148A}"/>
              </a:ext>
            </a:extLst>
          </p:cNvPr>
          <p:cNvSpPr>
            <a:spLocks noChangeAspect="1"/>
          </p:cNvSpPr>
          <p:nvPr/>
        </p:nvSpPr>
        <p:spPr>
          <a:xfrm>
            <a:off x="6194956" y="2904802"/>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6" name="Oval 15">
            <a:extLst>
              <a:ext uri="{FF2B5EF4-FFF2-40B4-BE49-F238E27FC236}">
                <a16:creationId xmlns:a16="http://schemas.microsoft.com/office/drawing/2014/main" id="{7ADADDC9-384F-BECA-3FAF-F19385F670B6}"/>
              </a:ext>
            </a:extLst>
          </p:cNvPr>
          <p:cNvSpPr>
            <a:spLocks noChangeAspect="1"/>
          </p:cNvSpPr>
          <p:nvPr/>
        </p:nvSpPr>
        <p:spPr>
          <a:xfrm>
            <a:off x="5268498" y="3730084"/>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8" name="Oval 17">
            <a:extLst>
              <a:ext uri="{FF2B5EF4-FFF2-40B4-BE49-F238E27FC236}">
                <a16:creationId xmlns:a16="http://schemas.microsoft.com/office/drawing/2014/main" id="{471B7AE5-201B-D3B5-E799-7878F25276DF}"/>
              </a:ext>
            </a:extLst>
          </p:cNvPr>
          <p:cNvSpPr>
            <a:spLocks noChangeAspect="1"/>
          </p:cNvSpPr>
          <p:nvPr/>
        </p:nvSpPr>
        <p:spPr>
          <a:xfrm>
            <a:off x="5518262" y="4003718"/>
            <a:ext cx="71732" cy="72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0" name="TextBox 19">
            <a:extLst>
              <a:ext uri="{FF2B5EF4-FFF2-40B4-BE49-F238E27FC236}">
                <a16:creationId xmlns:a16="http://schemas.microsoft.com/office/drawing/2014/main" id="{49939DA7-1F67-FA07-2959-04CEDA5BC569}"/>
              </a:ext>
            </a:extLst>
          </p:cNvPr>
          <p:cNvSpPr txBox="1"/>
          <p:nvPr/>
        </p:nvSpPr>
        <p:spPr bwMode="gray">
          <a:xfrm>
            <a:off x="8547099" y="4493483"/>
            <a:ext cx="3418195" cy="1272143"/>
          </a:xfrm>
          <a:prstGeom prst="rect">
            <a:avLst/>
          </a:prstGeom>
          <a:noFill/>
        </p:spPr>
        <p:txBody>
          <a:bodyPr wrap="square">
            <a:spAutoFit/>
          </a:bodyPr>
          <a:lstStyle>
            <a:defPPr>
              <a:defRPr lang="de-DE"/>
            </a:defPPr>
            <a:lvl1pPr marL="182880" indent="-182880">
              <a:spcBef>
                <a:spcPts val="400"/>
              </a:spcBef>
              <a:spcAft>
                <a:spcPts val="400"/>
              </a:spcAft>
              <a:buClr>
                <a:schemeClr val="accent1"/>
              </a:buClr>
              <a:buFont typeface="Arial" panose="020B0604020202020204" pitchFamily="34" charset="0"/>
              <a:buChar char="•"/>
              <a:defRPr sz="1400"/>
            </a:lvl1pPr>
          </a:lstStyle>
          <a:p>
            <a:r>
              <a:rPr lang="en-US" b="1" noProof="0" dirty="0"/>
              <a:t>Encapsulated </a:t>
            </a:r>
            <a:r>
              <a:rPr lang="en-US" noProof="0" dirty="0"/>
              <a:t>sensor design, no exposed electronic components</a:t>
            </a:r>
          </a:p>
          <a:p>
            <a:r>
              <a:rPr lang="en-US" noProof="0" dirty="0"/>
              <a:t>Successfully passed qualification tests according to </a:t>
            </a:r>
            <a:r>
              <a:rPr lang="en-US" b="1" noProof="0" dirty="0"/>
              <a:t>IP57</a:t>
            </a:r>
            <a:r>
              <a:rPr lang="en-US" noProof="0" dirty="0"/>
              <a:t> </a:t>
            </a:r>
            <a:br>
              <a:rPr lang="en-US" noProof="0" dirty="0"/>
            </a:br>
            <a:r>
              <a:rPr lang="en-US" noProof="0" dirty="0"/>
              <a:t>          (SCD4x sensor component only)</a:t>
            </a:r>
          </a:p>
        </p:txBody>
      </p:sp>
      <p:sp>
        <p:nvSpPr>
          <p:cNvPr id="21" name="Oval 20">
            <a:extLst>
              <a:ext uri="{FF2B5EF4-FFF2-40B4-BE49-F238E27FC236}">
                <a16:creationId xmlns:a16="http://schemas.microsoft.com/office/drawing/2014/main" id="{78E9B63C-CE08-ECAB-09DD-5A100362713C}"/>
              </a:ext>
            </a:extLst>
          </p:cNvPr>
          <p:cNvSpPr>
            <a:spLocks noChangeAspect="1"/>
          </p:cNvSpPr>
          <p:nvPr/>
        </p:nvSpPr>
        <p:spPr>
          <a:xfrm>
            <a:off x="5386397" y="3524519"/>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2" name="Oval 21">
            <a:extLst>
              <a:ext uri="{FF2B5EF4-FFF2-40B4-BE49-F238E27FC236}">
                <a16:creationId xmlns:a16="http://schemas.microsoft.com/office/drawing/2014/main" id="{47BBECF3-FE7B-F461-D173-1B23A2A3CF51}"/>
              </a:ext>
            </a:extLst>
          </p:cNvPr>
          <p:cNvSpPr>
            <a:spLocks noChangeAspect="1"/>
          </p:cNvSpPr>
          <p:nvPr/>
        </p:nvSpPr>
        <p:spPr>
          <a:xfrm>
            <a:off x="5497515" y="3793486"/>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3" name="Oval 22">
            <a:extLst>
              <a:ext uri="{FF2B5EF4-FFF2-40B4-BE49-F238E27FC236}">
                <a16:creationId xmlns:a16="http://schemas.microsoft.com/office/drawing/2014/main" id="{FA24CF0B-B3B1-6AEE-90C3-5219E1D4300B}"/>
              </a:ext>
            </a:extLst>
          </p:cNvPr>
          <p:cNvSpPr>
            <a:spLocks noChangeAspect="1"/>
          </p:cNvSpPr>
          <p:nvPr/>
        </p:nvSpPr>
        <p:spPr>
          <a:xfrm>
            <a:off x="6001387" y="3335568"/>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4" name="Oval 23">
            <a:extLst>
              <a:ext uri="{FF2B5EF4-FFF2-40B4-BE49-F238E27FC236}">
                <a16:creationId xmlns:a16="http://schemas.microsoft.com/office/drawing/2014/main" id="{D7DFED4C-9019-8273-9087-796C95E53655}"/>
              </a:ext>
            </a:extLst>
          </p:cNvPr>
          <p:cNvSpPr>
            <a:spLocks noChangeAspect="1"/>
          </p:cNvSpPr>
          <p:nvPr/>
        </p:nvSpPr>
        <p:spPr>
          <a:xfrm>
            <a:off x="6507093" y="3067726"/>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5" name="Oval 24">
            <a:extLst>
              <a:ext uri="{FF2B5EF4-FFF2-40B4-BE49-F238E27FC236}">
                <a16:creationId xmlns:a16="http://schemas.microsoft.com/office/drawing/2014/main" id="{002DE67C-A738-0FC5-EFB5-597DE427FA93}"/>
              </a:ext>
            </a:extLst>
          </p:cNvPr>
          <p:cNvSpPr>
            <a:spLocks noChangeAspect="1"/>
          </p:cNvSpPr>
          <p:nvPr/>
        </p:nvSpPr>
        <p:spPr>
          <a:xfrm>
            <a:off x="5244002" y="2799501"/>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6" name="Oval 25">
            <a:extLst>
              <a:ext uri="{FF2B5EF4-FFF2-40B4-BE49-F238E27FC236}">
                <a16:creationId xmlns:a16="http://schemas.microsoft.com/office/drawing/2014/main" id="{FFCF7487-59D8-3C43-BDFA-E6A4CADDDEB3}"/>
              </a:ext>
            </a:extLst>
          </p:cNvPr>
          <p:cNvSpPr>
            <a:spLocks noChangeAspect="1"/>
          </p:cNvSpPr>
          <p:nvPr/>
        </p:nvSpPr>
        <p:spPr>
          <a:xfrm>
            <a:off x="5232632" y="3183964"/>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7" name="Oval 26">
            <a:extLst>
              <a:ext uri="{FF2B5EF4-FFF2-40B4-BE49-F238E27FC236}">
                <a16:creationId xmlns:a16="http://schemas.microsoft.com/office/drawing/2014/main" id="{9E84ECB1-4E99-3117-9D0E-2CA429AE1B6B}"/>
              </a:ext>
            </a:extLst>
          </p:cNvPr>
          <p:cNvSpPr>
            <a:spLocks noChangeAspect="1"/>
          </p:cNvSpPr>
          <p:nvPr/>
        </p:nvSpPr>
        <p:spPr>
          <a:xfrm>
            <a:off x="5735138" y="2984662"/>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8" name="Oval 27">
            <a:extLst>
              <a:ext uri="{FF2B5EF4-FFF2-40B4-BE49-F238E27FC236}">
                <a16:creationId xmlns:a16="http://schemas.microsoft.com/office/drawing/2014/main" id="{23A8D05F-AB23-3B69-9B45-95498687B1D5}"/>
              </a:ext>
            </a:extLst>
          </p:cNvPr>
          <p:cNvSpPr>
            <a:spLocks noChangeAspect="1"/>
          </p:cNvSpPr>
          <p:nvPr/>
        </p:nvSpPr>
        <p:spPr>
          <a:xfrm>
            <a:off x="5008727" y="3694084"/>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9" name="Oval 28">
            <a:extLst>
              <a:ext uri="{FF2B5EF4-FFF2-40B4-BE49-F238E27FC236}">
                <a16:creationId xmlns:a16="http://schemas.microsoft.com/office/drawing/2014/main" id="{FD86F279-490F-1410-A2F9-362DDE385524}"/>
              </a:ext>
            </a:extLst>
          </p:cNvPr>
          <p:cNvSpPr>
            <a:spLocks noChangeAspect="1"/>
          </p:cNvSpPr>
          <p:nvPr/>
        </p:nvSpPr>
        <p:spPr>
          <a:xfrm>
            <a:off x="4840339" y="3157476"/>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0" name="Oval 29">
            <a:extLst>
              <a:ext uri="{FF2B5EF4-FFF2-40B4-BE49-F238E27FC236}">
                <a16:creationId xmlns:a16="http://schemas.microsoft.com/office/drawing/2014/main" id="{CF16DF3E-6817-5632-A8D2-1733358D610A}"/>
              </a:ext>
            </a:extLst>
          </p:cNvPr>
          <p:cNvSpPr>
            <a:spLocks noChangeAspect="1"/>
          </p:cNvSpPr>
          <p:nvPr/>
        </p:nvSpPr>
        <p:spPr>
          <a:xfrm>
            <a:off x="5420907" y="2506306"/>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1" name="Oval 30">
            <a:extLst>
              <a:ext uri="{FF2B5EF4-FFF2-40B4-BE49-F238E27FC236}">
                <a16:creationId xmlns:a16="http://schemas.microsoft.com/office/drawing/2014/main" id="{C85C48D4-352D-C71C-93CC-C82C3182ED18}"/>
              </a:ext>
            </a:extLst>
          </p:cNvPr>
          <p:cNvSpPr>
            <a:spLocks noChangeAspect="1"/>
          </p:cNvSpPr>
          <p:nvPr/>
        </p:nvSpPr>
        <p:spPr>
          <a:xfrm>
            <a:off x="4886100" y="2363486"/>
            <a:ext cx="35866" cy="36000"/>
          </a:xfrm>
          <a:prstGeom prst="ellipse">
            <a:avLst/>
          </a:prstGeom>
          <a:solidFill>
            <a:srgbClr val="666666"/>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3" name="Teardrop 32">
            <a:extLst>
              <a:ext uri="{FF2B5EF4-FFF2-40B4-BE49-F238E27FC236}">
                <a16:creationId xmlns:a16="http://schemas.microsoft.com/office/drawing/2014/main" id="{F6AC5053-C281-A064-7272-020C63B1EC74}"/>
              </a:ext>
            </a:extLst>
          </p:cNvPr>
          <p:cNvSpPr>
            <a:spLocks noChangeAspect="1"/>
          </p:cNvSpPr>
          <p:nvPr/>
        </p:nvSpPr>
        <p:spPr>
          <a:xfrm rot="1351430">
            <a:off x="8341340" y="3604698"/>
            <a:ext cx="180000" cy="180000"/>
          </a:xfrm>
          <a:prstGeom prst="teardrop">
            <a:avLst>
              <a:gd name="adj" fmla="val 153288"/>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4" name="Teardrop 33">
            <a:extLst>
              <a:ext uri="{FF2B5EF4-FFF2-40B4-BE49-F238E27FC236}">
                <a16:creationId xmlns:a16="http://schemas.microsoft.com/office/drawing/2014/main" id="{32C2EBA1-7D8D-F87A-C298-71C10AB2A903}"/>
              </a:ext>
            </a:extLst>
          </p:cNvPr>
          <p:cNvSpPr>
            <a:spLocks noChangeAspect="1"/>
          </p:cNvSpPr>
          <p:nvPr/>
        </p:nvSpPr>
        <p:spPr>
          <a:xfrm rot="2049446">
            <a:off x="9032551" y="3529254"/>
            <a:ext cx="180000" cy="180000"/>
          </a:xfrm>
          <a:prstGeom prst="teardrop">
            <a:avLst>
              <a:gd name="adj" fmla="val 153288"/>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5" name="Teardrop 34">
            <a:extLst>
              <a:ext uri="{FF2B5EF4-FFF2-40B4-BE49-F238E27FC236}">
                <a16:creationId xmlns:a16="http://schemas.microsoft.com/office/drawing/2014/main" id="{AFA67F65-4BC6-F854-F18C-A6572EF77FE9}"/>
              </a:ext>
            </a:extLst>
          </p:cNvPr>
          <p:cNvSpPr>
            <a:spLocks noChangeAspect="1"/>
          </p:cNvSpPr>
          <p:nvPr/>
        </p:nvSpPr>
        <p:spPr>
          <a:xfrm rot="914988">
            <a:off x="8768341" y="3855122"/>
            <a:ext cx="180000" cy="180000"/>
          </a:xfrm>
          <a:prstGeom prst="teardrop">
            <a:avLst>
              <a:gd name="adj" fmla="val 153288"/>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8" name="Teardrop 37">
            <a:extLst>
              <a:ext uri="{FF2B5EF4-FFF2-40B4-BE49-F238E27FC236}">
                <a16:creationId xmlns:a16="http://schemas.microsoft.com/office/drawing/2014/main" id="{387392A5-E990-03EC-D7F0-2D7D10855167}"/>
              </a:ext>
            </a:extLst>
          </p:cNvPr>
          <p:cNvSpPr>
            <a:spLocks noChangeAspect="1"/>
          </p:cNvSpPr>
          <p:nvPr/>
        </p:nvSpPr>
        <p:spPr>
          <a:xfrm rot="273807">
            <a:off x="8585408" y="4166672"/>
            <a:ext cx="180000" cy="180000"/>
          </a:xfrm>
          <a:prstGeom prst="teardrop">
            <a:avLst>
              <a:gd name="adj" fmla="val 153288"/>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43" name="Teardrop 42">
            <a:extLst>
              <a:ext uri="{FF2B5EF4-FFF2-40B4-BE49-F238E27FC236}">
                <a16:creationId xmlns:a16="http://schemas.microsoft.com/office/drawing/2014/main" id="{BE44EE95-D89C-D50B-C567-9E3ECA658C68}"/>
              </a:ext>
            </a:extLst>
          </p:cNvPr>
          <p:cNvSpPr>
            <a:spLocks noChangeAspect="1"/>
          </p:cNvSpPr>
          <p:nvPr/>
        </p:nvSpPr>
        <p:spPr>
          <a:xfrm rot="907756">
            <a:off x="9279932" y="3818139"/>
            <a:ext cx="180000" cy="180000"/>
          </a:xfrm>
          <a:prstGeom prst="teardrop">
            <a:avLst>
              <a:gd name="adj" fmla="val 153288"/>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53" name="Teardrop 52">
            <a:extLst>
              <a:ext uri="{FF2B5EF4-FFF2-40B4-BE49-F238E27FC236}">
                <a16:creationId xmlns:a16="http://schemas.microsoft.com/office/drawing/2014/main" id="{3D12F1F1-F3BE-4613-B177-250E64F40D65}"/>
              </a:ext>
            </a:extLst>
          </p:cNvPr>
          <p:cNvSpPr>
            <a:spLocks noChangeAspect="1"/>
          </p:cNvSpPr>
          <p:nvPr/>
        </p:nvSpPr>
        <p:spPr>
          <a:xfrm rot="1225219">
            <a:off x="9587654" y="3529254"/>
            <a:ext cx="180000" cy="180000"/>
          </a:xfrm>
          <a:prstGeom prst="teardrop">
            <a:avLst>
              <a:gd name="adj" fmla="val 153288"/>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pic>
        <p:nvPicPr>
          <p:cNvPr id="54" name="Picture 53">
            <a:extLst>
              <a:ext uri="{FF2B5EF4-FFF2-40B4-BE49-F238E27FC236}">
                <a16:creationId xmlns:a16="http://schemas.microsoft.com/office/drawing/2014/main" id="{538ED08C-9D01-FC7F-02FD-144347F8BF4A}"/>
              </a:ext>
            </a:extLst>
          </p:cNvPr>
          <p:cNvPicPr>
            <a:picLocks noChangeAspect="1"/>
          </p:cNvPicPr>
          <p:nvPr/>
        </p:nvPicPr>
        <p:blipFill>
          <a:blip r:embed="rId9"/>
          <a:stretch>
            <a:fillRect/>
          </a:stretch>
        </p:blipFill>
        <p:spPr>
          <a:xfrm>
            <a:off x="841190" y="4863167"/>
            <a:ext cx="560504" cy="560504"/>
          </a:xfrm>
          <a:prstGeom prst="rect">
            <a:avLst/>
          </a:prstGeom>
        </p:spPr>
      </p:pic>
    </p:spTree>
    <p:extLst>
      <p:ext uri="{BB962C8B-B14F-4D97-AF65-F5344CB8AC3E}">
        <p14:creationId xmlns:p14="http://schemas.microsoft.com/office/powerpoint/2010/main" val="1385192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A84A1-616A-D36D-0224-7D7185C65E50}"/>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SCD4x: a truly disruptive CO</a:t>
            </a:r>
            <a:r>
              <a:rPr lang="en-US" sz="2800" b="1" baseline="-25000" noProof="0" dirty="0">
                <a:solidFill>
                  <a:schemeClr val="accent1"/>
                </a:solidFill>
              </a:rPr>
              <a:t>2</a:t>
            </a:r>
            <a:r>
              <a:rPr lang="en-US" sz="2800" b="1" noProof="0" dirty="0">
                <a:solidFill>
                  <a:schemeClr val="accent1"/>
                </a:solidFill>
              </a:rPr>
              <a:t> sensor</a:t>
            </a:r>
            <a:endParaRPr lang="en-US" noProof="0" dirty="0"/>
          </a:p>
        </p:txBody>
      </p:sp>
      <p:sp>
        <p:nvSpPr>
          <p:cNvPr id="6" name="Rectangle: Rounded Corners 49">
            <a:extLst>
              <a:ext uri="{FF2B5EF4-FFF2-40B4-BE49-F238E27FC236}">
                <a16:creationId xmlns:a16="http://schemas.microsoft.com/office/drawing/2014/main" id="{3BBCDFEC-F41C-3921-D1C5-81D7002F87D2}"/>
              </a:ext>
            </a:extLst>
          </p:cNvPr>
          <p:cNvSpPr/>
          <p:nvPr/>
        </p:nvSpPr>
        <p:spPr bwMode="gray">
          <a:xfrm>
            <a:off x="515937" y="1446353"/>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Rectangle 6">
            <a:extLst>
              <a:ext uri="{FF2B5EF4-FFF2-40B4-BE49-F238E27FC236}">
                <a16:creationId xmlns:a16="http://schemas.microsoft.com/office/drawing/2014/main" id="{EA71A042-EE0C-2D5C-4189-8EDFB73B0FEC}"/>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cs typeface="+mn-cs"/>
              </a:rPr>
              <a:t>SCD4x Features </a:t>
            </a:r>
          </a:p>
        </p:txBody>
      </p:sp>
      <p:cxnSp>
        <p:nvCxnSpPr>
          <p:cNvPr id="8" name="Straight Connector 7">
            <a:extLst>
              <a:ext uri="{FF2B5EF4-FFF2-40B4-BE49-F238E27FC236}">
                <a16:creationId xmlns:a16="http://schemas.microsoft.com/office/drawing/2014/main" id="{8C8E7B3D-0FA8-A042-F63D-CA14AF8222A0}"/>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F5216276-DB14-A375-EF20-7658E251576A}"/>
              </a:ext>
            </a:extLst>
          </p:cNvPr>
          <p:cNvSpPr/>
          <p:nvPr/>
        </p:nvSpPr>
        <p:spPr bwMode="gray">
          <a:xfrm>
            <a:off x="515937" y="4552373"/>
            <a:ext cx="4185152" cy="1147387"/>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a:extLst>
              <a:ext uri="{FF2B5EF4-FFF2-40B4-BE49-F238E27FC236}">
                <a16:creationId xmlns:a16="http://schemas.microsoft.com/office/drawing/2014/main" id="{4A806333-2A44-13C0-405B-ADED38AE5091}"/>
              </a:ext>
            </a:extLst>
          </p:cNvPr>
          <p:cNvSpPr txBox="1"/>
          <p:nvPr/>
        </p:nvSpPr>
        <p:spPr bwMode="gray">
          <a:xfrm>
            <a:off x="1602035" y="4819960"/>
            <a:ext cx="2021275" cy="584775"/>
          </a:xfrm>
          <a:prstGeom prst="rect">
            <a:avLst/>
          </a:prstGeom>
          <a:noFill/>
        </p:spPr>
        <p:txBody>
          <a:bodyPr wrap="square">
            <a:spAutoFit/>
          </a:bodyPr>
          <a:lstStyle/>
          <a:p>
            <a:r>
              <a:rPr lang="en-US" sz="1600" b="1" noProof="0" dirty="0">
                <a:solidFill>
                  <a:schemeClr val="bg1"/>
                </a:solidFill>
              </a:rPr>
              <a:t>Highest sensor versatility</a:t>
            </a:r>
          </a:p>
        </p:txBody>
      </p:sp>
      <p:sp>
        <p:nvSpPr>
          <p:cNvPr id="11" name="Oval 10">
            <a:extLst>
              <a:ext uri="{FF2B5EF4-FFF2-40B4-BE49-F238E27FC236}">
                <a16:creationId xmlns:a16="http://schemas.microsoft.com/office/drawing/2014/main" id="{C6E7DB04-5B85-CBBF-9735-4C6C3EF05BEF}"/>
              </a:ext>
            </a:extLst>
          </p:cNvPr>
          <p:cNvSpPr>
            <a:spLocks noChangeAspect="1"/>
          </p:cNvSpPr>
          <p:nvPr/>
        </p:nvSpPr>
        <p:spPr bwMode="gray">
          <a:xfrm>
            <a:off x="774742" y="4779365"/>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TextBox 11">
            <a:extLst>
              <a:ext uri="{FF2B5EF4-FFF2-40B4-BE49-F238E27FC236}">
                <a16:creationId xmlns:a16="http://schemas.microsoft.com/office/drawing/2014/main" id="{9F609CBC-B965-FB45-53F4-C3845B553936}"/>
              </a:ext>
            </a:extLst>
          </p:cNvPr>
          <p:cNvSpPr txBox="1"/>
          <p:nvPr/>
        </p:nvSpPr>
        <p:spPr bwMode="gray">
          <a:xfrm>
            <a:off x="631755" y="2381089"/>
            <a:ext cx="3854780" cy="1733808"/>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World’s smallest optical CO</a:t>
            </a:r>
            <a:r>
              <a:rPr lang="en-US" sz="1600" baseline="-25000" noProof="0" dirty="0"/>
              <a:t>2</a:t>
            </a:r>
            <a:r>
              <a:rPr lang="en-US" sz="1600" noProof="0" dirty="0"/>
              <a:t> sensor</a:t>
            </a:r>
          </a:p>
          <a:p>
            <a:pPr marL="182880" indent="-182880">
              <a:spcBef>
                <a:spcPts val="400"/>
              </a:spcBef>
              <a:spcAft>
                <a:spcPts val="400"/>
              </a:spcAft>
              <a:buClr>
                <a:schemeClr val="accent1"/>
              </a:buClr>
              <a:buFont typeface="Arial" panose="020B0604020202020204" pitchFamily="34" charset="0"/>
              <a:buChar char="•"/>
            </a:pPr>
            <a:r>
              <a:rPr lang="en-US" sz="1600" noProof="0" dirty="0"/>
              <a:t>SMD solderable, tape &amp; reel package</a:t>
            </a:r>
          </a:p>
          <a:p>
            <a:pPr marL="182880" indent="-182880">
              <a:spcBef>
                <a:spcPts val="400"/>
              </a:spcBef>
              <a:spcAft>
                <a:spcPts val="400"/>
              </a:spcAft>
              <a:buClr>
                <a:schemeClr val="accent1"/>
              </a:buClr>
              <a:buFont typeface="Arial" panose="020B0604020202020204" pitchFamily="34" charset="0"/>
              <a:buChar char="•"/>
            </a:pPr>
            <a:r>
              <a:rPr lang="en-US" sz="1600" noProof="0" dirty="0"/>
              <a:t>Great sensing performance</a:t>
            </a:r>
          </a:p>
          <a:p>
            <a:pPr marL="182880" indent="-182880">
              <a:spcBef>
                <a:spcPts val="400"/>
              </a:spcBef>
              <a:spcAft>
                <a:spcPts val="400"/>
              </a:spcAft>
              <a:buClr>
                <a:schemeClr val="accent1"/>
              </a:buClr>
              <a:buFont typeface="Arial" panose="020B0604020202020204" pitchFamily="34" charset="0"/>
              <a:buChar char="•"/>
            </a:pPr>
            <a:r>
              <a:rPr lang="en-US" sz="1600" noProof="0" dirty="0"/>
              <a:t>Unmatched sensor robustness</a:t>
            </a:r>
          </a:p>
          <a:p>
            <a:pPr marL="182880" indent="-182880">
              <a:spcBef>
                <a:spcPts val="400"/>
              </a:spcBef>
              <a:spcAft>
                <a:spcPts val="400"/>
              </a:spcAft>
              <a:buClr>
                <a:schemeClr val="accent1"/>
              </a:buClr>
              <a:buFont typeface="Arial" panose="020B0604020202020204" pitchFamily="34" charset="0"/>
              <a:buChar char="•"/>
            </a:pPr>
            <a:endParaRPr lang="en-US" sz="1600" noProof="0" dirty="0"/>
          </a:p>
        </p:txBody>
      </p:sp>
      <p:pic>
        <p:nvPicPr>
          <p:cNvPr id="14" name="Graphic 13">
            <a:extLst>
              <a:ext uri="{FF2B5EF4-FFF2-40B4-BE49-F238E27FC236}">
                <a16:creationId xmlns:a16="http://schemas.microsoft.com/office/drawing/2014/main" id="{5CC6964D-A487-3841-5041-CF0D78572EE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bwMode="gray">
          <a:xfrm>
            <a:off x="914047" y="4948472"/>
            <a:ext cx="369924" cy="369924"/>
          </a:xfrm>
          <a:prstGeom prst="rect">
            <a:avLst/>
          </a:prstGeom>
        </p:spPr>
      </p:pic>
      <p:grpSp>
        <p:nvGrpSpPr>
          <p:cNvPr id="30" name="Graphic 17">
            <a:extLst>
              <a:ext uri="{FF2B5EF4-FFF2-40B4-BE49-F238E27FC236}">
                <a16:creationId xmlns:a16="http://schemas.microsoft.com/office/drawing/2014/main" id="{D6BE1144-3E8C-12EF-37B3-74D148F7B5BC}"/>
              </a:ext>
            </a:extLst>
          </p:cNvPr>
          <p:cNvGrpSpPr/>
          <p:nvPr/>
        </p:nvGrpSpPr>
        <p:grpSpPr bwMode="gray">
          <a:xfrm>
            <a:off x="4871446" y="4065342"/>
            <a:ext cx="4201544" cy="2335207"/>
            <a:chOff x="-960120" y="-985823"/>
            <a:chExt cx="1917756" cy="1917756"/>
          </a:xfrm>
          <a:gradFill flip="none" rotWithShape="1">
            <a:gsLst>
              <a:gs pos="0">
                <a:schemeClr val="accent1">
                  <a:lumMod val="20000"/>
                  <a:lumOff val="80000"/>
                </a:schemeClr>
              </a:gs>
              <a:gs pos="50000">
                <a:schemeClr val="accent1">
                  <a:lumMod val="20000"/>
                  <a:lumOff val="80000"/>
                  <a:alpha val="25000"/>
                </a:schemeClr>
              </a:gs>
              <a:gs pos="100000">
                <a:schemeClr val="accent1">
                  <a:lumMod val="20000"/>
                  <a:lumOff val="80000"/>
                  <a:alpha val="0"/>
                </a:schemeClr>
              </a:gs>
            </a:gsLst>
            <a:lin ang="13500000" scaled="1"/>
            <a:tileRect/>
          </a:gradFill>
        </p:grpSpPr>
        <p:sp>
          <p:nvSpPr>
            <p:cNvPr id="31" name="Freeform: Shape 30">
              <a:extLst>
                <a:ext uri="{FF2B5EF4-FFF2-40B4-BE49-F238E27FC236}">
                  <a16:creationId xmlns:a16="http://schemas.microsoft.com/office/drawing/2014/main" id="{5EC6F0B0-21F6-6426-FDAF-449BD2C685D4}"/>
                </a:ext>
              </a:extLst>
            </p:cNvPr>
            <p:cNvSpPr/>
            <p:nvPr/>
          </p:nvSpPr>
          <p:spPr bwMode="gray">
            <a:xfrm>
              <a:off x="589315" y="-783039"/>
              <a:ext cx="88562" cy="77802"/>
            </a:xfrm>
            <a:custGeom>
              <a:avLst/>
              <a:gdLst>
                <a:gd name="connsiteX0" fmla="*/ 0 w 88562"/>
                <a:gd name="connsiteY0" fmla="*/ 0 h 77802"/>
                <a:gd name="connsiteX1" fmla="*/ 88563 w 88562"/>
                <a:gd name="connsiteY1" fmla="*/ 77803 h 77802"/>
                <a:gd name="connsiteX2" fmla="*/ 0 w 88562"/>
                <a:gd name="connsiteY2" fmla="*/ 0 h 77802"/>
              </a:gdLst>
              <a:ahLst/>
              <a:cxnLst>
                <a:cxn ang="0">
                  <a:pos x="connsiteX0" y="connsiteY0"/>
                </a:cxn>
                <a:cxn ang="0">
                  <a:pos x="connsiteX1" y="connsiteY1"/>
                </a:cxn>
                <a:cxn ang="0">
                  <a:pos x="connsiteX2" y="connsiteY2"/>
                </a:cxn>
              </a:cxnLst>
              <a:rect l="l" t="t" r="r" b="b"/>
              <a:pathLst>
                <a:path w="88562" h="77802">
                  <a:moveTo>
                    <a:pt x="0" y="0"/>
                  </a:moveTo>
                  <a:cubicBezTo>
                    <a:pt x="30624" y="24003"/>
                    <a:pt x="60421" y="50489"/>
                    <a:pt x="88563" y="77803"/>
                  </a:cubicBezTo>
                  <a:cubicBezTo>
                    <a:pt x="60421" y="50489"/>
                    <a:pt x="30624" y="24003"/>
                    <a:pt x="0" y="0"/>
                  </a:cubicBezTo>
                  <a:close/>
                </a:path>
              </a:pathLst>
            </a:custGeom>
            <a:grpFill/>
            <a:ln w="8252"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29D0F395-3299-BF7D-9848-D738F77965A6}"/>
                </a:ext>
              </a:extLst>
            </p:cNvPr>
            <p:cNvSpPr/>
            <p:nvPr/>
          </p:nvSpPr>
          <p:spPr bwMode="gray">
            <a:xfrm>
              <a:off x="-960120" y="-985823"/>
              <a:ext cx="1917756" cy="1917756"/>
            </a:xfrm>
            <a:custGeom>
              <a:avLst/>
              <a:gdLst>
                <a:gd name="connsiteX0" fmla="*/ 1844920 w 1917756"/>
                <a:gd name="connsiteY0" fmla="*/ 1325131 h 1917756"/>
                <a:gd name="connsiteX1" fmla="*/ 1637170 w 1917756"/>
                <a:gd name="connsiteY1" fmla="*/ 1635515 h 1917756"/>
                <a:gd name="connsiteX2" fmla="*/ 1325959 w 1917756"/>
                <a:gd name="connsiteY2" fmla="*/ 1843265 h 1917756"/>
                <a:gd name="connsiteX3" fmla="*/ 959292 w 1917756"/>
                <a:gd name="connsiteY3" fmla="*/ 1916102 h 1917756"/>
                <a:gd name="connsiteX4" fmla="*/ 592626 w 1917756"/>
                <a:gd name="connsiteY4" fmla="*/ 1843265 h 1917756"/>
                <a:gd name="connsiteX5" fmla="*/ 282242 w 1917756"/>
                <a:gd name="connsiteY5" fmla="*/ 1635515 h 1917756"/>
                <a:gd name="connsiteX6" fmla="*/ 74492 w 1917756"/>
                <a:gd name="connsiteY6" fmla="*/ 1325131 h 1917756"/>
                <a:gd name="connsiteX7" fmla="*/ 1655 w 1917756"/>
                <a:gd name="connsiteY7" fmla="*/ 958465 h 1917756"/>
                <a:gd name="connsiteX8" fmla="*/ 74492 w 1917756"/>
                <a:gd name="connsiteY8" fmla="*/ 591798 h 1917756"/>
                <a:gd name="connsiteX9" fmla="*/ 282242 w 1917756"/>
                <a:gd name="connsiteY9" fmla="*/ 281414 h 1917756"/>
                <a:gd name="connsiteX10" fmla="*/ 592626 w 1917756"/>
                <a:gd name="connsiteY10" fmla="*/ 73664 h 1917756"/>
                <a:gd name="connsiteX11" fmla="*/ 959292 w 1917756"/>
                <a:gd name="connsiteY11" fmla="*/ 828 h 1917756"/>
                <a:gd name="connsiteX12" fmla="*/ 1325959 w 1917756"/>
                <a:gd name="connsiteY12" fmla="*/ 73664 h 1917756"/>
                <a:gd name="connsiteX13" fmla="*/ 1548607 w 1917756"/>
                <a:gd name="connsiteY13" fmla="*/ 203612 h 1917756"/>
                <a:gd name="connsiteX14" fmla="*/ 1325959 w 1917756"/>
                <a:gd name="connsiteY14" fmla="*/ 73664 h 1917756"/>
                <a:gd name="connsiteX15" fmla="*/ 959292 w 1917756"/>
                <a:gd name="connsiteY15" fmla="*/ 0 h 1917756"/>
                <a:gd name="connsiteX16" fmla="*/ 592626 w 1917756"/>
                <a:gd name="connsiteY16" fmla="*/ 72837 h 1917756"/>
                <a:gd name="connsiteX17" fmla="*/ 281414 w 1917756"/>
                <a:gd name="connsiteY17" fmla="*/ 280587 h 1917756"/>
                <a:gd name="connsiteX18" fmla="*/ 72837 w 1917756"/>
                <a:gd name="connsiteY18" fmla="*/ 591798 h 1917756"/>
                <a:gd name="connsiteX19" fmla="*/ 0 w 1917756"/>
                <a:gd name="connsiteY19" fmla="*/ 958465 h 1917756"/>
                <a:gd name="connsiteX20" fmla="*/ 72837 w 1917756"/>
                <a:gd name="connsiteY20" fmla="*/ 1325959 h 1917756"/>
                <a:gd name="connsiteX21" fmla="*/ 280587 w 1917756"/>
                <a:gd name="connsiteY21" fmla="*/ 1637170 h 1917756"/>
                <a:gd name="connsiteX22" fmla="*/ 591798 w 1917756"/>
                <a:gd name="connsiteY22" fmla="*/ 1844920 h 1917756"/>
                <a:gd name="connsiteX23" fmla="*/ 959292 w 1917756"/>
                <a:gd name="connsiteY23" fmla="*/ 1917757 h 1917756"/>
                <a:gd name="connsiteX24" fmla="*/ 1326787 w 1917756"/>
                <a:gd name="connsiteY24" fmla="*/ 1844920 h 1917756"/>
                <a:gd name="connsiteX25" fmla="*/ 1637998 w 1917756"/>
                <a:gd name="connsiteY25" fmla="*/ 1637170 h 1917756"/>
                <a:gd name="connsiteX26" fmla="*/ 1844920 w 1917756"/>
                <a:gd name="connsiteY26" fmla="*/ 1325131 h 1917756"/>
                <a:gd name="connsiteX27" fmla="*/ 1917757 w 1917756"/>
                <a:gd name="connsiteY27" fmla="*/ 958465 h 1917756"/>
                <a:gd name="connsiteX28" fmla="*/ 1844920 w 1917756"/>
                <a:gd name="connsiteY28" fmla="*/ 1325131 h 1917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917756" h="1917756">
                  <a:moveTo>
                    <a:pt x="1844920" y="1325131"/>
                  </a:moveTo>
                  <a:cubicBezTo>
                    <a:pt x="1796914" y="1441008"/>
                    <a:pt x="1725733" y="1546952"/>
                    <a:pt x="1637170" y="1635515"/>
                  </a:cubicBezTo>
                  <a:cubicBezTo>
                    <a:pt x="1548607" y="1724078"/>
                    <a:pt x="1441835" y="1795259"/>
                    <a:pt x="1325959" y="1843265"/>
                  </a:cubicBezTo>
                  <a:cubicBezTo>
                    <a:pt x="1210082" y="1891271"/>
                    <a:pt x="1085101" y="1916102"/>
                    <a:pt x="959292" y="1916102"/>
                  </a:cubicBezTo>
                  <a:cubicBezTo>
                    <a:pt x="834311" y="1916102"/>
                    <a:pt x="708502" y="1891271"/>
                    <a:pt x="592626" y="1843265"/>
                  </a:cubicBezTo>
                  <a:cubicBezTo>
                    <a:pt x="476749" y="1795259"/>
                    <a:pt x="370805" y="1724078"/>
                    <a:pt x="282242" y="1635515"/>
                  </a:cubicBezTo>
                  <a:cubicBezTo>
                    <a:pt x="193679" y="1546952"/>
                    <a:pt x="122498" y="1441008"/>
                    <a:pt x="74492" y="1325131"/>
                  </a:cubicBezTo>
                  <a:cubicBezTo>
                    <a:pt x="26486" y="1209255"/>
                    <a:pt x="1655" y="1084274"/>
                    <a:pt x="1655" y="958465"/>
                  </a:cubicBezTo>
                  <a:cubicBezTo>
                    <a:pt x="1655" y="833483"/>
                    <a:pt x="26486" y="707675"/>
                    <a:pt x="74492" y="591798"/>
                  </a:cubicBezTo>
                  <a:cubicBezTo>
                    <a:pt x="122498" y="475922"/>
                    <a:pt x="193679" y="369977"/>
                    <a:pt x="282242" y="281414"/>
                  </a:cubicBezTo>
                  <a:cubicBezTo>
                    <a:pt x="370805" y="192852"/>
                    <a:pt x="476749" y="121670"/>
                    <a:pt x="592626" y="73664"/>
                  </a:cubicBezTo>
                  <a:cubicBezTo>
                    <a:pt x="708502" y="25658"/>
                    <a:pt x="833483" y="828"/>
                    <a:pt x="959292" y="828"/>
                  </a:cubicBezTo>
                  <a:cubicBezTo>
                    <a:pt x="1085101" y="828"/>
                    <a:pt x="1210082" y="25658"/>
                    <a:pt x="1325959" y="73664"/>
                  </a:cubicBezTo>
                  <a:cubicBezTo>
                    <a:pt x="1405417" y="106772"/>
                    <a:pt x="1480737" y="150640"/>
                    <a:pt x="1548607" y="203612"/>
                  </a:cubicBezTo>
                  <a:cubicBezTo>
                    <a:pt x="1480737" y="150640"/>
                    <a:pt x="1405417" y="106772"/>
                    <a:pt x="1325959" y="73664"/>
                  </a:cubicBezTo>
                  <a:cubicBezTo>
                    <a:pt x="1210082" y="24831"/>
                    <a:pt x="1085101" y="0"/>
                    <a:pt x="959292" y="0"/>
                  </a:cubicBezTo>
                  <a:cubicBezTo>
                    <a:pt x="833483" y="0"/>
                    <a:pt x="708502" y="24831"/>
                    <a:pt x="592626" y="72837"/>
                  </a:cubicBezTo>
                  <a:cubicBezTo>
                    <a:pt x="476749" y="120843"/>
                    <a:pt x="369977" y="192024"/>
                    <a:pt x="281414" y="280587"/>
                  </a:cubicBezTo>
                  <a:cubicBezTo>
                    <a:pt x="192024" y="369150"/>
                    <a:pt x="120843" y="475094"/>
                    <a:pt x="72837" y="591798"/>
                  </a:cubicBezTo>
                  <a:cubicBezTo>
                    <a:pt x="24831" y="707675"/>
                    <a:pt x="0" y="832656"/>
                    <a:pt x="0" y="958465"/>
                  </a:cubicBezTo>
                  <a:cubicBezTo>
                    <a:pt x="0" y="1084274"/>
                    <a:pt x="24831" y="1210082"/>
                    <a:pt x="72837" y="1325959"/>
                  </a:cubicBezTo>
                  <a:cubicBezTo>
                    <a:pt x="120843" y="1441835"/>
                    <a:pt x="192024" y="1548607"/>
                    <a:pt x="280587" y="1637170"/>
                  </a:cubicBezTo>
                  <a:cubicBezTo>
                    <a:pt x="369150" y="1725733"/>
                    <a:pt x="475922" y="1796914"/>
                    <a:pt x="591798" y="1844920"/>
                  </a:cubicBezTo>
                  <a:cubicBezTo>
                    <a:pt x="707675" y="1892926"/>
                    <a:pt x="833483" y="1917757"/>
                    <a:pt x="959292" y="1917757"/>
                  </a:cubicBezTo>
                  <a:cubicBezTo>
                    <a:pt x="1085101" y="1917757"/>
                    <a:pt x="1210082" y="1892926"/>
                    <a:pt x="1326787" y="1844920"/>
                  </a:cubicBezTo>
                  <a:cubicBezTo>
                    <a:pt x="1442663" y="1796914"/>
                    <a:pt x="1549435" y="1725733"/>
                    <a:pt x="1637998" y="1637170"/>
                  </a:cubicBezTo>
                  <a:cubicBezTo>
                    <a:pt x="1726561" y="1547780"/>
                    <a:pt x="1796914" y="1441835"/>
                    <a:pt x="1844920" y="1325131"/>
                  </a:cubicBezTo>
                  <a:cubicBezTo>
                    <a:pt x="1892926" y="1209255"/>
                    <a:pt x="1917757" y="1083446"/>
                    <a:pt x="1917757" y="958465"/>
                  </a:cubicBezTo>
                  <a:cubicBezTo>
                    <a:pt x="1917757" y="1084274"/>
                    <a:pt x="1892926" y="1209255"/>
                    <a:pt x="1844920" y="1325131"/>
                  </a:cubicBezTo>
                  <a:close/>
                </a:path>
              </a:pathLst>
            </a:custGeom>
            <a:grpFill/>
            <a:ln w="8252"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21CF6C60-20E2-354A-12B0-163BB9C8ED9C}"/>
                </a:ext>
              </a:extLst>
            </p:cNvPr>
            <p:cNvSpPr/>
            <p:nvPr/>
          </p:nvSpPr>
          <p:spPr bwMode="gray">
            <a:xfrm>
              <a:off x="-903009" y="-928712"/>
              <a:ext cx="1802708" cy="1804363"/>
            </a:xfrm>
            <a:custGeom>
              <a:avLst/>
              <a:gdLst>
                <a:gd name="connsiteX0" fmla="*/ 1539503 w 1802708"/>
                <a:gd name="connsiteY0" fmla="*/ 264033 h 1804363"/>
                <a:gd name="connsiteX1" fmla="*/ 1247328 w 1802708"/>
                <a:gd name="connsiteY1" fmla="*/ 68698 h 1804363"/>
                <a:gd name="connsiteX2" fmla="*/ 902182 w 1802708"/>
                <a:gd name="connsiteY2" fmla="*/ 0 h 1804363"/>
                <a:gd name="connsiteX3" fmla="*/ 557035 w 1802708"/>
                <a:gd name="connsiteY3" fmla="*/ 68698 h 1804363"/>
                <a:gd name="connsiteX4" fmla="*/ 264033 w 1802708"/>
                <a:gd name="connsiteY4" fmla="*/ 263205 h 1804363"/>
                <a:gd name="connsiteX5" fmla="*/ 68698 w 1802708"/>
                <a:gd name="connsiteY5" fmla="*/ 556207 h 1804363"/>
                <a:gd name="connsiteX6" fmla="*/ 0 w 1802708"/>
                <a:gd name="connsiteY6" fmla="*/ 901354 h 1804363"/>
                <a:gd name="connsiteX7" fmla="*/ 68698 w 1802708"/>
                <a:gd name="connsiteY7" fmla="*/ 1246501 h 1804363"/>
                <a:gd name="connsiteX8" fmla="*/ 264033 w 1802708"/>
                <a:gd name="connsiteY8" fmla="*/ 1539503 h 1804363"/>
                <a:gd name="connsiteX9" fmla="*/ 557035 w 1802708"/>
                <a:gd name="connsiteY9" fmla="*/ 1735665 h 1804363"/>
                <a:gd name="connsiteX10" fmla="*/ 902182 w 1802708"/>
                <a:gd name="connsiteY10" fmla="*/ 1804363 h 1804363"/>
                <a:gd name="connsiteX11" fmla="*/ 1247328 w 1802708"/>
                <a:gd name="connsiteY11" fmla="*/ 1735665 h 1804363"/>
                <a:gd name="connsiteX12" fmla="*/ 1539503 w 1802708"/>
                <a:gd name="connsiteY12" fmla="*/ 1540331 h 1804363"/>
                <a:gd name="connsiteX13" fmla="*/ 1734838 w 1802708"/>
                <a:gd name="connsiteY13" fmla="*/ 1247328 h 1804363"/>
                <a:gd name="connsiteX14" fmla="*/ 1802708 w 1802708"/>
                <a:gd name="connsiteY14" fmla="*/ 902182 h 1804363"/>
                <a:gd name="connsiteX15" fmla="*/ 1734010 w 1802708"/>
                <a:gd name="connsiteY15" fmla="*/ 557035 h 1804363"/>
                <a:gd name="connsiteX16" fmla="*/ 1539503 w 1802708"/>
                <a:gd name="connsiteY16" fmla="*/ 264033 h 1804363"/>
                <a:gd name="connsiteX17" fmla="*/ 1729871 w 1802708"/>
                <a:gd name="connsiteY17" fmla="*/ 1244018 h 1804363"/>
                <a:gd name="connsiteX18" fmla="*/ 1535364 w 1802708"/>
                <a:gd name="connsiteY18" fmla="*/ 1534537 h 1804363"/>
                <a:gd name="connsiteX19" fmla="*/ 1244845 w 1802708"/>
                <a:gd name="connsiteY19" fmla="*/ 1728216 h 1804363"/>
                <a:gd name="connsiteX20" fmla="*/ 902182 w 1802708"/>
                <a:gd name="connsiteY20" fmla="*/ 1796087 h 1804363"/>
                <a:gd name="connsiteX21" fmla="*/ 559518 w 1802708"/>
                <a:gd name="connsiteY21" fmla="*/ 1728216 h 1804363"/>
                <a:gd name="connsiteX22" fmla="*/ 268999 w 1802708"/>
                <a:gd name="connsiteY22" fmla="*/ 1533709 h 1804363"/>
                <a:gd name="connsiteX23" fmla="*/ 75320 w 1802708"/>
                <a:gd name="connsiteY23" fmla="*/ 1243190 h 1804363"/>
                <a:gd name="connsiteX24" fmla="*/ 7449 w 1802708"/>
                <a:gd name="connsiteY24" fmla="*/ 900526 h 1804363"/>
                <a:gd name="connsiteX25" fmla="*/ 75320 w 1802708"/>
                <a:gd name="connsiteY25" fmla="*/ 557863 h 1804363"/>
                <a:gd name="connsiteX26" fmla="*/ 268999 w 1802708"/>
                <a:gd name="connsiteY26" fmla="*/ 267344 h 1804363"/>
                <a:gd name="connsiteX27" fmla="*/ 559518 w 1802708"/>
                <a:gd name="connsiteY27" fmla="*/ 72837 h 1804363"/>
                <a:gd name="connsiteX28" fmla="*/ 902182 w 1802708"/>
                <a:gd name="connsiteY28" fmla="*/ 4966 h 1804363"/>
                <a:gd name="connsiteX29" fmla="*/ 1244845 w 1802708"/>
                <a:gd name="connsiteY29" fmla="*/ 72837 h 1804363"/>
                <a:gd name="connsiteX30" fmla="*/ 1535364 w 1802708"/>
                <a:gd name="connsiteY30" fmla="*/ 266516 h 1804363"/>
                <a:gd name="connsiteX31" fmla="*/ 1729871 w 1802708"/>
                <a:gd name="connsiteY31" fmla="*/ 557035 h 1804363"/>
                <a:gd name="connsiteX32" fmla="*/ 1797742 w 1802708"/>
                <a:gd name="connsiteY32" fmla="*/ 899699 h 1804363"/>
                <a:gd name="connsiteX33" fmla="*/ 1729871 w 1802708"/>
                <a:gd name="connsiteY33" fmla="*/ 1244018 h 1804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802708" h="1804363">
                  <a:moveTo>
                    <a:pt x="1539503" y="264033"/>
                  </a:moveTo>
                  <a:cubicBezTo>
                    <a:pt x="1455906" y="180436"/>
                    <a:pt x="1355756" y="113393"/>
                    <a:pt x="1247328" y="68698"/>
                  </a:cubicBezTo>
                  <a:cubicBezTo>
                    <a:pt x="1138073" y="23175"/>
                    <a:pt x="1020541" y="0"/>
                    <a:pt x="902182" y="0"/>
                  </a:cubicBezTo>
                  <a:cubicBezTo>
                    <a:pt x="783822" y="0"/>
                    <a:pt x="666290" y="23175"/>
                    <a:pt x="557035" y="68698"/>
                  </a:cubicBezTo>
                  <a:cubicBezTo>
                    <a:pt x="447780" y="113393"/>
                    <a:pt x="347630" y="180436"/>
                    <a:pt x="264033" y="263205"/>
                  </a:cubicBezTo>
                  <a:cubicBezTo>
                    <a:pt x="180436" y="346802"/>
                    <a:pt x="113393" y="446952"/>
                    <a:pt x="68698" y="556207"/>
                  </a:cubicBezTo>
                  <a:cubicBezTo>
                    <a:pt x="23175" y="665463"/>
                    <a:pt x="0" y="783822"/>
                    <a:pt x="0" y="901354"/>
                  </a:cubicBezTo>
                  <a:cubicBezTo>
                    <a:pt x="0" y="1019714"/>
                    <a:pt x="23175" y="1137246"/>
                    <a:pt x="68698" y="1246501"/>
                  </a:cubicBezTo>
                  <a:cubicBezTo>
                    <a:pt x="113393" y="1355756"/>
                    <a:pt x="181264" y="1455906"/>
                    <a:pt x="264033" y="1539503"/>
                  </a:cubicBezTo>
                  <a:cubicBezTo>
                    <a:pt x="347630" y="1623099"/>
                    <a:pt x="447780" y="1690142"/>
                    <a:pt x="557035" y="1735665"/>
                  </a:cubicBezTo>
                  <a:cubicBezTo>
                    <a:pt x="666290" y="1781188"/>
                    <a:pt x="784650" y="1804363"/>
                    <a:pt x="902182" y="1804363"/>
                  </a:cubicBezTo>
                  <a:cubicBezTo>
                    <a:pt x="1020541" y="1804363"/>
                    <a:pt x="1138073" y="1781188"/>
                    <a:pt x="1247328" y="1735665"/>
                  </a:cubicBezTo>
                  <a:cubicBezTo>
                    <a:pt x="1356583" y="1690142"/>
                    <a:pt x="1456734" y="1623927"/>
                    <a:pt x="1539503" y="1540331"/>
                  </a:cubicBezTo>
                  <a:cubicBezTo>
                    <a:pt x="1623099" y="1456734"/>
                    <a:pt x="1690142" y="1356583"/>
                    <a:pt x="1734838" y="1247328"/>
                  </a:cubicBezTo>
                  <a:cubicBezTo>
                    <a:pt x="1780361" y="1138073"/>
                    <a:pt x="1802708" y="1020541"/>
                    <a:pt x="1802708" y="902182"/>
                  </a:cubicBezTo>
                  <a:cubicBezTo>
                    <a:pt x="1802708" y="783822"/>
                    <a:pt x="1779533" y="666290"/>
                    <a:pt x="1734010" y="557035"/>
                  </a:cubicBezTo>
                  <a:cubicBezTo>
                    <a:pt x="1690142" y="447780"/>
                    <a:pt x="1623099" y="347630"/>
                    <a:pt x="1539503" y="264033"/>
                  </a:cubicBezTo>
                  <a:close/>
                  <a:moveTo>
                    <a:pt x="1729871" y="1244018"/>
                  </a:moveTo>
                  <a:cubicBezTo>
                    <a:pt x="1685176" y="1352445"/>
                    <a:pt x="1618133" y="1451768"/>
                    <a:pt x="1535364" y="1534537"/>
                  </a:cubicBezTo>
                  <a:cubicBezTo>
                    <a:pt x="1452595" y="1617306"/>
                    <a:pt x="1353273" y="1683521"/>
                    <a:pt x="1244845" y="1728216"/>
                  </a:cubicBezTo>
                  <a:cubicBezTo>
                    <a:pt x="1136418" y="1772911"/>
                    <a:pt x="1019714" y="1796087"/>
                    <a:pt x="902182" y="1796087"/>
                  </a:cubicBezTo>
                  <a:cubicBezTo>
                    <a:pt x="784650" y="1796087"/>
                    <a:pt x="667946" y="1772911"/>
                    <a:pt x="559518" y="1728216"/>
                  </a:cubicBezTo>
                  <a:cubicBezTo>
                    <a:pt x="451091" y="1683521"/>
                    <a:pt x="351768" y="1617306"/>
                    <a:pt x="268999" y="1533709"/>
                  </a:cubicBezTo>
                  <a:cubicBezTo>
                    <a:pt x="186230" y="1450940"/>
                    <a:pt x="120015" y="1351617"/>
                    <a:pt x="75320" y="1243190"/>
                  </a:cubicBezTo>
                  <a:cubicBezTo>
                    <a:pt x="30625" y="1134763"/>
                    <a:pt x="7449" y="1018058"/>
                    <a:pt x="7449" y="900526"/>
                  </a:cubicBezTo>
                  <a:cubicBezTo>
                    <a:pt x="7449" y="782994"/>
                    <a:pt x="30625" y="666290"/>
                    <a:pt x="75320" y="557863"/>
                  </a:cubicBezTo>
                  <a:cubicBezTo>
                    <a:pt x="120015" y="449436"/>
                    <a:pt x="186230" y="350113"/>
                    <a:pt x="268999" y="267344"/>
                  </a:cubicBezTo>
                  <a:cubicBezTo>
                    <a:pt x="351768" y="184575"/>
                    <a:pt x="451091" y="118360"/>
                    <a:pt x="559518" y="72837"/>
                  </a:cubicBezTo>
                  <a:cubicBezTo>
                    <a:pt x="667946" y="28141"/>
                    <a:pt x="784650" y="4966"/>
                    <a:pt x="902182" y="4966"/>
                  </a:cubicBezTo>
                  <a:cubicBezTo>
                    <a:pt x="1019714" y="4966"/>
                    <a:pt x="1136418" y="28141"/>
                    <a:pt x="1244845" y="72837"/>
                  </a:cubicBezTo>
                  <a:cubicBezTo>
                    <a:pt x="1353273" y="117532"/>
                    <a:pt x="1452595" y="183747"/>
                    <a:pt x="1535364" y="266516"/>
                  </a:cubicBezTo>
                  <a:cubicBezTo>
                    <a:pt x="1618133" y="349285"/>
                    <a:pt x="1685176" y="448608"/>
                    <a:pt x="1729871" y="557035"/>
                  </a:cubicBezTo>
                  <a:cubicBezTo>
                    <a:pt x="1774567" y="665463"/>
                    <a:pt x="1797742" y="782994"/>
                    <a:pt x="1797742" y="899699"/>
                  </a:cubicBezTo>
                  <a:cubicBezTo>
                    <a:pt x="1797742" y="1018886"/>
                    <a:pt x="1774567" y="1136418"/>
                    <a:pt x="1729871" y="1244018"/>
                  </a:cubicBezTo>
                  <a:close/>
                </a:path>
              </a:pathLst>
            </a:custGeom>
            <a:grpFill/>
            <a:ln w="8252" cap="flat">
              <a:noFill/>
              <a:prstDash val="solid"/>
              <a:miter/>
            </a:ln>
          </p:spPr>
          <p:txBody>
            <a:bodyPr rtlCol="0" anchor="ctr"/>
            <a:lstStyle/>
            <a:p>
              <a:endParaRPr lang="en-US" noProof="0" dirty="0"/>
            </a:p>
          </p:txBody>
        </p:sp>
        <p:sp>
          <p:nvSpPr>
            <p:cNvPr id="34" name="Freeform: Shape 33">
              <a:extLst>
                <a:ext uri="{FF2B5EF4-FFF2-40B4-BE49-F238E27FC236}">
                  <a16:creationId xmlns:a16="http://schemas.microsoft.com/office/drawing/2014/main" id="{A38A2DA2-B5A8-8A60-D833-743EBFC29EBB}"/>
                </a:ext>
              </a:extLst>
            </p:cNvPr>
            <p:cNvSpPr/>
            <p:nvPr/>
          </p:nvSpPr>
          <p:spPr bwMode="gray">
            <a:xfrm>
              <a:off x="-846726" y="-871601"/>
              <a:ext cx="1690142" cy="1688486"/>
            </a:xfrm>
            <a:custGeom>
              <a:avLst/>
              <a:gdLst>
                <a:gd name="connsiteX0" fmla="*/ 1443491 w 1690142"/>
                <a:gd name="connsiteY0" fmla="*/ 247479 h 1688486"/>
                <a:gd name="connsiteX1" fmla="*/ 1169526 w 1690142"/>
                <a:gd name="connsiteY1" fmla="*/ 64560 h 1688486"/>
                <a:gd name="connsiteX2" fmla="*/ 845899 w 1690142"/>
                <a:gd name="connsiteY2" fmla="*/ 0 h 1688486"/>
                <a:gd name="connsiteX3" fmla="*/ 522272 w 1690142"/>
                <a:gd name="connsiteY3" fmla="*/ 63732 h 1688486"/>
                <a:gd name="connsiteX4" fmla="*/ 248307 w 1690142"/>
                <a:gd name="connsiteY4" fmla="*/ 246652 h 1688486"/>
                <a:gd name="connsiteX5" fmla="*/ 64560 w 1690142"/>
                <a:gd name="connsiteY5" fmla="*/ 520617 h 1688486"/>
                <a:gd name="connsiteX6" fmla="*/ 0 w 1690142"/>
                <a:gd name="connsiteY6" fmla="*/ 844244 h 1688486"/>
                <a:gd name="connsiteX7" fmla="*/ 63732 w 1690142"/>
                <a:gd name="connsiteY7" fmla="*/ 1167870 h 1688486"/>
                <a:gd name="connsiteX8" fmla="*/ 247479 w 1690142"/>
                <a:gd name="connsiteY8" fmla="*/ 1441835 h 1688486"/>
                <a:gd name="connsiteX9" fmla="*/ 522272 w 1690142"/>
                <a:gd name="connsiteY9" fmla="*/ 1624755 h 1688486"/>
                <a:gd name="connsiteX10" fmla="*/ 845899 w 1690142"/>
                <a:gd name="connsiteY10" fmla="*/ 1688487 h 1688486"/>
                <a:gd name="connsiteX11" fmla="*/ 1169526 w 1690142"/>
                <a:gd name="connsiteY11" fmla="*/ 1623927 h 1688486"/>
                <a:gd name="connsiteX12" fmla="*/ 1443491 w 1690142"/>
                <a:gd name="connsiteY12" fmla="*/ 1440180 h 1688486"/>
                <a:gd name="connsiteX13" fmla="*/ 1626410 w 1690142"/>
                <a:gd name="connsiteY13" fmla="*/ 1166215 h 1688486"/>
                <a:gd name="connsiteX14" fmla="*/ 1690142 w 1690142"/>
                <a:gd name="connsiteY14" fmla="*/ 842588 h 1688486"/>
                <a:gd name="connsiteX15" fmla="*/ 1625583 w 1690142"/>
                <a:gd name="connsiteY15" fmla="*/ 519789 h 1688486"/>
                <a:gd name="connsiteX16" fmla="*/ 1443491 w 1690142"/>
                <a:gd name="connsiteY16" fmla="*/ 247479 h 1688486"/>
                <a:gd name="connsiteX17" fmla="*/ 1615650 w 1690142"/>
                <a:gd name="connsiteY17" fmla="*/ 1162904 h 1688486"/>
                <a:gd name="connsiteX18" fmla="*/ 1435214 w 1690142"/>
                <a:gd name="connsiteY18" fmla="*/ 1432731 h 1688486"/>
                <a:gd name="connsiteX19" fmla="*/ 1165387 w 1690142"/>
                <a:gd name="connsiteY19" fmla="*/ 1613167 h 1688486"/>
                <a:gd name="connsiteX20" fmla="*/ 846727 w 1690142"/>
                <a:gd name="connsiteY20" fmla="*/ 1676072 h 1688486"/>
                <a:gd name="connsiteX21" fmla="*/ 528066 w 1690142"/>
                <a:gd name="connsiteY21" fmla="*/ 1613167 h 1688486"/>
                <a:gd name="connsiteX22" fmla="*/ 258239 w 1690142"/>
                <a:gd name="connsiteY22" fmla="*/ 1432731 h 1688486"/>
                <a:gd name="connsiteX23" fmla="*/ 77803 w 1690142"/>
                <a:gd name="connsiteY23" fmla="*/ 1162904 h 1688486"/>
                <a:gd name="connsiteX24" fmla="*/ 14898 w 1690142"/>
                <a:gd name="connsiteY24" fmla="*/ 844244 h 1688486"/>
                <a:gd name="connsiteX25" fmla="*/ 77803 w 1690142"/>
                <a:gd name="connsiteY25" fmla="*/ 525583 h 1688486"/>
                <a:gd name="connsiteX26" fmla="*/ 258239 w 1690142"/>
                <a:gd name="connsiteY26" fmla="*/ 255756 h 1688486"/>
                <a:gd name="connsiteX27" fmla="*/ 528066 w 1690142"/>
                <a:gd name="connsiteY27" fmla="*/ 75320 h 1688486"/>
                <a:gd name="connsiteX28" fmla="*/ 846727 w 1690142"/>
                <a:gd name="connsiteY28" fmla="*/ 11588 h 1688486"/>
                <a:gd name="connsiteX29" fmla="*/ 1165387 w 1690142"/>
                <a:gd name="connsiteY29" fmla="*/ 74492 h 1688486"/>
                <a:gd name="connsiteX30" fmla="*/ 1436042 w 1690142"/>
                <a:gd name="connsiteY30" fmla="*/ 254928 h 1688486"/>
                <a:gd name="connsiteX31" fmla="*/ 1616478 w 1690142"/>
                <a:gd name="connsiteY31" fmla="*/ 524755 h 1688486"/>
                <a:gd name="connsiteX32" fmla="*/ 1679382 w 1690142"/>
                <a:gd name="connsiteY32" fmla="*/ 843416 h 1688486"/>
                <a:gd name="connsiteX33" fmla="*/ 1615650 w 1690142"/>
                <a:gd name="connsiteY33" fmla="*/ 1162904 h 1688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690142" h="1688486">
                  <a:moveTo>
                    <a:pt x="1443491" y="247479"/>
                  </a:moveTo>
                  <a:cubicBezTo>
                    <a:pt x="1365688" y="169676"/>
                    <a:pt x="1271331" y="106772"/>
                    <a:pt x="1169526" y="64560"/>
                  </a:cubicBezTo>
                  <a:cubicBezTo>
                    <a:pt x="1067720" y="22348"/>
                    <a:pt x="956809" y="0"/>
                    <a:pt x="845899" y="0"/>
                  </a:cubicBezTo>
                  <a:cubicBezTo>
                    <a:pt x="734988" y="0"/>
                    <a:pt x="624906" y="21520"/>
                    <a:pt x="522272" y="63732"/>
                  </a:cubicBezTo>
                  <a:cubicBezTo>
                    <a:pt x="419639" y="105944"/>
                    <a:pt x="326110" y="168849"/>
                    <a:pt x="248307" y="246652"/>
                  </a:cubicBezTo>
                  <a:cubicBezTo>
                    <a:pt x="169676" y="324454"/>
                    <a:pt x="107600" y="418811"/>
                    <a:pt x="64560" y="520617"/>
                  </a:cubicBezTo>
                  <a:cubicBezTo>
                    <a:pt x="22348" y="622423"/>
                    <a:pt x="0" y="733333"/>
                    <a:pt x="0" y="844244"/>
                  </a:cubicBezTo>
                  <a:cubicBezTo>
                    <a:pt x="0" y="955154"/>
                    <a:pt x="21520" y="1065237"/>
                    <a:pt x="63732" y="1167870"/>
                  </a:cubicBezTo>
                  <a:cubicBezTo>
                    <a:pt x="105944" y="1270504"/>
                    <a:pt x="168849" y="1364033"/>
                    <a:pt x="247479" y="1441835"/>
                  </a:cubicBezTo>
                  <a:cubicBezTo>
                    <a:pt x="326110" y="1520466"/>
                    <a:pt x="419639" y="1582543"/>
                    <a:pt x="522272" y="1624755"/>
                  </a:cubicBezTo>
                  <a:cubicBezTo>
                    <a:pt x="624906" y="1666967"/>
                    <a:pt x="734988" y="1688487"/>
                    <a:pt x="845899" y="1688487"/>
                  </a:cubicBezTo>
                  <a:cubicBezTo>
                    <a:pt x="956809" y="1688487"/>
                    <a:pt x="1066892" y="1666967"/>
                    <a:pt x="1169526" y="1623927"/>
                  </a:cubicBezTo>
                  <a:cubicBezTo>
                    <a:pt x="1272159" y="1581715"/>
                    <a:pt x="1365688" y="1518811"/>
                    <a:pt x="1443491" y="1440180"/>
                  </a:cubicBezTo>
                  <a:cubicBezTo>
                    <a:pt x="1521294" y="1361550"/>
                    <a:pt x="1584198" y="1268021"/>
                    <a:pt x="1626410" y="1166215"/>
                  </a:cubicBezTo>
                  <a:cubicBezTo>
                    <a:pt x="1668622" y="1064409"/>
                    <a:pt x="1690142" y="953499"/>
                    <a:pt x="1690142" y="842588"/>
                  </a:cubicBezTo>
                  <a:cubicBezTo>
                    <a:pt x="1690142" y="731678"/>
                    <a:pt x="1668622" y="621595"/>
                    <a:pt x="1625583" y="519789"/>
                  </a:cubicBezTo>
                  <a:cubicBezTo>
                    <a:pt x="1584198" y="418811"/>
                    <a:pt x="1521294" y="325282"/>
                    <a:pt x="1443491" y="247479"/>
                  </a:cubicBezTo>
                  <a:close/>
                  <a:moveTo>
                    <a:pt x="1615650" y="1162904"/>
                  </a:moveTo>
                  <a:cubicBezTo>
                    <a:pt x="1574266" y="1263882"/>
                    <a:pt x="1512189" y="1355756"/>
                    <a:pt x="1435214" y="1432731"/>
                  </a:cubicBezTo>
                  <a:cubicBezTo>
                    <a:pt x="1358239" y="1509706"/>
                    <a:pt x="1265538" y="1571783"/>
                    <a:pt x="1165387" y="1613167"/>
                  </a:cubicBezTo>
                  <a:cubicBezTo>
                    <a:pt x="1064409" y="1654552"/>
                    <a:pt x="955982" y="1676072"/>
                    <a:pt x="846727" y="1676072"/>
                  </a:cubicBezTo>
                  <a:cubicBezTo>
                    <a:pt x="737472" y="1676072"/>
                    <a:pt x="629044" y="1654552"/>
                    <a:pt x="528066" y="1613167"/>
                  </a:cubicBezTo>
                  <a:cubicBezTo>
                    <a:pt x="427088" y="1571783"/>
                    <a:pt x="335214" y="1509706"/>
                    <a:pt x="258239" y="1432731"/>
                  </a:cubicBezTo>
                  <a:cubicBezTo>
                    <a:pt x="181264" y="1355756"/>
                    <a:pt x="120015" y="1263054"/>
                    <a:pt x="77803" y="1162904"/>
                  </a:cubicBezTo>
                  <a:cubicBezTo>
                    <a:pt x="36418" y="1062754"/>
                    <a:pt x="14898" y="953499"/>
                    <a:pt x="14898" y="844244"/>
                  </a:cubicBezTo>
                  <a:cubicBezTo>
                    <a:pt x="14898" y="734988"/>
                    <a:pt x="36418" y="626561"/>
                    <a:pt x="77803" y="525583"/>
                  </a:cubicBezTo>
                  <a:cubicBezTo>
                    <a:pt x="119187" y="424605"/>
                    <a:pt x="181264" y="332731"/>
                    <a:pt x="258239" y="255756"/>
                  </a:cubicBezTo>
                  <a:cubicBezTo>
                    <a:pt x="335214" y="178781"/>
                    <a:pt x="427088" y="116704"/>
                    <a:pt x="528066" y="75320"/>
                  </a:cubicBezTo>
                  <a:cubicBezTo>
                    <a:pt x="629044" y="33108"/>
                    <a:pt x="737472" y="12415"/>
                    <a:pt x="846727" y="11588"/>
                  </a:cubicBezTo>
                  <a:cubicBezTo>
                    <a:pt x="955982" y="11588"/>
                    <a:pt x="1064409" y="33108"/>
                    <a:pt x="1165387" y="74492"/>
                  </a:cubicBezTo>
                  <a:cubicBezTo>
                    <a:pt x="1266365" y="115877"/>
                    <a:pt x="1358239" y="177953"/>
                    <a:pt x="1436042" y="254928"/>
                  </a:cubicBezTo>
                  <a:cubicBezTo>
                    <a:pt x="1513017" y="331904"/>
                    <a:pt x="1575093" y="424605"/>
                    <a:pt x="1616478" y="524755"/>
                  </a:cubicBezTo>
                  <a:cubicBezTo>
                    <a:pt x="1657862" y="625733"/>
                    <a:pt x="1679382" y="734161"/>
                    <a:pt x="1679382" y="843416"/>
                  </a:cubicBezTo>
                  <a:cubicBezTo>
                    <a:pt x="1678555" y="953499"/>
                    <a:pt x="1657035" y="1062754"/>
                    <a:pt x="1615650" y="1162904"/>
                  </a:cubicBezTo>
                  <a:close/>
                </a:path>
              </a:pathLst>
            </a:custGeom>
            <a:grpFill/>
            <a:ln w="8252"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D07B20EB-5926-FF8A-5C9D-98929F004157}"/>
                </a:ext>
              </a:extLst>
            </p:cNvPr>
            <p:cNvSpPr/>
            <p:nvPr/>
          </p:nvSpPr>
          <p:spPr bwMode="gray">
            <a:xfrm>
              <a:off x="-788788" y="-814491"/>
              <a:ext cx="1575921" cy="1575921"/>
            </a:xfrm>
            <a:custGeom>
              <a:avLst/>
              <a:gdLst>
                <a:gd name="connsiteX0" fmla="*/ 1344996 w 1575921"/>
                <a:gd name="connsiteY0" fmla="*/ 230098 h 1575921"/>
                <a:gd name="connsiteX1" fmla="*/ 1089240 w 1575921"/>
                <a:gd name="connsiteY1" fmla="*/ 59594 h 1575921"/>
                <a:gd name="connsiteX2" fmla="*/ 787961 w 1575921"/>
                <a:gd name="connsiteY2" fmla="*/ 0 h 1575921"/>
                <a:gd name="connsiteX3" fmla="*/ 486682 w 1575921"/>
                <a:gd name="connsiteY3" fmla="*/ 59594 h 1575921"/>
                <a:gd name="connsiteX4" fmla="*/ 230925 w 1575921"/>
                <a:gd name="connsiteY4" fmla="*/ 230098 h 1575921"/>
                <a:gd name="connsiteX5" fmla="*/ 59594 w 1575921"/>
                <a:gd name="connsiteY5" fmla="*/ 485854 h 1575921"/>
                <a:gd name="connsiteX6" fmla="*/ 0 w 1575921"/>
                <a:gd name="connsiteY6" fmla="*/ 787961 h 1575921"/>
                <a:gd name="connsiteX7" fmla="*/ 59594 w 1575921"/>
                <a:gd name="connsiteY7" fmla="*/ 1090067 h 1575921"/>
                <a:gd name="connsiteX8" fmla="*/ 230925 w 1575921"/>
                <a:gd name="connsiteY8" fmla="*/ 1345823 h 1575921"/>
                <a:gd name="connsiteX9" fmla="*/ 486682 w 1575921"/>
                <a:gd name="connsiteY9" fmla="*/ 1516327 h 1575921"/>
                <a:gd name="connsiteX10" fmla="*/ 788788 w 1575921"/>
                <a:gd name="connsiteY10" fmla="*/ 1575921 h 1575921"/>
                <a:gd name="connsiteX11" fmla="*/ 1090067 w 1575921"/>
                <a:gd name="connsiteY11" fmla="*/ 1516327 h 1575921"/>
                <a:gd name="connsiteX12" fmla="*/ 1345823 w 1575921"/>
                <a:gd name="connsiteY12" fmla="*/ 1344996 h 1575921"/>
                <a:gd name="connsiteX13" fmla="*/ 1516327 w 1575921"/>
                <a:gd name="connsiteY13" fmla="*/ 1089240 h 1575921"/>
                <a:gd name="connsiteX14" fmla="*/ 1575921 w 1575921"/>
                <a:gd name="connsiteY14" fmla="*/ 787961 h 1575921"/>
                <a:gd name="connsiteX15" fmla="*/ 1516327 w 1575921"/>
                <a:gd name="connsiteY15" fmla="*/ 486682 h 1575921"/>
                <a:gd name="connsiteX16" fmla="*/ 1344996 w 1575921"/>
                <a:gd name="connsiteY16" fmla="*/ 230098 h 1575921"/>
                <a:gd name="connsiteX17" fmla="*/ 1499774 w 1575921"/>
                <a:gd name="connsiteY17" fmla="*/ 1081790 h 1575921"/>
                <a:gd name="connsiteX18" fmla="*/ 1332580 w 1575921"/>
                <a:gd name="connsiteY18" fmla="*/ 1331753 h 1575921"/>
                <a:gd name="connsiteX19" fmla="*/ 1082618 w 1575921"/>
                <a:gd name="connsiteY19" fmla="*/ 1498118 h 1575921"/>
                <a:gd name="connsiteX20" fmla="*/ 787961 w 1575921"/>
                <a:gd name="connsiteY20" fmla="*/ 1556057 h 1575921"/>
                <a:gd name="connsiteX21" fmla="*/ 493303 w 1575921"/>
                <a:gd name="connsiteY21" fmla="*/ 1497291 h 1575921"/>
                <a:gd name="connsiteX22" fmla="*/ 244168 w 1575921"/>
                <a:gd name="connsiteY22" fmla="*/ 1330097 h 1575921"/>
                <a:gd name="connsiteX23" fmla="*/ 77803 w 1575921"/>
                <a:gd name="connsiteY23" fmla="*/ 1080963 h 1575921"/>
                <a:gd name="connsiteX24" fmla="*/ 19037 w 1575921"/>
                <a:gd name="connsiteY24" fmla="*/ 787133 h 1575921"/>
                <a:gd name="connsiteX25" fmla="*/ 76975 w 1575921"/>
                <a:gd name="connsiteY25" fmla="*/ 492475 h 1575921"/>
                <a:gd name="connsiteX26" fmla="*/ 244168 w 1575921"/>
                <a:gd name="connsiteY26" fmla="*/ 243341 h 1575921"/>
                <a:gd name="connsiteX27" fmla="*/ 494131 w 1575921"/>
                <a:gd name="connsiteY27" fmla="*/ 76147 h 1575921"/>
                <a:gd name="connsiteX28" fmla="*/ 788788 w 1575921"/>
                <a:gd name="connsiteY28" fmla="*/ 17381 h 1575921"/>
                <a:gd name="connsiteX29" fmla="*/ 1083446 w 1575921"/>
                <a:gd name="connsiteY29" fmla="*/ 75320 h 1575921"/>
                <a:gd name="connsiteX30" fmla="*/ 1333408 w 1575921"/>
                <a:gd name="connsiteY30" fmla="*/ 242513 h 1575921"/>
                <a:gd name="connsiteX31" fmla="*/ 1500601 w 1575921"/>
                <a:gd name="connsiteY31" fmla="*/ 492475 h 1575921"/>
                <a:gd name="connsiteX32" fmla="*/ 1559367 w 1575921"/>
                <a:gd name="connsiteY32" fmla="*/ 787133 h 1575921"/>
                <a:gd name="connsiteX33" fmla="*/ 1499774 w 1575921"/>
                <a:gd name="connsiteY33" fmla="*/ 1081790 h 1575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575921" h="1575921">
                  <a:moveTo>
                    <a:pt x="1344996" y="230098"/>
                  </a:moveTo>
                  <a:cubicBezTo>
                    <a:pt x="1272159" y="157261"/>
                    <a:pt x="1185252" y="98495"/>
                    <a:pt x="1089240" y="59594"/>
                  </a:cubicBezTo>
                  <a:cubicBezTo>
                    <a:pt x="994055" y="19865"/>
                    <a:pt x="890594" y="0"/>
                    <a:pt x="787961" y="0"/>
                  </a:cubicBezTo>
                  <a:cubicBezTo>
                    <a:pt x="684499" y="0"/>
                    <a:pt x="581866" y="19865"/>
                    <a:pt x="486682" y="59594"/>
                  </a:cubicBezTo>
                  <a:cubicBezTo>
                    <a:pt x="391497" y="98495"/>
                    <a:pt x="303762" y="157261"/>
                    <a:pt x="230925" y="230098"/>
                  </a:cubicBezTo>
                  <a:cubicBezTo>
                    <a:pt x="158089" y="302934"/>
                    <a:pt x="99323" y="390670"/>
                    <a:pt x="59594" y="485854"/>
                  </a:cubicBezTo>
                  <a:cubicBezTo>
                    <a:pt x="19865" y="581038"/>
                    <a:pt x="0" y="684499"/>
                    <a:pt x="0" y="787961"/>
                  </a:cubicBezTo>
                  <a:cubicBezTo>
                    <a:pt x="0" y="891422"/>
                    <a:pt x="19865" y="994055"/>
                    <a:pt x="59594" y="1090067"/>
                  </a:cubicBezTo>
                  <a:cubicBezTo>
                    <a:pt x="99323" y="1185252"/>
                    <a:pt x="157261" y="1272987"/>
                    <a:pt x="230925" y="1345823"/>
                  </a:cubicBezTo>
                  <a:cubicBezTo>
                    <a:pt x="303762" y="1418660"/>
                    <a:pt x="391497" y="1477426"/>
                    <a:pt x="486682" y="1516327"/>
                  </a:cubicBezTo>
                  <a:cubicBezTo>
                    <a:pt x="581866" y="1556057"/>
                    <a:pt x="685327" y="1575921"/>
                    <a:pt x="788788" y="1575921"/>
                  </a:cubicBezTo>
                  <a:cubicBezTo>
                    <a:pt x="892249" y="1575921"/>
                    <a:pt x="994883" y="1555229"/>
                    <a:pt x="1090067" y="1516327"/>
                  </a:cubicBezTo>
                  <a:cubicBezTo>
                    <a:pt x="1185252" y="1476598"/>
                    <a:pt x="1272987" y="1418660"/>
                    <a:pt x="1345823" y="1344996"/>
                  </a:cubicBezTo>
                  <a:cubicBezTo>
                    <a:pt x="1418660" y="1272159"/>
                    <a:pt x="1477426" y="1184424"/>
                    <a:pt x="1516327" y="1089240"/>
                  </a:cubicBezTo>
                  <a:cubicBezTo>
                    <a:pt x="1556057" y="994055"/>
                    <a:pt x="1575921" y="890594"/>
                    <a:pt x="1575921" y="787961"/>
                  </a:cubicBezTo>
                  <a:cubicBezTo>
                    <a:pt x="1575921" y="684499"/>
                    <a:pt x="1555229" y="581866"/>
                    <a:pt x="1516327" y="486682"/>
                  </a:cubicBezTo>
                  <a:cubicBezTo>
                    <a:pt x="1476598" y="390670"/>
                    <a:pt x="1417832" y="303762"/>
                    <a:pt x="1344996" y="230098"/>
                  </a:cubicBezTo>
                  <a:close/>
                  <a:moveTo>
                    <a:pt x="1499774" y="1081790"/>
                  </a:moveTo>
                  <a:cubicBezTo>
                    <a:pt x="1460872" y="1175319"/>
                    <a:pt x="1403762" y="1260571"/>
                    <a:pt x="1332580" y="1331753"/>
                  </a:cubicBezTo>
                  <a:cubicBezTo>
                    <a:pt x="1261399" y="1402934"/>
                    <a:pt x="1176147" y="1460045"/>
                    <a:pt x="1082618" y="1498118"/>
                  </a:cubicBezTo>
                  <a:cubicBezTo>
                    <a:pt x="989917" y="1537020"/>
                    <a:pt x="888939" y="1556057"/>
                    <a:pt x="787961" y="1556057"/>
                  </a:cubicBezTo>
                  <a:cubicBezTo>
                    <a:pt x="686982" y="1556057"/>
                    <a:pt x="586832" y="1536192"/>
                    <a:pt x="493303" y="1497291"/>
                  </a:cubicBezTo>
                  <a:cubicBezTo>
                    <a:pt x="400602" y="1458389"/>
                    <a:pt x="315350" y="1401279"/>
                    <a:pt x="244168" y="1330097"/>
                  </a:cubicBezTo>
                  <a:cubicBezTo>
                    <a:pt x="172987" y="1258916"/>
                    <a:pt x="115877" y="1173664"/>
                    <a:pt x="77803" y="1080963"/>
                  </a:cubicBezTo>
                  <a:cubicBezTo>
                    <a:pt x="38901" y="988262"/>
                    <a:pt x="19037" y="888111"/>
                    <a:pt x="19037" y="787133"/>
                  </a:cubicBezTo>
                  <a:cubicBezTo>
                    <a:pt x="19037" y="686155"/>
                    <a:pt x="38901" y="586004"/>
                    <a:pt x="76975" y="492475"/>
                  </a:cubicBezTo>
                  <a:cubicBezTo>
                    <a:pt x="115877" y="399774"/>
                    <a:pt x="172987" y="314522"/>
                    <a:pt x="244168" y="243341"/>
                  </a:cubicBezTo>
                  <a:cubicBezTo>
                    <a:pt x="315350" y="172159"/>
                    <a:pt x="400602" y="115049"/>
                    <a:pt x="494131" y="76147"/>
                  </a:cubicBezTo>
                  <a:cubicBezTo>
                    <a:pt x="586832" y="37246"/>
                    <a:pt x="687810" y="17381"/>
                    <a:pt x="788788" y="17381"/>
                  </a:cubicBezTo>
                  <a:cubicBezTo>
                    <a:pt x="889766" y="17381"/>
                    <a:pt x="990744" y="37246"/>
                    <a:pt x="1083446" y="75320"/>
                  </a:cubicBezTo>
                  <a:cubicBezTo>
                    <a:pt x="1176975" y="113393"/>
                    <a:pt x="1262227" y="170504"/>
                    <a:pt x="1333408" y="242513"/>
                  </a:cubicBezTo>
                  <a:cubicBezTo>
                    <a:pt x="1404589" y="313694"/>
                    <a:pt x="1461700" y="398946"/>
                    <a:pt x="1500601" y="492475"/>
                  </a:cubicBezTo>
                  <a:cubicBezTo>
                    <a:pt x="1539503" y="586004"/>
                    <a:pt x="1559367" y="686155"/>
                    <a:pt x="1559367" y="787133"/>
                  </a:cubicBezTo>
                  <a:cubicBezTo>
                    <a:pt x="1557712" y="888111"/>
                    <a:pt x="1537847" y="989089"/>
                    <a:pt x="1499774" y="1081790"/>
                  </a:cubicBezTo>
                  <a:close/>
                </a:path>
              </a:pathLst>
            </a:custGeom>
            <a:grpFill/>
            <a:ln w="8252"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DBB87C2D-9F7E-654B-A18A-B6267B640DBD}"/>
                </a:ext>
              </a:extLst>
            </p:cNvPr>
            <p:cNvSpPr/>
            <p:nvPr/>
          </p:nvSpPr>
          <p:spPr bwMode="gray">
            <a:xfrm>
              <a:off x="-732505" y="-758208"/>
              <a:ext cx="1461699" cy="1461699"/>
            </a:xfrm>
            <a:custGeom>
              <a:avLst/>
              <a:gdLst>
                <a:gd name="connsiteX0" fmla="*/ 1248156 w 1461699"/>
                <a:gd name="connsiteY0" fmla="*/ 214372 h 1461699"/>
                <a:gd name="connsiteX1" fmla="*/ 1011437 w 1461699"/>
                <a:gd name="connsiteY1" fmla="*/ 55455 h 1461699"/>
                <a:gd name="connsiteX2" fmla="*/ 731678 w 1461699"/>
                <a:gd name="connsiteY2" fmla="*/ 0 h 1461699"/>
                <a:gd name="connsiteX3" fmla="*/ 451919 w 1461699"/>
                <a:gd name="connsiteY3" fmla="*/ 55455 h 1461699"/>
                <a:gd name="connsiteX4" fmla="*/ 214372 w 1461699"/>
                <a:gd name="connsiteY4" fmla="*/ 213544 h 1461699"/>
                <a:gd name="connsiteX5" fmla="*/ 55455 w 1461699"/>
                <a:gd name="connsiteY5" fmla="*/ 451091 h 1461699"/>
                <a:gd name="connsiteX6" fmla="*/ 0 w 1461699"/>
                <a:gd name="connsiteY6" fmla="*/ 730850 h 1461699"/>
                <a:gd name="connsiteX7" fmla="*/ 55455 w 1461699"/>
                <a:gd name="connsiteY7" fmla="*/ 1010609 h 1461699"/>
                <a:gd name="connsiteX8" fmla="*/ 214372 w 1461699"/>
                <a:gd name="connsiteY8" fmla="*/ 1248156 h 1461699"/>
                <a:gd name="connsiteX9" fmla="*/ 451919 w 1461699"/>
                <a:gd name="connsiteY9" fmla="*/ 1406245 h 1461699"/>
                <a:gd name="connsiteX10" fmla="*/ 731678 w 1461699"/>
                <a:gd name="connsiteY10" fmla="*/ 1461700 h 1461699"/>
                <a:gd name="connsiteX11" fmla="*/ 1011437 w 1461699"/>
                <a:gd name="connsiteY11" fmla="*/ 1406245 h 1461699"/>
                <a:gd name="connsiteX12" fmla="*/ 1248156 w 1461699"/>
                <a:gd name="connsiteY12" fmla="*/ 1247328 h 1461699"/>
                <a:gd name="connsiteX13" fmla="*/ 1406245 w 1461699"/>
                <a:gd name="connsiteY13" fmla="*/ 1009781 h 1461699"/>
                <a:gd name="connsiteX14" fmla="*/ 1461700 w 1461699"/>
                <a:gd name="connsiteY14" fmla="*/ 730022 h 1461699"/>
                <a:gd name="connsiteX15" fmla="*/ 1406245 w 1461699"/>
                <a:gd name="connsiteY15" fmla="*/ 450263 h 1461699"/>
                <a:gd name="connsiteX16" fmla="*/ 1248156 w 1461699"/>
                <a:gd name="connsiteY16" fmla="*/ 214372 h 1461699"/>
                <a:gd name="connsiteX17" fmla="*/ 1384725 w 1461699"/>
                <a:gd name="connsiteY17" fmla="*/ 1001505 h 1461699"/>
                <a:gd name="connsiteX18" fmla="*/ 1231602 w 1461699"/>
                <a:gd name="connsiteY18" fmla="*/ 1230775 h 1461699"/>
                <a:gd name="connsiteX19" fmla="*/ 1002332 w 1461699"/>
                <a:gd name="connsiteY19" fmla="*/ 1383897 h 1461699"/>
                <a:gd name="connsiteX20" fmla="*/ 731678 w 1461699"/>
                <a:gd name="connsiteY20" fmla="*/ 1437697 h 1461699"/>
                <a:gd name="connsiteX21" fmla="*/ 461023 w 1461699"/>
                <a:gd name="connsiteY21" fmla="*/ 1383897 h 1461699"/>
                <a:gd name="connsiteX22" fmla="*/ 231753 w 1461699"/>
                <a:gd name="connsiteY22" fmla="*/ 1230775 h 1461699"/>
                <a:gd name="connsiteX23" fmla="*/ 78631 w 1461699"/>
                <a:gd name="connsiteY23" fmla="*/ 1001505 h 1461699"/>
                <a:gd name="connsiteX24" fmla="*/ 24831 w 1461699"/>
                <a:gd name="connsiteY24" fmla="*/ 730850 h 1461699"/>
                <a:gd name="connsiteX25" fmla="*/ 78631 w 1461699"/>
                <a:gd name="connsiteY25" fmla="*/ 460195 h 1461699"/>
                <a:gd name="connsiteX26" fmla="*/ 231753 w 1461699"/>
                <a:gd name="connsiteY26" fmla="*/ 230925 h 1461699"/>
                <a:gd name="connsiteX27" fmla="*/ 461023 w 1461699"/>
                <a:gd name="connsiteY27" fmla="*/ 77803 h 1461699"/>
                <a:gd name="connsiteX28" fmla="*/ 731678 w 1461699"/>
                <a:gd name="connsiteY28" fmla="*/ 24003 h 1461699"/>
                <a:gd name="connsiteX29" fmla="*/ 1002332 w 1461699"/>
                <a:gd name="connsiteY29" fmla="*/ 77803 h 1461699"/>
                <a:gd name="connsiteX30" fmla="*/ 1231602 w 1461699"/>
                <a:gd name="connsiteY30" fmla="*/ 230925 h 1461699"/>
                <a:gd name="connsiteX31" fmla="*/ 1384725 w 1461699"/>
                <a:gd name="connsiteY31" fmla="*/ 460195 h 1461699"/>
                <a:gd name="connsiteX32" fmla="*/ 1438525 w 1461699"/>
                <a:gd name="connsiteY32" fmla="*/ 730850 h 1461699"/>
                <a:gd name="connsiteX33" fmla="*/ 1384725 w 1461699"/>
                <a:gd name="connsiteY33" fmla="*/ 1001505 h 1461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461699" h="1461699">
                  <a:moveTo>
                    <a:pt x="1248156" y="214372"/>
                  </a:moveTo>
                  <a:cubicBezTo>
                    <a:pt x="1180286" y="146501"/>
                    <a:pt x="1100000" y="92701"/>
                    <a:pt x="1011437" y="55455"/>
                  </a:cubicBezTo>
                  <a:cubicBezTo>
                    <a:pt x="922874" y="19037"/>
                    <a:pt x="827690" y="0"/>
                    <a:pt x="731678" y="0"/>
                  </a:cubicBezTo>
                  <a:cubicBezTo>
                    <a:pt x="635666" y="0"/>
                    <a:pt x="540481" y="19037"/>
                    <a:pt x="451919" y="55455"/>
                  </a:cubicBezTo>
                  <a:cubicBezTo>
                    <a:pt x="363356" y="91874"/>
                    <a:pt x="282242" y="146501"/>
                    <a:pt x="214372" y="213544"/>
                  </a:cubicBezTo>
                  <a:cubicBezTo>
                    <a:pt x="146501" y="281414"/>
                    <a:pt x="92701" y="362528"/>
                    <a:pt x="55455" y="451091"/>
                  </a:cubicBezTo>
                  <a:cubicBezTo>
                    <a:pt x="19037" y="539654"/>
                    <a:pt x="0" y="635666"/>
                    <a:pt x="0" y="730850"/>
                  </a:cubicBezTo>
                  <a:cubicBezTo>
                    <a:pt x="0" y="826862"/>
                    <a:pt x="19037" y="922046"/>
                    <a:pt x="55455" y="1010609"/>
                  </a:cubicBezTo>
                  <a:cubicBezTo>
                    <a:pt x="91874" y="1099172"/>
                    <a:pt x="146501" y="1180286"/>
                    <a:pt x="214372" y="1248156"/>
                  </a:cubicBezTo>
                  <a:cubicBezTo>
                    <a:pt x="282242" y="1316027"/>
                    <a:pt x="363356" y="1369826"/>
                    <a:pt x="451919" y="1406245"/>
                  </a:cubicBezTo>
                  <a:cubicBezTo>
                    <a:pt x="540481" y="1442663"/>
                    <a:pt x="636493" y="1461700"/>
                    <a:pt x="731678" y="1461700"/>
                  </a:cubicBezTo>
                  <a:cubicBezTo>
                    <a:pt x="827690" y="1461700"/>
                    <a:pt x="922874" y="1442663"/>
                    <a:pt x="1011437" y="1406245"/>
                  </a:cubicBezTo>
                  <a:cubicBezTo>
                    <a:pt x="1100000" y="1369826"/>
                    <a:pt x="1181113" y="1315199"/>
                    <a:pt x="1248156" y="1247328"/>
                  </a:cubicBezTo>
                  <a:cubicBezTo>
                    <a:pt x="1316027" y="1179458"/>
                    <a:pt x="1369826" y="1098344"/>
                    <a:pt x="1406245" y="1009781"/>
                  </a:cubicBezTo>
                  <a:cubicBezTo>
                    <a:pt x="1442663" y="921219"/>
                    <a:pt x="1461700" y="826034"/>
                    <a:pt x="1461700" y="730022"/>
                  </a:cubicBezTo>
                  <a:cubicBezTo>
                    <a:pt x="1461700" y="634010"/>
                    <a:pt x="1442663" y="538826"/>
                    <a:pt x="1406245" y="450263"/>
                  </a:cubicBezTo>
                  <a:cubicBezTo>
                    <a:pt x="1369826" y="363356"/>
                    <a:pt x="1316027" y="282242"/>
                    <a:pt x="1248156" y="214372"/>
                  </a:cubicBezTo>
                  <a:close/>
                  <a:moveTo>
                    <a:pt x="1384725" y="1001505"/>
                  </a:moveTo>
                  <a:cubicBezTo>
                    <a:pt x="1349134" y="1086757"/>
                    <a:pt x="1296990" y="1165387"/>
                    <a:pt x="1231602" y="1230775"/>
                  </a:cubicBezTo>
                  <a:cubicBezTo>
                    <a:pt x="1166215" y="1296162"/>
                    <a:pt x="1087584" y="1348306"/>
                    <a:pt x="1002332" y="1383897"/>
                  </a:cubicBezTo>
                  <a:cubicBezTo>
                    <a:pt x="917080" y="1419488"/>
                    <a:pt x="824379" y="1437697"/>
                    <a:pt x="731678" y="1437697"/>
                  </a:cubicBezTo>
                  <a:cubicBezTo>
                    <a:pt x="638976" y="1437697"/>
                    <a:pt x="547103" y="1419488"/>
                    <a:pt x="461023" y="1383897"/>
                  </a:cubicBezTo>
                  <a:cubicBezTo>
                    <a:pt x="375771" y="1348306"/>
                    <a:pt x="297141" y="1296162"/>
                    <a:pt x="231753" y="1230775"/>
                  </a:cubicBezTo>
                  <a:cubicBezTo>
                    <a:pt x="166366" y="1165387"/>
                    <a:pt x="114221" y="1086757"/>
                    <a:pt x="78631" y="1001505"/>
                  </a:cubicBezTo>
                  <a:cubicBezTo>
                    <a:pt x="43040" y="916252"/>
                    <a:pt x="24831" y="823551"/>
                    <a:pt x="24831" y="730850"/>
                  </a:cubicBezTo>
                  <a:cubicBezTo>
                    <a:pt x="24831" y="638149"/>
                    <a:pt x="43040" y="546275"/>
                    <a:pt x="78631" y="460195"/>
                  </a:cubicBezTo>
                  <a:cubicBezTo>
                    <a:pt x="114221" y="374943"/>
                    <a:pt x="166366" y="296313"/>
                    <a:pt x="231753" y="230925"/>
                  </a:cubicBezTo>
                  <a:cubicBezTo>
                    <a:pt x="297141" y="165538"/>
                    <a:pt x="375771" y="113393"/>
                    <a:pt x="461023" y="77803"/>
                  </a:cubicBezTo>
                  <a:cubicBezTo>
                    <a:pt x="546275" y="42212"/>
                    <a:pt x="638976" y="24003"/>
                    <a:pt x="731678" y="24003"/>
                  </a:cubicBezTo>
                  <a:cubicBezTo>
                    <a:pt x="824379" y="24003"/>
                    <a:pt x="917080" y="42212"/>
                    <a:pt x="1002332" y="77803"/>
                  </a:cubicBezTo>
                  <a:cubicBezTo>
                    <a:pt x="1087584" y="113393"/>
                    <a:pt x="1166215" y="165538"/>
                    <a:pt x="1231602" y="230925"/>
                  </a:cubicBezTo>
                  <a:cubicBezTo>
                    <a:pt x="1296990" y="296313"/>
                    <a:pt x="1349962" y="374943"/>
                    <a:pt x="1384725" y="460195"/>
                  </a:cubicBezTo>
                  <a:cubicBezTo>
                    <a:pt x="1420316" y="545448"/>
                    <a:pt x="1438525" y="638149"/>
                    <a:pt x="1438525" y="730850"/>
                  </a:cubicBezTo>
                  <a:cubicBezTo>
                    <a:pt x="1438525" y="823551"/>
                    <a:pt x="1420316" y="916252"/>
                    <a:pt x="1384725" y="1001505"/>
                  </a:cubicBezTo>
                  <a:close/>
                </a:path>
              </a:pathLst>
            </a:custGeom>
            <a:grpFill/>
            <a:ln w="8252"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18CAA83F-B9D8-07D0-E0BB-71C95B19EAFD}"/>
                </a:ext>
              </a:extLst>
            </p:cNvPr>
            <p:cNvSpPr/>
            <p:nvPr/>
          </p:nvSpPr>
          <p:spPr bwMode="gray">
            <a:xfrm>
              <a:off x="-675394" y="-701097"/>
              <a:ext cx="1348306" cy="1347478"/>
            </a:xfrm>
            <a:custGeom>
              <a:avLst/>
              <a:gdLst>
                <a:gd name="connsiteX0" fmla="*/ 1151316 w 1348306"/>
                <a:gd name="connsiteY0" fmla="*/ 197818 h 1347478"/>
                <a:gd name="connsiteX1" fmla="*/ 932806 w 1348306"/>
                <a:gd name="connsiteY1" fmla="*/ 51317 h 1347478"/>
                <a:gd name="connsiteX2" fmla="*/ 674567 w 1348306"/>
                <a:gd name="connsiteY2" fmla="*/ 0 h 1347478"/>
                <a:gd name="connsiteX3" fmla="*/ 416328 w 1348306"/>
                <a:gd name="connsiteY3" fmla="*/ 51317 h 1347478"/>
                <a:gd name="connsiteX4" fmla="*/ 197818 w 1348306"/>
                <a:gd name="connsiteY4" fmla="*/ 196990 h 1347478"/>
                <a:gd name="connsiteX5" fmla="*/ 51317 w 1348306"/>
                <a:gd name="connsiteY5" fmla="*/ 415500 h 1347478"/>
                <a:gd name="connsiteX6" fmla="*/ 0 w 1348306"/>
                <a:gd name="connsiteY6" fmla="*/ 673739 h 1347478"/>
                <a:gd name="connsiteX7" fmla="*/ 51317 w 1348306"/>
                <a:gd name="connsiteY7" fmla="*/ 931979 h 1347478"/>
                <a:gd name="connsiteX8" fmla="*/ 197818 w 1348306"/>
                <a:gd name="connsiteY8" fmla="*/ 1150489 h 1347478"/>
                <a:gd name="connsiteX9" fmla="*/ 416328 w 1348306"/>
                <a:gd name="connsiteY9" fmla="*/ 1296162 h 1347478"/>
                <a:gd name="connsiteX10" fmla="*/ 674567 w 1348306"/>
                <a:gd name="connsiteY10" fmla="*/ 1347479 h 1347478"/>
                <a:gd name="connsiteX11" fmla="*/ 932806 w 1348306"/>
                <a:gd name="connsiteY11" fmla="*/ 1296162 h 1347478"/>
                <a:gd name="connsiteX12" fmla="*/ 1151316 w 1348306"/>
                <a:gd name="connsiteY12" fmla="*/ 1149661 h 1347478"/>
                <a:gd name="connsiteX13" fmla="*/ 1296990 w 1348306"/>
                <a:gd name="connsiteY13" fmla="*/ 931151 h 1347478"/>
                <a:gd name="connsiteX14" fmla="*/ 1348307 w 1348306"/>
                <a:gd name="connsiteY14" fmla="*/ 673739 h 1347478"/>
                <a:gd name="connsiteX15" fmla="*/ 1296990 w 1348306"/>
                <a:gd name="connsiteY15" fmla="*/ 416328 h 1347478"/>
                <a:gd name="connsiteX16" fmla="*/ 1151316 w 1348306"/>
                <a:gd name="connsiteY16" fmla="*/ 197818 h 1347478"/>
                <a:gd name="connsiteX17" fmla="*/ 1269676 w 1348306"/>
                <a:gd name="connsiteY17" fmla="*/ 920391 h 1347478"/>
                <a:gd name="connsiteX18" fmla="*/ 1129796 w 1348306"/>
                <a:gd name="connsiteY18" fmla="*/ 1128969 h 1347478"/>
                <a:gd name="connsiteX19" fmla="*/ 920391 w 1348306"/>
                <a:gd name="connsiteY19" fmla="*/ 1268848 h 1347478"/>
                <a:gd name="connsiteX20" fmla="*/ 673739 w 1348306"/>
                <a:gd name="connsiteY20" fmla="*/ 1317682 h 1347478"/>
                <a:gd name="connsiteX21" fmla="*/ 427088 w 1348306"/>
                <a:gd name="connsiteY21" fmla="*/ 1268848 h 1347478"/>
                <a:gd name="connsiteX22" fmla="*/ 218510 w 1348306"/>
                <a:gd name="connsiteY22" fmla="*/ 1128969 h 1347478"/>
                <a:gd name="connsiteX23" fmla="*/ 79458 w 1348306"/>
                <a:gd name="connsiteY23" fmla="*/ 920391 h 1347478"/>
                <a:gd name="connsiteX24" fmla="*/ 30624 w 1348306"/>
                <a:gd name="connsiteY24" fmla="*/ 674567 h 1347478"/>
                <a:gd name="connsiteX25" fmla="*/ 79458 w 1348306"/>
                <a:gd name="connsiteY25" fmla="*/ 427916 h 1347478"/>
                <a:gd name="connsiteX26" fmla="*/ 218510 w 1348306"/>
                <a:gd name="connsiteY26" fmla="*/ 219338 h 1347478"/>
                <a:gd name="connsiteX27" fmla="*/ 427088 w 1348306"/>
                <a:gd name="connsiteY27" fmla="*/ 79458 h 1347478"/>
                <a:gd name="connsiteX28" fmla="*/ 673739 w 1348306"/>
                <a:gd name="connsiteY28" fmla="*/ 30624 h 1347478"/>
                <a:gd name="connsiteX29" fmla="*/ 920391 w 1348306"/>
                <a:gd name="connsiteY29" fmla="*/ 79458 h 1347478"/>
                <a:gd name="connsiteX30" fmla="*/ 1129796 w 1348306"/>
                <a:gd name="connsiteY30" fmla="*/ 219338 h 1347478"/>
                <a:gd name="connsiteX31" fmla="*/ 1269676 w 1348306"/>
                <a:gd name="connsiteY31" fmla="*/ 428743 h 1347478"/>
                <a:gd name="connsiteX32" fmla="*/ 1318510 w 1348306"/>
                <a:gd name="connsiteY32" fmla="*/ 675395 h 1347478"/>
                <a:gd name="connsiteX33" fmla="*/ 1269676 w 1348306"/>
                <a:gd name="connsiteY33" fmla="*/ 920391 h 1347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48306" h="1347478">
                  <a:moveTo>
                    <a:pt x="1151316" y="197818"/>
                  </a:moveTo>
                  <a:cubicBezTo>
                    <a:pt x="1089240" y="135741"/>
                    <a:pt x="1014748" y="85252"/>
                    <a:pt x="932806" y="51317"/>
                  </a:cubicBezTo>
                  <a:cubicBezTo>
                    <a:pt x="851693" y="17381"/>
                    <a:pt x="763130" y="0"/>
                    <a:pt x="674567" y="0"/>
                  </a:cubicBezTo>
                  <a:cubicBezTo>
                    <a:pt x="586004" y="0"/>
                    <a:pt x="498269" y="17381"/>
                    <a:pt x="416328" y="51317"/>
                  </a:cubicBezTo>
                  <a:cubicBezTo>
                    <a:pt x="334387" y="85252"/>
                    <a:pt x="259895" y="134913"/>
                    <a:pt x="197818" y="196990"/>
                  </a:cubicBezTo>
                  <a:cubicBezTo>
                    <a:pt x="135741" y="259067"/>
                    <a:pt x="85252" y="334387"/>
                    <a:pt x="51317" y="415500"/>
                  </a:cubicBezTo>
                  <a:cubicBezTo>
                    <a:pt x="17381" y="497441"/>
                    <a:pt x="0" y="585177"/>
                    <a:pt x="0" y="673739"/>
                  </a:cubicBezTo>
                  <a:cubicBezTo>
                    <a:pt x="0" y="762302"/>
                    <a:pt x="17381" y="850037"/>
                    <a:pt x="51317" y="931979"/>
                  </a:cubicBezTo>
                  <a:cubicBezTo>
                    <a:pt x="85252" y="1013920"/>
                    <a:pt x="134913" y="1088412"/>
                    <a:pt x="197818" y="1150489"/>
                  </a:cubicBezTo>
                  <a:cubicBezTo>
                    <a:pt x="259895" y="1212565"/>
                    <a:pt x="335214" y="1263054"/>
                    <a:pt x="416328" y="1296162"/>
                  </a:cubicBezTo>
                  <a:cubicBezTo>
                    <a:pt x="498269" y="1330097"/>
                    <a:pt x="586004" y="1347479"/>
                    <a:pt x="674567" y="1347479"/>
                  </a:cubicBezTo>
                  <a:cubicBezTo>
                    <a:pt x="763130" y="1347479"/>
                    <a:pt x="850865" y="1330097"/>
                    <a:pt x="932806" y="1296162"/>
                  </a:cubicBezTo>
                  <a:cubicBezTo>
                    <a:pt x="1014748" y="1262227"/>
                    <a:pt x="1089240" y="1212565"/>
                    <a:pt x="1151316" y="1149661"/>
                  </a:cubicBezTo>
                  <a:cubicBezTo>
                    <a:pt x="1213393" y="1087584"/>
                    <a:pt x="1263882" y="1012264"/>
                    <a:pt x="1296990" y="931151"/>
                  </a:cubicBezTo>
                  <a:cubicBezTo>
                    <a:pt x="1330925" y="850037"/>
                    <a:pt x="1348307" y="761475"/>
                    <a:pt x="1348307" y="673739"/>
                  </a:cubicBezTo>
                  <a:cubicBezTo>
                    <a:pt x="1348307" y="586004"/>
                    <a:pt x="1330925" y="497441"/>
                    <a:pt x="1296990" y="416328"/>
                  </a:cubicBezTo>
                  <a:cubicBezTo>
                    <a:pt x="1263054" y="334387"/>
                    <a:pt x="1213393" y="259895"/>
                    <a:pt x="1151316" y="197818"/>
                  </a:cubicBezTo>
                  <a:close/>
                  <a:moveTo>
                    <a:pt x="1269676" y="920391"/>
                  </a:moveTo>
                  <a:cubicBezTo>
                    <a:pt x="1237396" y="998194"/>
                    <a:pt x="1189390" y="1069375"/>
                    <a:pt x="1129796" y="1128969"/>
                  </a:cubicBezTo>
                  <a:cubicBezTo>
                    <a:pt x="1070203" y="1188562"/>
                    <a:pt x="999021" y="1236568"/>
                    <a:pt x="920391" y="1268848"/>
                  </a:cubicBezTo>
                  <a:cubicBezTo>
                    <a:pt x="842588" y="1301128"/>
                    <a:pt x="758164" y="1317682"/>
                    <a:pt x="673739" y="1317682"/>
                  </a:cubicBezTo>
                  <a:cubicBezTo>
                    <a:pt x="589315" y="1317682"/>
                    <a:pt x="504891" y="1301128"/>
                    <a:pt x="427088" y="1268848"/>
                  </a:cubicBezTo>
                  <a:cubicBezTo>
                    <a:pt x="349285" y="1236568"/>
                    <a:pt x="278104" y="1188562"/>
                    <a:pt x="218510" y="1128969"/>
                  </a:cubicBezTo>
                  <a:cubicBezTo>
                    <a:pt x="158916" y="1069375"/>
                    <a:pt x="111738" y="998194"/>
                    <a:pt x="79458" y="920391"/>
                  </a:cubicBezTo>
                  <a:cubicBezTo>
                    <a:pt x="47178" y="842588"/>
                    <a:pt x="30624" y="758164"/>
                    <a:pt x="30624" y="674567"/>
                  </a:cubicBezTo>
                  <a:cubicBezTo>
                    <a:pt x="30624" y="590143"/>
                    <a:pt x="47178" y="505718"/>
                    <a:pt x="79458" y="427916"/>
                  </a:cubicBezTo>
                  <a:cubicBezTo>
                    <a:pt x="111738" y="350113"/>
                    <a:pt x="158916" y="278931"/>
                    <a:pt x="218510" y="219338"/>
                  </a:cubicBezTo>
                  <a:cubicBezTo>
                    <a:pt x="278104" y="159744"/>
                    <a:pt x="349285" y="111738"/>
                    <a:pt x="427088" y="79458"/>
                  </a:cubicBezTo>
                  <a:cubicBezTo>
                    <a:pt x="504891" y="47178"/>
                    <a:pt x="589315" y="30624"/>
                    <a:pt x="673739" y="30624"/>
                  </a:cubicBezTo>
                  <a:cubicBezTo>
                    <a:pt x="758164" y="30624"/>
                    <a:pt x="842588" y="47178"/>
                    <a:pt x="920391" y="79458"/>
                  </a:cubicBezTo>
                  <a:cubicBezTo>
                    <a:pt x="998194" y="111738"/>
                    <a:pt x="1070203" y="159744"/>
                    <a:pt x="1129796" y="219338"/>
                  </a:cubicBezTo>
                  <a:cubicBezTo>
                    <a:pt x="1189390" y="278931"/>
                    <a:pt x="1237396" y="350113"/>
                    <a:pt x="1269676" y="428743"/>
                  </a:cubicBezTo>
                  <a:cubicBezTo>
                    <a:pt x="1301956" y="506546"/>
                    <a:pt x="1318510" y="590970"/>
                    <a:pt x="1318510" y="675395"/>
                  </a:cubicBezTo>
                  <a:cubicBezTo>
                    <a:pt x="1319337" y="758164"/>
                    <a:pt x="1302784" y="842588"/>
                    <a:pt x="1269676" y="920391"/>
                  </a:cubicBezTo>
                  <a:close/>
                </a:path>
              </a:pathLst>
            </a:custGeom>
            <a:grpFill/>
            <a:ln w="8252" cap="flat">
              <a:noFill/>
              <a:prstDash val="solid"/>
              <a:miter/>
            </a:ln>
          </p:spPr>
          <p:txBody>
            <a:bodyPr rtlCol="0" anchor="ctr"/>
            <a:lstStyle/>
            <a:p>
              <a:endParaRPr lang="en-US" noProof="0" dirty="0"/>
            </a:p>
          </p:txBody>
        </p:sp>
        <p:sp>
          <p:nvSpPr>
            <p:cNvPr id="38" name="Freeform: Shape 37">
              <a:extLst>
                <a:ext uri="{FF2B5EF4-FFF2-40B4-BE49-F238E27FC236}">
                  <a16:creationId xmlns:a16="http://schemas.microsoft.com/office/drawing/2014/main" id="{BC268048-D099-F436-05F0-1DAEFB8476ED}"/>
                </a:ext>
              </a:extLst>
            </p:cNvPr>
            <p:cNvSpPr/>
            <p:nvPr/>
          </p:nvSpPr>
          <p:spPr bwMode="gray">
            <a:xfrm>
              <a:off x="-618284" y="-643987"/>
              <a:ext cx="1233257" cy="1234085"/>
            </a:xfrm>
            <a:custGeom>
              <a:avLst/>
              <a:gdLst>
                <a:gd name="connsiteX0" fmla="*/ 1053649 w 1233257"/>
                <a:gd name="connsiteY0" fmla="*/ 181264 h 1234085"/>
                <a:gd name="connsiteX1" fmla="*/ 853348 w 1233257"/>
                <a:gd name="connsiteY1" fmla="*/ 47178 h 1234085"/>
                <a:gd name="connsiteX2" fmla="*/ 617457 w 1233257"/>
                <a:gd name="connsiteY2" fmla="*/ 0 h 1234085"/>
                <a:gd name="connsiteX3" fmla="*/ 381565 w 1233257"/>
                <a:gd name="connsiteY3" fmla="*/ 46351 h 1234085"/>
                <a:gd name="connsiteX4" fmla="*/ 181264 w 1233257"/>
                <a:gd name="connsiteY4" fmla="*/ 179609 h 1234085"/>
                <a:gd name="connsiteX5" fmla="*/ 47178 w 1233257"/>
                <a:gd name="connsiteY5" fmla="*/ 380737 h 1234085"/>
                <a:gd name="connsiteX6" fmla="*/ 0 w 1233257"/>
                <a:gd name="connsiteY6" fmla="*/ 616629 h 1234085"/>
                <a:gd name="connsiteX7" fmla="*/ 46351 w 1233257"/>
                <a:gd name="connsiteY7" fmla="*/ 853348 h 1234085"/>
                <a:gd name="connsiteX8" fmla="*/ 180436 w 1233257"/>
                <a:gd name="connsiteY8" fmla="*/ 1053649 h 1234085"/>
                <a:gd name="connsiteX9" fmla="*/ 380737 w 1233257"/>
                <a:gd name="connsiteY9" fmla="*/ 1187735 h 1234085"/>
                <a:gd name="connsiteX10" fmla="*/ 617457 w 1233257"/>
                <a:gd name="connsiteY10" fmla="*/ 1234085 h 1234085"/>
                <a:gd name="connsiteX11" fmla="*/ 853348 w 1233257"/>
                <a:gd name="connsiteY11" fmla="*/ 1186907 h 1234085"/>
                <a:gd name="connsiteX12" fmla="*/ 1053649 w 1233257"/>
                <a:gd name="connsiteY12" fmla="*/ 1052821 h 1234085"/>
                <a:gd name="connsiteX13" fmla="*/ 1186907 w 1233257"/>
                <a:gd name="connsiteY13" fmla="*/ 852520 h 1234085"/>
                <a:gd name="connsiteX14" fmla="*/ 1233258 w 1233257"/>
                <a:gd name="connsiteY14" fmla="*/ 616629 h 1234085"/>
                <a:gd name="connsiteX15" fmla="*/ 1186079 w 1233257"/>
                <a:gd name="connsiteY15" fmla="*/ 380737 h 1234085"/>
                <a:gd name="connsiteX16" fmla="*/ 1053649 w 1233257"/>
                <a:gd name="connsiteY16" fmla="*/ 181264 h 1234085"/>
                <a:gd name="connsiteX17" fmla="*/ 1154627 w 1233257"/>
                <a:gd name="connsiteY17" fmla="*/ 839277 h 1234085"/>
                <a:gd name="connsiteX18" fmla="*/ 1028818 w 1233257"/>
                <a:gd name="connsiteY18" fmla="*/ 1027991 h 1234085"/>
                <a:gd name="connsiteX19" fmla="*/ 840105 w 1233257"/>
                <a:gd name="connsiteY19" fmla="*/ 1153799 h 1234085"/>
                <a:gd name="connsiteX20" fmla="*/ 617457 w 1233257"/>
                <a:gd name="connsiteY20" fmla="*/ 1197667 h 1234085"/>
                <a:gd name="connsiteX21" fmla="*/ 394808 w 1233257"/>
                <a:gd name="connsiteY21" fmla="*/ 1153799 h 1234085"/>
                <a:gd name="connsiteX22" fmla="*/ 206095 w 1233257"/>
                <a:gd name="connsiteY22" fmla="*/ 1027991 h 1234085"/>
                <a:gd name="connsiteX23" fmla="*/ 80286 w 1233257"/>
                <a:gd name="connsiteY23" fmla="*/ 839277 h 1234085"/>
                <a:gd name="connsiteX24" fmla="*/ 36418 w 1233257"/>
                <a:gd name="connsiteY24" fmla="*/ 617457 h 1234085"/>
                <a:gd name="connsiteX25" fmla="*/ 80286 w 1233257"/>
                <a:gd name="connsiteY25" fmla="*/ 394808 h 1234085"/>
                <a:gd name="connsiteX26" fmla="*/ 206095 w 1233257"/>
                <a:gd name="connsiteY26" fmla="*/ 206095 h 1234085"/>
                <a:gd name="connsiteX27" fmla="*/ 394808 w 1233257"/>
                <a:gd name="connsiteY27" fmla="*/ 80286 h 1234085"/>
                <a:gd name="connsiteX28" fmla="*/ 617457 w 1233257"/>
                <a:gd name="connsiteY28" fmla="*/ 36418 h 1234085"/>
                <a:gd name="connsiteX29" fmla="*/ 840105 w 1233257"/>
                <a:gd name="connsiteY29" fmla="*/ 80286 h 1234085"/>
                <a:gd name="connsiteX30" fmla="*/ 1028818 w 1233257"/>
                <a:gd name="connsiteY30" fmla="*/ 206095 h 1234085"/>
                <a:gd name="connsiteX31" fmla="*/ 1154627 w 1233257"/>
                <a:gd name="connsiteY31" fmla="*/ 394808 h 1234085"/>
                <a:gd name="connsiteX32" fmla="*/ 1198495 w 1233257"/>
                <a:gd name="connsiteY32" fmla="*/ 617457 h 1234085"/>
                <a:gd name="connsiteX33" fmla="*/ 1154627 w 1233257"/>
                <a:gd name="connsiteY33" fmla="*/ 839277 h 1234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33257" h="1234085">
                  <a:moveTo>
                    <a:pt x="1053649" y="181264"/>
                  </a:moveTo>
                  <a:cubicBezTo>
                    <a:pt x="996538" y="124153"/>
                    <a:pt x="928668" y="78631"/>
                    <a:pt x="853348" y="47178"/>
                  </a:cubicBezTo>
                  <a:cubicBezTo>
                    <a:pt x="778856" y="16554"/>
                    <a:pt x="697742" y="0"/>
                    <a:pt x="617457" y="0"/>
                  </a:cubicBezTo>
                  <a:cubicBezTo>
                    <a:pt x="537171" y="0"/>
                    <a:pt x="456057" y="15726"/>
                    <a:pt x="381565" y="46351"/>
                  </a:cubicBezTo>
                  <a:cubicBezTo>
                    <a:pt x="307073" y="76975"/>
                    <a:pt x="238375" y="122498"/>
                    <a:pt x="181264" y="179609"/>
                  </a:cubicBezTo>
                  <a:cubicBezTo>
                    <a:pt x="124153" y="237547"/>
                    <a:pt x="77803" y="306245"/>
                    <a:pt x="47178" y="380737"/>
                  </a:cubicBezTo>
                  <a:cubicBezTo>
                    <a:pt x="15726" y="455229"/>
                    <a:pt x="0" y="536343"/>
                    <a:pt x="0" y="616629"/>
                  </a:cubicBezTo>
                  <a:cubicBezTo>
                    <a:pt x="0" y="697742"/>
                    <a:pt x="15726" y="778028"/>
                    <a:pt x="46351" y="853348"/>
                  </a:cubicBezTo>
                  <a:cubicBezTo>
                    <a:pt x="76975" y="927840"/>
                    <a:pt x="123326" y="996538"/>
                    <a:pt x="180436" y="1053649"/>
                  </a:cubicBezTo>
                  <a:cubicBezTo>
                    <a:pt x="237547" y="1110760"/>
                    <a:pt x="306245" y="1156283"/>
                    <a:pt x="380737" y="1187735"/>
                  </a:cubicBezTo>
                  <a:cubicBezTo>
                    <a:pt x="455229" y="1218359"/>
                    <a:pt x="536343" y="1234085"/>
                    <a:pt x="617457" y="1234085"/>
                  </a:cubicBezTo>
                  <a:cubicBezTo>
                    <a:pt x="698570" y="1234085"/>
                    <a:pt x="778856" y="1218359"/>
                    <a:pt x="853348" y="1186907"/>
                  </a:cubicBezTo>
                  <a:cubicBezTo>
                    <a:pt x="927840" y="1156283"/>
                    <a:pt x="996538" y="1109932"/>
                    <a:pt x="1053649" y="1052821"/>
                  </a:cubicBezTo>
                  <a:cubicBezTo>
                    <a:pt x="1110760" y="995711"/>
                    <a:pt x="1156283" y="927012"/>
                    <a:pt x="1186907" y="852520"/>
                  </a:cubicBezTo>
                  <a:cubicBezTo>
                    <a:pt x="1217532" y="778028"/>
                    <a:pt x="1233258" y="696915"/>
                    <a:pt x="1233258" y="616629"/>
                  </a:cubicBezTo>
                  <a:cubicBezTo>
                    <a:pt x="1233258" y="536343"/>
                    <a:pt x="1217532" y="455229"/>
                    <a:pt x="1186079" y="380737"/>
                  </a:cubicBezTo>
                  <a:cubicBezTo>
                    <a:pt x="1156283" y="306245"/>
                    <a:pt x="1110760" y="237547"/>
                    <a:pt x="1053649" y="181264"/>
                  </a:cubicBezTo>
                  <a:close/>
                  <a:moveTo>
                    <a:pt x="1154627" y="839277"/>
                  </a:moveTo>
                  <a:cubicBezTo>
                    <a:pt x="1125658" y="909631"/>
                    <a:pt x="1082618" y="974191"/>
                    <a:pt x="1028818" y="1027991"/>
                  </a:cubicBezTo>
                  <a:cubicBezTo>
                    <a:pt x="975019" y="1081790"/>
                    <a:pt x="910459" y="1124830"/>
                    <a:pt x="840105" y="1153799"/>
                  </a:cubicBezTo>
                  <a:cubicBezTo>
                    <a:pt x="769751" y="1182769"/>
                    <a:pt x="693604" y="1197667"/>
                    <a:pt x="617457" y="1197667"/>
                  </a:cubicBezTo>
                  <a:cubicBezTo>
                    <a:pt x="541309" y="1197667"/>
                    <a:pt x="465162" y="1182769"/>
                    <a:pt x="394808" y="1153799"/>
                  </a:cubicBezTo>
                  <a:cubicBezTo>
                    <a:pt x="324454" y="1124830"/>
                    <a:pt x="259895" y="1081790"/>
                    <a:pt x="206095" y="1027991"/>
                  </a:cubicBezTo>
                  <a:cubicBezTo>
                    <a:pt x="152295" y="974191"/>
                    <a:pt x="109255" y="909631"/>
                    <a:pt x="80286" y="839277"/>
                  </a:cubicBezTo>
                  <a:cubicBezTo>
                    <a:pt x="51317" y="768924"/>
                    <a:pt x="36418" y="692776"/>
                    <a:pt x="36418" y="617457"/>
                  </a:cubicBezTo>
                  <a:cubicBezTo>
                    <a:pt x="36418" y="541309"/>
                    <a:pt x="51317" y="465162"/>
                    <a:pt x="80286" y="394808"/>
                  </a:cubicBezTo>
                  <a:cubicBezTo>
                    <a:pt x="109255" y="324454"/>
                    <a:pt x="152295" y="259895"/>
                    <a:pt x="206095" y="206095"/>
                  </a:cubicBezTo>
                  <a:cubicBezTo>
                    <a:pt x="259895" y="152295"/>
                    <a:pt x="324454" y="109255"/>
                    <a:pt x="394808" y="80286"/>
                  </a:cubicBezTo>
                  <a:cubicBezTo>
                    <a:pt x="465162" y="51317"/>
                    <a:pt x="541309" y="36418"/>
                    <a:pt x="617457" y="36418"/>
                  </a:cubicBezTo>
                  <a:cubicBezTo>
                    <a:pt x="693604" y="36418"/>
                    <a:pt x="769751" y="51317"/>
                    <a:pt x="840105" y="80286"/>
                  </a:cubicBezTo>
                  <a:cubicBezTo>
                    <a:pt x="910459" y="109255"/>
                    <a:pt x="975019" y="152295"/>
                    <a:pt x="1028818" y="206095"/>
                  </a:cubicBezTo>
                  <a:cubicBezTo>
                    <a:pt x="1082618" y="259895"/>
                    <a:pt x="1125658" y="324454"/>
                    <a:pt x="1154627" y="394808"/>
                  </a:cubicBezTo>
                  <a:cubicBezTo>
                    <a:pt x="1183596" y="465162"/>
                    <a:pt x="1198495" y="541309"/>
                    <a:pt x="1198495" y="617457"/>
                  </a:cubicBezTo>
                  <a:cubicBezTo>
                    <a:pt x="1199322" y="692776"/>
                    <a:pt x="1183596" y="768924"/>
                    <a:pt x="1154627" y="839277"/>
                  </a:cubicBezTo>
                  <a:close/>
                </a:path>
              </a:pathLst>
            </a:custGeom>
            <a:grpFill/>
            <a:ln w="8252"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A5712CA3-1664-C7B0-78B8-E279A9BDD0AE}"/>
                </a:ext>
              </a:extLst>
            </p:cNvPr>
            <p:cNvSpPr/>
            <p:nvPr/>
          </p:nvSpPr>
          <p:spPr bwMode="gray">
            <a:xfrm>
              <a:off x="-560345" y="-586876"/>
              <a:ext cx="1119036" cy="1119036"/>
            </a:xfrm>
            <a:custGeom>
              <a:avLst/>
              <a:gdLst>
                <a:gd name="connsiteX0" fmla="*/ 559518 w 1119036"/>
                <a:gd name="connsiteY0" fmla="*/ 0 h 1119036"/>
                <a:gd name="connsiteX1" fmla="*/ 0 w 1119036"/>
                <a:gd name="connsiteY1" fmla="*/ 559518 h 1119036"/>
                <a:gd name="connsiteX2" fmla="*/ 559518 w 1119036"/>
                <a:gd name="connsiteY2" fmla="*/ 1119036 h 1119036"/>
                <a:gd name="connsiteX3" fmla="*/ 1119036 w 1119036"/>
                <a:gd name="connsiteY3" fmla="*/ 559518 h 1119036"/>
                <a:gd name="connsiteX4" fmla="*/ 559518 w 1119036"/>
                <a:gd name="connsiteY4" fmla="*/ 0 h 1119036"/>
                <a:gd name="connsiteX5" fmla="*/ 559518 w 1119036"/>
                <a:gd name="connsiteY5" fmla="*/ 1078480 h 1119036"/>
                <a:gd name="connsiteX6" fmla="*/ 40557 w 1119036"/>
                <a:gd name="connsiteY6" fmla="*/ 559518 h 1119036"/>
                <a:gd name="connsiteX7" fmla="*/ 559518 w 1119036"/>
                <a:gd name="connsiteY7" fmla="*/ 40557 h 1119036"/>
                <a:gd name="connsiteX8" fmla="*/ 1078480 w 1119036"/>
                <a:gd name="connsiteY8" fmla="*/ 559518 h 1119036"/>
                <a:gd name="connsiteX9" fmla="*/ 559518 w 1119036"/>
                <a:gd name="connsiteY9" fmla="*/ 1078480 h 1119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19036" h="1119036">
                  <a:moveTo>
                    <a:pt x="559518" y="0"/>
                  </a:moveTo>
                  <a:cubicBezTo>
                    <a:pt x="250790" y="0"/>
                    <a:pt x="0" y="250790"/>
                    <a:pt x="0" y="559518"/>
                  </a:cubicBezTo>
                  <a:cubicBezTo>
                    <a:pt x="0" y="868247"/>
                    <a:pt x="250790" y="1119036"/>
                    <a:pt x="559518" y="1119036"/>
                  </a:cubicBezTo>
                  <a:cubicBezTo>
                    <a:pt x="868246" y="1119036"/>
                    <a:pt x="1119036" y="868247"/>
                    <a:pt x="1119036" y="559518"/>
                  </a:cubicBezTo>
                  <a:cubicBezTo>
                    <a:pt x="1119036" y="251618"/>
                    <a:pt x="868246" y="0"/>
                    <a:pt x="559518" y="0"/>
                  </a:cubicBezTo>
                  <a:close/>
                  <a:moveTo>
                    <a:pt x="559518" y="1078480"/>
                  </a:moveTo>
                  <a:cubicBezTo>
                    <a:pt x="273138" y="1078480"/>
                    <a:pt x="40557" y="845899"/>
                    <a:pt x="40557" y="559518"/>
                  </a:cubicBezTo>
                  <a:cubicBezTo>
                    <a:pt x="40557" y="273138"/>
                    <a:pt x="273138" y="40557"/>
                    <a:pt x="559518" y="40557"/>
                  </a:cubicBezTo>
                  <a:cubicBezTo>
                    <a:pt x="845899" y="40557"/>
                    <a:pt x="1078480" y="273138"/>
                    <a:pt x="1078480" y="559518"/>
                  </a:cubicBezTo>
                  <a:cubicBezTo>
                    <a:pt x="1078480" y="845899"/>
                    <a:pt x="845899" y="1078480"/>
                    <a:pt x="559518" y="1078480"/>
                  </a:cubicBezTo>
                  <a:close/>
                </a:path>
              </a:pathLst>
            </a:custGeom>
            <a:grpFill/>
            <a:ln w="8252"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89459B7F-C915-C776-E7FD-768E7C2BED63}"/>
                </a:ext>
              </a:extLst>
            </p:cNvPr>
            <p:cNvSpPr/>
            <p:nvPr/>
          </p:nvSpPr>
          <p:spPr bwMode="gray">
            <a:xfrm>
              <a:off x="-504063" y="-530593"/>
              <a:ext cx="1006470" cy="1006470"/>
            </a:xfrm>
            <a:custGeom>
              <a:avLst/>
              <a:gdLst>
                <a:gd name="connsiteX0" fmla="*/ 503235 w 1006470"/>
                <a:gd name="connsiteY0" fmla="*/ 0 h 1006470"/>
                <a:gd name="connsiteX1" fmla="*/ 0 w 1006470"/>
                <a:gd name="connsiteY1" fmla="*/ 503235 h 1006470"/>
                <a:gd name="connsiteX2" fmla="*/ 503235 w 1006470"/>
                <a:gd name="connsiteY2" fmla="*/ 1006471 h 1006470"/>
                <a:gd name="connsiteX3" fmla="*/ 1006471 w 1006470"/>
                <a:gd name="connsiteY3" fmla="*/ 503235 h 1006470"/>
                <a:gd name="connsiteX4" fmla="*/ 503235 w 1006470"/>
                <a:gd name="connsiteY4" fmla="*/ 0 h 1006470"/>
                <a:gd name="connsiteX5" fmla="*/ 503235 w 1006470"/>
                <a:gd name="connsiteY5" fmla="*/ 958465 h 1006470"/>
                <a:gd name="connsiteX6" fmla="*/ 48006 w 1006470"/>
                <a:gd name="connsiteY6" fmla="*/ 503235 h 1006470"/>
                <a:gd name="connsiteX7" fmla="*/ 503235 w 1006470"/>
                <a:gd name="connsiteY7" fmla="*/ 48006 h 1006470"/>
                <a:gd name="connsiteX8" fmla="*/ 958465 w 1006470"/>
                <a:gd name="connsiteY8" fmla="*/ 503235 h 1006470"/>
                <a:gd name="connsiteX9" fmla="*/ 503235 w 1006470"/>
                <a:gd name="connsiteY9" fmla="*/ 958465 h 1006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6470" h="1006470">
                  <a:moveTo>
                    <a:pt x="503235" y="0"/>
                  </a:moveTo>
                  <a:cubicBezTo>
                    <a:pt x="225959" y="0"/>
                    <a:pt x="0" y="225959"/>
                    <a:pt x="0" y="503235"/>
                  </a:cubicBezTo>
                  <a:cubicBezTo>
                    <a:pt x="0" y="780511"/>
                    <a:pt x="225959" y="1006471"/>
                    <a:pt x="503235" y="1006471"/>
                  </a:cubicBezTo>
                  <a:cubicBezTo>
                    <a:pt x="780511" y="1006471"/>
                    <a:pt x="1006471" y="780511"/>
                    <a:pt x="1006471" y="503235"/>
                  </a:cubicBezTo>
                  <a:cubicBezTo>
                    <a:pt x="1006471" y="225959"/>
                    <a:pt x="780511" y="0"/>
                    <a:pt x="503235" y="0"/>
                  </a:cubicBezTo>
                  <a:close/>
                  <a:moveTo>
                    <a:pt x="503235" y="958465"/>
                  </a:moveTo>
                  <a:cubicBezTo>
                    <a:pt x="252445" y="958465"/>
                    <a:pt x="48006" y="754025"/>
                    <a:pt x="48006" y="503235"/>
                  </a:cubicBezTo>
                  <a:cubicBezTo>
                    <a:pt x="48006" y="252445"/>
                    <a:pt x="252445" y="48006"/>
                    <a:pt x="503235" y="48006"/>
                  </a:cubicBezTo>
                  <a:cubicBezTo>
                    <a:pt x="754025" y="48006"/>
                    <a:pt x="958465" y="252445"/>
                    <a:pt x="958465" y="503235"/>
                  </a:cubicBezTo>
                  <a:cubicBezTo>
                    <a:pt x="958465" y="754025"/>
                    <a:pt x="754025" y="958465"/>
                    <a:pt x="503235" y="958465"/>
                  </a:cubicBezTo>
                  <a:close/>
                </a:path>
              </a:pathLst>
            </a:custGeom>
            <a:grpFill/>
            <a:ln w="8252"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5410A46F-BDD6-8C1F-80C3-1421BCA1CBA4}"/>
                </a:ext>
              </a:extLst>
            </p:cNvPr>
            <p:cNvSpPr/>
            <p:nvPr/>
          </p:nvSpPr>
          <p:spPr bwMode="gray">
            <a:xfrm>
              <a:off x="-446124" y="-472655"/>
              <a:ext cx="890594" cy="890594"/>
            </a:xfrm>
            <a:custGeom>
              <a:avLst/>
              <a:gdLst>
                <a:gd name="connsiteX0" fmla="*/ 445297 w 890594"/>
                <a:gd name="connsiteY0" fmla="*/ 0 h 890594"/>
                <a:gd name="connsiteX1" fmla="*/ 0 w 890594"/>
                <a:gd name="connsiteY1" fmla="*/ 445297 h 890594"/>
                <a:gd name="connsiteX2" fmla="*/ 445297 w 890594"/>
                <a:gd name="connsiteY2" fmla="*/ 890594 h 890594"/>
                <a:gd name="connsiteX3" fmla="*/ 890594 w 890594"/>
                <a:gd name="connsiteY3" fmla="*/ 445297 h 890594"/>
                <a:gd name="connsiteX4" fmla="*/ 445297 w 890594"/>
                <a:gd name="connsiteY4" fmla="*/ 0 h 890594"/>
                <a:gd name="connsiteX5" fmla="*/ 445297 w 890594"/>
                <a:gd name="connsiteY5" fmla="*/ 838450 h 890594"/>
                <a:gd name="connsiteX6" fmla="*/ 52144 w 890594"/>
                <a:gd name="connsiteY6" fmla="*/ 445297 h 890594"/>
                <a:gd name="connsiteX7" fmla="*/ 445297 w 890594"/>
                <a:gd name="connsiteY7" fmla="*/ 52144 h 890594"/>
                <a:gd name="connsiteX8" fmla="*/ 838450 w 890594"/>
                <a:gd name="connsiteY8" fmla="*/ 445297 h 890594"/>
                <a:gd name="connsiteX9" fmla="*/ 445297 w 890594"/>
                <a:gd name="connsiteY9" fmla="*/ 838450 h 890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0594" h="890594">
                  <a:moveTo>
                    <a:pt x="445297" y="0"/>
                  </a:moveTo>
                  <a:cubicBezTo>
                    <a:pt x="199473" y="0"/>
                    <a:pt x="0" y="199473"/>
                    <a:pt x="0" y="445297"/>
                  </a:cubicBezTo>
                  <a:cubicBezTo>
                    <a:pt x="0" y="691121"/>
                    <a:pt x="199473" y="890594"/>
                    <a:pt x="445297" y="890594"/>
                  </a:cubicBezTo>
                  <a:cubicBezTo>
                    <a:pt x="691121" y="890594"/>
                    <a:pt x="890594" y="691121"/>
                    <a:pt x="890594" y="445297"/>
                  </a:cubicBezTo>
                  <a:cubicBezTo>
                    <a:pt x="890594" y="200301"/>
                    <a:pt x="691121" y="0"/>
                    <a:pt x="445297" y="0"/>
                  </a:cubicBezTo>
                  <a:close/>
                  <a:moveTo>
                    <a:pt x="445297" y="838450"/>
                  </a:moveTo>
                  <a:cubicBezTo>
                    <a:pt x="228442" y="838450"/>
                    <a:pt x="52144" y="662152"/>
                    <a:pt x="52144" y="445297"/>
                  </a:cubicBezTo>
                  <a:cubicBezTo>
                    <a:pt x="52144" y="228442"/>
                    <a:pt x="228442" y="52144"/>
                    <a:pt x="445297" y="52144"/>
                  </a:cubicBezTo>
                  <a:cubicBezTo>
                    <a:pt x="662152" y="52144"/>
                    <a:pt x="838450" y="228442"/>
                    <a:pt x="838450" y="445297"/>
                  </a:cubicBezTo>
                  <a:cubicBezTo>
                    <a:pt x="838450" y="662152"/>
                    <a:pt x="662152" y="838450"/>
                    <a:pt x="445297" y="838450"/>
                  </a:cubicBezTo>
                  <a:close/>
                </a:path>
              </a:pathLst>
            </a:custGeom>
            <a:grpFill/>
            <a:ln w="8252" cap="flat">
              <a:noFill/>
              <a:prstDash val="solid"/>
              <a:miter/>
            </a:ln>
          </p:spPr>
          <p:txBody>
            <a:bodyPr rtlCol="0" anchor="ctr"/>
            <a:lstStyle/>
            <a:p>
              <a:endParaRPr lang="en-US" noProof="0" dirty="0"/>
            </a:p>
          </p:txBody>
        </p:sp>
      </p:grpSp>
      <p:pic>
        <p:nvPicPr>
          <p:cNvPr id="42" name="Graphic 41">
            <a:extLst>
              <a:ext uri="{FF2B5EF4-FFF2-40B4-BE49-F238E27FC236}">
                <a16:creationId xmlns:a16="http://schemas.microsoft.com/office/drawing/2014/main" id="{4FE9AB10-FD01-B0BB-F6A0-70AC6A4C5F5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bwMode="gray">
          <a:xfrm>
            <a:off x="3774344" y="2401729"/>
            <a:ext cx="6797406" cy="4078444"/>
          </a:xfrm>
          <a:prstGeom prst="rect">
            <a:avLst/>
          </a:prstGeom>
        </p:spPr>
      </p:pic>
      <p:sp>
        <p:nvSpPr>
          <p:cNvPr id="47" name="TextBox 46">
            <a:extLst>
              <a:ext uri="{FF2B5EF4-FFF2-40B4-BE49-F238E27FC236}">
                <a16:creationId xmlns:a16="http://schemas.microsoft.com/office/drawing/2014/main" id="{B481DB5A-871C-9F9B-19CA-F91885B32335}"/>
              </a:ext>
            </a:extLst>
          </p:cNvPr>
          <p:cNvSpPr txBox="1"/>
          <p:nvPr/>
        </p:nvSpPr>
        <p:spPr bwMode="gray">
          <a:xfrm>
            <a:off x="8547099" y="2345574"/>
            <a:ext cx="3418195" cy="1374735"/>
          </a:xfrm>
          <a:prstGeom prst="rect">
            <a:avLst/>
          </a:prstGeom>
          <a:noFill/>
        </p:spPr>
        <p:txBody>
          <a:bodyPr wrap="square">
            <a:spAutoFit/>
          </a:bodyPr>
          <a:lstStyle>
            <a:defPPr>
              <a:defRPr lang="de-DE"/>
            </a:defPPr>
            <a:lvl1pPr marL="182880" indent="-182880">
              <a:spcBef>
                <a:spcPts val="400"/>
              </a:spcBef>
              <a:spcAft>
                <a:spcPts val="400"/>
              </a:spcAft>
              <a:buClr>
                <a:schemeClr val="accent1"/>
              </a:buClr>
              <a:buFont typeface="Arial" panose="020B0604020202020204" pitchFamily="34" charset="0"/>
              <a:buChar char="•"/>
              <a:defRPr sz="1400"/>
            </a:lvl1pPr>
          </a:lstStyle>
          <a:p>
            <a:r>
              <a:rPr lang="en-US" noProof="0" dirty="0"/>
              <a:t>Large supply voltage range:                   </a:t>
            </a:r>
            <a:r>
              <a:rPr lang="en-US" b="1" noProof="0" dirty="0"/>
              <a:t>2.4 V – 5.5 V</a:t>
            </a:r>
          </a:p>
          <a:p>
            <a:r>
              <a:rPr lang="en-US" b="1" noProof="0" dirty="0"/>
              <a:t>Low power </a:t>
            </a:r>
            <a:r>
              <a:rPr lang="en-US" noProof="0" dirty="0"/>
              <a:t>mode and </a:t>
            </a:r>
            <a:r>
              <a:rPr lang="en-US" b="1" noProof="0" dirty="0"/>
              <a:t>single shot </a:t>
            </a:r>
            <a:r>
              <a:rPr lang="en-US" noProof="0" dirty="0"/>
              <a:t>mode available</a:t>
            </a:r>
          </a:p>
          <a:p>
            <a:r>
              <a:rPr lang="en-US" noProof="0" dirty="0"/>
              <a:t>Includes </a:t>
            </a:r>
            <a:r>
              <a:rPr lang="en-US" b="1" noProof="0" dirty="0"/>
              <a:t>RH and T </a:t>
            </a:r>
            <a:r>
              <a:rPr lang="en-US" noProof="0" dirty="0"/>
              <a:t>output signal</a:t>
            </a:r>
          </a:p>
        </p:txBody>
      </p:sp>
      <p:sp>
        <p:nvSpPr>
          <p:cNvPr id="67" name="Footer Placeholder 3">
            <a:extLst>
              <a:ext uri="{FF2B5EF4-FFF2-40B4-BE49-F238E27FC236}">
                <a16:creationId xmlns:a16="http://schemas.microsoft.com/office/drawing/2014/main" id="{7B38D126-3330-C839-2278-F5ABC5C79EA1}"/>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68" name="Slide Number Placeholder 4">
            <a:extLst>
              <a:ext uri="{FF2B5EF4-FFF2-40B4-BE49-F238E27FC236}">
                <a16:creationId xmlns:a16="http://schemas.microsoft.com/office/drawing/2014/main" id="{2BB683F7-2EF6-7BA8-1C50-C6646632A515}"/>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8</a:t>
            </a:fld>
            <a:endParaRPr lang="en-US" noProof="0" dirty="0"/>
          </a:p>
        </p:txBody>
      </p:sp>
      <p:pic>
        <p:nvPicPr>
          <p:cNvPr id="5" name="Picture 4" descr="SCD41 QR Code">
            <a:extLst>
              <a:ext uri="{FF2B5EF4-FFF2-40B4-BE49-F238E27FC236}">
                <a16:creationId xmlns:a16="http://schemas.microsoft.com/office/drawing/2014/main" id="{24E2E906-ACFE-1D70-DC57-E4FE960BFA89}"/>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gray">
          <a:xfrm>
            <a:off x="4517783" y="3114789"/>
            <a:ext cx="5092333" cy="3182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817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039B7-1633-459B-5018-EF64FF652F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8064AA-1725-B0C9-4A5F-FB0687A83F94}"/>
              </a:ext>
            </a:extLst>
          </p:cNvPr>
          <p:cNvSpPr>
            <a:spLocks noGrp="1"/>
          </p:cNvSpPr>
          <p:nvPr>
            <p:ph type="title"/>
          </p:nvPr>
        </p:nvSpPr>
        <p:spPr bwMode="gray"/>
        <p:txBody>
          <a:bodyPr/>
          <a:lstStyle/>
          <a:p>
            <a:r>
              <a:rPr lang="en-US" noProof="0" dirty="0"/>
              <a:t>SCD41: Improved Accuracy, Extended Range &amp; Single-Shot Mode</a:t>
            </a:r>
          </a:p>
        </p:txBody>
      </p:sp>
      <p:sp>
        <p:nvSpPr>
          <p:cNvPr id="23" name="Rectangle: Rounded Corners 49">
            <a:extLst>
              <a:ext uri="{FF2B5EF4-FFF2-40B4-BE49-F238E27FC236}">
                <a16:creationId xmlns:a16="http://schemas.microsoft.com/office/drawing/2014/main" id="{D321B156-D75D-99D3-6F37-0890E876FEC4}"/>
              </a:ext>
            </a:extLst>
          </p:cNvPr>
          <p:cNvSpPr/>
          <p:nvPr/>
        </p:nvSpPr>
        <p:spPr bwMode="gray">
          <a:xfrm>
            <a:off x="515937" y="1446353"/>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Rectangle 23">
            <a:extLst>
              <a:ext uri="{FF2B5EF4-FFF2-40B4-BE49-F238E27FC236}">
                <a16:creationId xmlns:a16="http://schemas.microsoft.com/office/drawing/2014/main" id="{714C63F0-BB68-560D-941E-0FB92242A0CD}"/>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cs typeface="+mn-cs"/>
              </a:rPr>
              <a:t>SCD41 Features </a:t>
            </a:r>
          </a:p>
        </p:txBody>
      </p:sp>
      <p:cxnSp>
        <p:nvCxnSpPr>
          <p:cNvPr id="25" name="Straight Connector 24">
            <a:extLst>
              <a:ext uri="{FF2B5EF4-FFF2-40B4-BE49-F238E27FC236}">
                <a16:creationId xmlns:a16="http://schemas.microsoft.com/office/drawing/2014/main" id="{494874DB-FD5C-A904-9DE3-C94A7A7BF94E}"/>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DE30DA34-BC86-20F1-253E-CFB91D080974}"/>
              </a:ext>
            </a:extLst>
          </p:cNvPr>
          <p:cNvSpPr/>
          <p:nvPr/>
        </p:nvSpPr>
        <p:spPr bwMode="gray">
          <a:xfrm>
            <a:off x="515937" y="4552373"/>
            <a:ext cx="4185152" cy="820559"/>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TextBox 26">
            <a:extLst>
              <a:ext uri="{FF2B5EF4-FFF2-40B4-BE49-F238E27FC236}">
                <a16:creationId xmlns:a16="http://schemas.microsoft.com/office/drawing/2014/main" id="{BA50F5D1-BDB3-29A5-C06C-3D001762B8B7}"/>
              </a:ext>
            </a:extLst>
          </p:cNvPr>
          <p:cNvSpPr txBox="1"/>
          <p:nvPr/>
        </p:nvSpPr>
        <p:spPr bwMode="gray">
          <a:xfrm>
            <a:off x="1552083" y="4786509"/>
            <a:ext cx="3006303" cy="338554"/>
          </a:xfrm>
          <a:prstGeom prst="rect">
            <a:avLst/>
          </a:prstGeom>
          <a:noFill/>
        </p:spPr>
        <p:txBody>
          <a:bodyPr wrap="square">
            <a:spAutoFit/>
          </a:bodyPr>
          <a:lstStyle/>
          <a:p>
            <a:r>
              <a:rPr lang="en-US" sz="1600" b="1" noProof="0" dirty="0">
                <a:solidFill>
                  <a:schemeClr val="bg1"/>
                </a:solidFill>
              </a:rPr>
              <a:t>Extended Specified Range</a:t>
            </a:r>
          </a:p>
        </p:txBody>
      </p:sp>
      <p:sp>
        <p:nvSpPr>
          <p:cNvPr id="29" name="TextBox 28">
            <a:extLst>
              <a:ext uri="{FF2B5EF4-FFF2-40B4-BE49-F238E27FC236}">
                <a16:creationId xmlns:a16="http://schemas.microsoft.com/office/drawing/2014/main" id="{B03709F8-7032-9177-8AF1-3198CF6B25F0}"/>
              </a:ext>
            </a:extLst>
          </p:cNvPr>
          <p:cNvSpPr txBox="1"/>
          <p:nvPr/>
        </p:nvSpPr>
        <p:spPr bwMode="gray">
          <a:xfrm>
            <a:off x="631755" y="2381089"/>
            <a:ext cx="3854780" cy="1980029"/>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Small CO</a:t>
            </a:r>
            <a:r>
              <a:rPr lang="en-US" sz="1600" baseline="-25000" noProof="0" dirty="0"/>
              <a:t>2</a:t>
            </a:r>
            <a:r>
              <a:rPr lang="en-US" sz="1600" noProof="0" dirty="0"/>
              <a:t> sensor size</a:t>
            </a:r>
          </a:p>
          <a:p>
            <a:pPr marL="182880" indent="-182880">
              <a:spcBef>
                <a:spcPts val="400"/>
              </a:spcBef>
              <a:spcAft>
                <a:spcPts val="400"/>
              </a:spcAft>
              <a:buClr>
                <a:schemeClr val="accent1"/>
              </a:buClr>
              <a:buFont typeface="Arial" panose="020B0604020202020204" pitchFamily="34" charset="0"/>
              <a:buChar char="•"/>
            </a:pPr>
            <a:r>
              <a:rPr lang="en-US" sz="1600" noProof="0" dirty="0"/>
              <a:t>SMD solderable, tape &amp; reel package</a:t>
            </a:r>
          </a:p>
          <a:p>
            <a:pPr marL="182880" indent="-182880">
              <a:spcBef>
                <a:spcPts val="400"/>
              </a:spcBef>
              <a:spcAft>
                <a:spcPts val="400"/>
              </a:spcAft>
              <a:buClr>
                <a:schemeClr val="accent1"/>
              </a:buClr>
              <a:buFont typeface="Arial" panose="020B0604020202020204" pitchFamily="34" charset="0"/>
              <a:buChar char="•"/>
            </a:pPr>
            <a:r>
              <a:rPr lang="en-US" sz="1600" noProof="0" dirty="0"/>
              <a:t>On-chip RH and T compensation</a:t>
            </a:r>
          </a:p>
          <a:p>
            <a:pPr marL="182880" indent="-182880">
              <a:spcBef>
                <a:spcPts val="400"/>
              </a:spcBef>
              <a:spcAft>
                <a:spcPts val="400"/>
              </a:spcAft>
              <a:buClr>
                <a:schemeClr val="accent1"/>
              </a:buClr>
              <a:buFont typeface="Arial" panose="020B0604020202020204" pitchFamily="34" charset="0"/>
              <a:buChar char="•"/>
            </a:pPr>
            <a:r>
              <a:rPr lang="en-US" sz="1600" noProof="0" dirty="0"/>
              <a:t>Large supply voltage range</a:t>
            </a:r>
          </a:p>
          <a:p>
            <a:pPr marL="182880" indent="-182880">
              <a:spcBef>
                <a:spcPts val="400"/>
              </a:spcBef>
              <a:spcAft>
                <a:spcPts val="400"/>
              </a:spcAft>
              <a:buClr>
                <a:schemeClr val="accent1"/>
              </a:buClr>
              <a:buFont typeface="Arial" panose="020B0604020202020204" pitchFamily="34" charset="0"/>
              <a:buChar char="•"/>
            </a:pPr>
            <a:r>
              <a:rPr lang="en-US" sz="1600" noProof="0" dirty="0"/>
              <a:t>Critical components by Sensirion </a:t>
            </a:r>
            <a:br>
              <a:rPr lang="en-US" sz="1600" noProof="0" dirty="0"/>
            </a:br>
            <a:r>
              <a:rPr lang="en-US" sz="1600" noProof="0" dirty="0"/>
              <a:t>→ ensured sensor availability </a:t>
            </a:r>
          </a:p>
        </p:txBody>
      </p:sp>
      <p:sp>
        <p:nvSpPr>
          <p:cNvPr id="46" name="TextBox 45">
            <a:extLst>
              <a:ext uri="{FF2B5EF4-FFF2-40B4-BE49-F238E27FC236}">
                <a16:creationId xmlns:a16="http://schemas.microsoft.com/office/drawing/2014/main" id="{198DD6A7-D95F-BF71-C918-42F10B605E5D}"/>
              </a:ext>
            </a:extLst>
          </p:cNvPr>
          <p:cNvSpPr txBox="1"/>
          <p:nvPr/>
        </p:nvSpPr>
        <p:spPr bwMode="gray">
          <a:xfrm>
            <a:off x="8849343" y="2807170"/>
            <a:ext cx="3008424" cy="3277820"/>
          </a:xfrm>
          <a:prstGeom prst="rect">
            <a:avLst/>
          </a:prstGeom>
          <a:noFill/>
        </p:spPr>
        <p:txBody>
          <a:bodyPr wrap="square">
            <a:spAutoFit/>
          </a:bodyPr>
          <a:lstStyle/>
          <a:p>
            <a:pPr marL="182880" indent="-182880">
              <a:buClr>
                <a:schemeClr val="accent1"/>
              </a:buClr>
              <a:buFont typeface="Arial" panose="020B0604020202020204" pitchFamily="34" charset="0"/>
              <a:buChar char="•"/>
              <a:defRPr/>
            </a:pPr>
            <a:r>
              <a:rPr lang="en-US" sz="1400" b="1" noProof="0" dirty="0"/>
              <a:t>CO</a:t>
            </a:r>
            <a:r>
              <a:rPr lang="en-US" sz="1400" b="1" baseline="-25000" noProof="0" dirty="0"/>
              <a:t>2</a:t>
            </a:r>
            <a:r>
              <a:rPr lang="en-US" sz="1400" b="1" noProof="0" dirty="0"/>
              <a:t> accuracy</a:t>
            </a:r>
            <a:r>
              <a:rPr lang="en-US" sz="1400" noProof="0" dirty="0"/>
              <a:t>:</a:t>
            </a:r>
            <a:br>
              <a:rPr lang="en-US" sz="1400" noProof="0" dirty="0"/>
            </a:br>
            <a:r>
              <a:rPr lang="en-US" sz="500" noProof="0" dirty="0"/>
              <a:t> </a:t>
            </a:r>
            <a:br>
              <a:rPr lang="en-US" sz="1400" noProof="0" dirty="0"/>
            </a:br>
            <a:r>
              <a:rPr lang="en-US" sz="1400" b="0" i="0" noProof="0" dirty="0">
                <a:solidFill>
                  <a:schemeClr val="tx1"/>
                </a:solidFill>
              </a:rPr>
              <a:t>± (50 ppm + 2.5 % </a:t>
            </a:r>
            <a:r>
              <a:rPr lang="en-US" sz="1400" b="0" i="0" noProof="0" dirty="0" err="1">
                <a:solidFill>
                  <a:schemeClr val="tx1"/>
                </a:solidFill>
              </a:rPr>
              <a:t>m.v</a:t>
            </a:r>
            <a:r>
              <a:rPr lang="en-US" sz="1400" b="0" i="0" noProof="0" dirty="0">
                <a:solidFill>
                  <a:schemeClr val="tx1"/>
                </a:solidFill>
              </a:rPr>
              <a:t>.)</a:t>
            </a:r>
            <a:br>
              <a:rPr lang="en-US" sz="1400" b="0" i="0" noProof="0" dirty="0">
                <a:solidFill>
                  <a:schemeClr val="tx1"/>
                </a:solidFill>
              </a:rPr>
            </a:br>
            <a:r>
              <a:rPr lang="en-US" sz="1400" b="0" i="0" noProof="0" dirty="0">
                <a:solidFill>
                  <a:schemeClr val="tx1"/>
                </a:solidFill>
              </a:rPr>
              <a:t>	</a:t>
            </a:r>
            <a:r>
              <a:rPr lang="en-US" sz="1400" b="0" i="0" noProof="0" dirty="0">
                <a:solidFill>
                  <a:schemeClr val="tx1"/>
                </a:solidFill>
                <a:sym typeface="Wingdings" panose="05000000000000000000" pitchFamily="2" charset="2"/>
              </a:rPr>
              <a:t>@ </a:t>
            </a:r>
            <a:r>
              <a:rPr lang="en-US" sz="1400" b="0" i="0" noProof="0" dirty="0">
                <a:solidFill>
                  <a:schemeClr val="tx1"/>
                </a:solidFill>
              </a:rPr>
              <a:t>400</a:t>
            </a:r>
            <a:r>
              <a:rPr lang="en-US" sz="1400" b="0" i="0" baseline="0" noProof="0" dirty="0">
                <a:solidFill>
                  <a:schemeClr val="tx1"/>
                </a:solidFill>
              </a:rPr>
              <a:t>–1’000 ppm</a:t>
            </a:r>
            <a:br>
              <a:rPr lang="en-US" sz="1400" noProof="0" dirty="0"/>
            </a:br>
            <a:r>
              <a:rPr lang="en-US" sz="500" noProof="0" dirty="0"/>
              <a:t> </a:t>
            </a:r>
            <a:br>
              <a:rPr lang="en-US" sz="1400" b="0" i="0" noProof="0" dirty="0">
                <a:solidFill>
                  <a:schemeClr val="tx1"/>
                </a:solidFill>
              </a:rPr>
            </a:br>
            <a:r>
              <a:rPr lang="en-US" sz="1400" b="0" i="0" noProof="0" dirty="0">
                <a:solidFill>
                  <a:schemeClr val="tx1"/>
                </a:solidFill>
              </a:rPr>
              <a:t>± (50 ppm + 3 % </a:t>
            </a:r>
            <a:r>
              <a:rPr lang="en-US" sz="1400" b="0" i="0" noProof="0" dirty="0" err="1">
                <a:solidFill>
                  <a:schemeClr val="tx1"/>
                </a:solidFill>
              </a:rPr>
              <a:t>m.v</a:t>
            </a:r>
            <a:r>
              <a:rPr lang="en-US" sz="1400" b="0" i="0" noProof="0" dirty="0">
                <a:solidFill>
                  <a:schemeClr val="tx1"/>
                </a:solidFill>
              </a:rPr>
              <a:t>.) </a:t>
            </a:r>
            <a:br>
              <a:rPr lang="en-US" sz="1400" b="0" i="0" noProof="0" dirty="0">
                <a:solidFill>
                  <a:schemeClr val="tx1"/>
                </a:solidFill>
              </a:rPr>
            </a:br>
            <a:r>
              <a:rPr lang="en-US" sz="1400" b="0" i="0" noProof="0" dirty="0">
                <a:solidFill>
                  <a:schemeClr val="tx1"/>
                </a:solidFill>
              </a:rPr>
              <a:t>	</a:t>
            </a:r>
            <a:r>
              <a:rPr lang="en-US" sz="1400" b="0" i="0" noProof="0" dirty="0">
                <a:solidFill>
                  <a:schemeClr val="tx1"/>
                </a:solidFill>
                <a:sym typeface="Wingdings" panose="05000000000000000000" pitchFamily="2" charset="2"/>
              </a:rPr>
              <a:t>@ </a:t>
            </a:r>
            <a:r>
              <a:rPr lang="en-US" sz="1400" b="0" i="0" noProof="0" dirty="0">
                <a:solidFill>
                  <a:schemeClr val="tx1"/>
                </a:solidFill>
              </a:rPr>
              <a:t>1001</a:t>
            </a:r>
            <a:r>
              <a:rPr lang="en-US" sz="1400" b="0" i="0" baseline="0" noProof="0" dirty="0">
                <a:solidFill>
                  <a:schemeClr val="tx1"/>
                </a:solidFill>
              </a:rPr>
              <a:t>–2’000 ppm</a:t>
            </a:r>
            <a:br>
              <a:rPr lang="en-US" sz="1400" noProof="0" dirty="0"/>
            </a:br>
            <a:r>
              <a:rPr lang="en-US" sz="500" noProof="0" dirty="0"/>
              <a:t> </a:t>
            </a:r>
            <a:br>
              <a:rPr lang="en-US" sz="1400" b="0" i="0" noProof="0" dirty="0">
                <a:solidFill>
                  <a:schemeClr val="tx1"/>
                </a:solidFill>
              </a:rPr>
            </a:br>
            <a:r>
              <a:rPr lang="en-US" sz="1400" b="0" i="0" noProof="0" dirty="0">
                <a:solidFill>
                  <a:schemeClr val="tx1"/>
                </a:solidFill>
              </a:rPr>
              <a:t>± (40 ppm + 5 % </a:t>
            </a:r>
            <a:r>
              <a:rPr lang="en-US" sz="1400" b="0" i="0" noProof="0" dirty="0" err="1">
                <a:solidFill>
                  <a:schemeClr val="tx1"/>
                </a:solidFill>
              </a:rPr>
              <a:t>m.v</a:t>
            </a:r>
            <a:r>
              <a:rPr lang="en-US" sz="1400" b="0" i="0" noProof="0" dirty="0">
                <a:solidFill>
                  <a:schemeClr val="tx1"/>
                </a:solidFill>
              </a:rPr>
              <a:t>.)</a:t>
            </a:r>
            <a:endParaRPr lang="en-US" sz="1400" b="0" i="0" baseline="0" noProof="0" dirty="0">
              <a:solidFill>
                <a:schemeClr val="tx1"/>
              </a:solidFill>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1400" b="0" i="0" noProof="0" dirty="0">
                <a:solidFill>
                  <a:schemeClr val="tx1"/>
                </a:solidFill>
              </a:rPr>
              <a:t>	</a:t>
            </a:r>
            <a:r>
              <a:rPr lang="en-US" sz="1400" b="0" i="0" noProof="0" dirty="0">
                <a:solidFill>
                  <a:schemeClr val="tx1"/>
                </a:solidFill>
                <a:sym typeface="Wingdings" panose="05000000000000000000" pitchFamily="2" charset="2"/>
              </a:rPr>
              <a:t>@ </a:t>
            </a:r>
            <a:r>
              <a:rPr lang="en-US" sz="1400" b="0" i="0" noProof="0" dirty="0">
                <a:solidFill>
                  <a:schemeClr val="tx1"/>
                </a:solidFill>
              </a:rPr>
              <a:t>2001</a:t>
            </a:r>
            <a:r>
              <a:rPr lang="en-US" sz="1400" b="0" i="0" baseline="0" noProof="0" dirty="0">
                <a:solidFill>
                  <a:schemeClr val="tx1"/>
                </a:solidFill>
              </a:rPr>
              <a:t>–5’000 ppm</a:t>
            </a:r>
            <a:br>
              <a:rPr lang="en-US" sz="1400" noProof="0" dirty="0"/>
            </a:br>
            <a:r>
              <a:rPr lang="en-US" sz="1400" noProof="0" dirty="0"/>
              <a:t>    </a:t>
            </a:r>
          </a:p>
          <a:p>
            <a:pPr marL="182880" indent="-182880">
              <a:spcBef>
                <a:spcPts val="400"/>
              </a:spcBef>
              <a:spcAft>
                <a:spcPts val="400"/>
              </a:spcAft>
              <a:buClr>
                <a:schemeClr val="accent1"/>
              </a:buClr>
              <a:buFont typeface="Arial" panose="020B0604020202020204" pitchFamily="34" charset="0"/>
              <a:buChar char="•"/>
            </a:pPr>
            <a:r>
              <a:rPr lang="en-US" sz="1400" noProof="0" dirty="0"/>
              <a:t>Automatic Self-Calibration (ASC) eliminates need for manual field calibration</a:t>
            </a:r>
          </a:p>
          <a:p>
            <a:pPr marL="182880" indent="-182880">
              <a:spcBef>
                <a:spcPts val="400"/>
              </a:spcBef>
              <a:spcAft>
                <a:spcPts val="400"/>
              </a:spcAft>
              <a:buClr>
                <a:schemeClr val="accent1"/>
              </a:buClr>
              <a:buFont typeface="Arial" panose="020B0604020202020204" pitchFamily="34" charset="0"/>
              <a:buChar char="•"/>
            </a:pPr>
            <a:r>
              <a:rPr lang="en-US" sz="1400" noProof="0" dirty="0"/>
              <a:t>Features single-shot mode operation</a:t>
            </a:r>
          </a:p>
        </p:txBody>
      </p:sp>
      <p:grpSp>
        <p:nvGrpSpPr>
          <p:cNvPr id="3" name="Group 2">
            <a:extLst>
              <a:ext uri="{FF2B5EF4-FFF2-40B4-BE49-F238E27FC236}">
                <a16:creationId xmlns:a16="http://schemas.microsoft.com/office/drawing/2014/main" id="{6BB140F4-7A34-DC9E-A2D8-CF47D87A117B}"/>
              </a:ext>
            </a:extLst>
          </p:cNvPr>
          <p:cNvGrpSpPr/>
          <p:nvPr/>
        </p:nvGrpSpPr>
        <p:grpSpPr>
          <a:xfrm>
            <a:off x="6255161" y="1494507"/>
            <a:ext cx="5188363" cy="1073308"/>
            <a:chOff x="6045880" y="4820747"/>
            <a:chExt cx="5188363" cy="1073308"/>
          </a:xfrm>
        </p:grpSpPr>
        <p:pic>
          <p:nvPicPr>
            <p:cNvPr id="47" name="Picture 2" descr="Title 24 Compliance - The Homeowners Cheat Sheet to Windows &amp;amp; Doors">
              <a:extLst>
                <a:ext uri="{FF2B5EF4-FFF2-40B4-BE49-F238E27FC236}">
                  <a16:creationId xmlns:a16="http://schemas.microsoft.com/office/drawing/2014/main" id="{CCE1B14F-0484-5F99-2EAB-43D6622417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7889996" y="4915151"/>
              <a:ext cx="978904" cy="978904"/>
            </a:xfrm>
            <a:prstGeom prst="rect">
              <a:avLst/>
            </a:prstGeom>
            <a:noFill/>
            <a:extLst>
              <a:ext uri="{909E8E84-426E-40DD-AFC4-6F175D3DCCD1}">
                <a14:hiddenFill xmlns:a14="http://schemas.microsoft.com/office/drawing/2010/main">
                  <a:solidFill>
                    <a:srgbClr val="FFFFFF"/>
                  </a:solidFill>
                </a14:hiddenFill>
              </a:ext>
            </a:extLst>
          </p:spPr>
        </p:pic>
        <p:pic>
          <p:nvPicPr>
            <p:cNvPr id="48" name="Content Placeholder 2" descr="RESET® Standard">
              <a:extLst>
                <a:ext uri="{FF2B5EF4-FFF2-40B4-BE49-F238E27FC236}">
                  <a16:creationId xmlns:a16="http://schemas.microsoft.com/office/drawing/2014/main" id="{28F1E3F8-F6C9-D590-4CBA-DF3F5F4F78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6045880" y="4953317"/>
              <a:ext cx="827869" cy="8278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descr="Text&#10;&#10;Description automatically generated">
              <a:extLst>
                <a:ext uri="{FF2B5EF4-FFF2-40B4-BE49-F238E27FC236}">
                  <a16:creationId xmlns:a16="http://schemas.microsoft.com/office/drawing/2014/main" id="{DDD1D05F-35B2-E06A-0EFB-154ED922697C}"/>
                </a:ext>
              </a:extLst>
            </p:cNvPr>
            <p:cNvPicPr>
              <a:picLocks noChangeAspect="1"/>
            </p:cNvPicPr>
            <p:nvPr/>
          </p:nvPicPr>
          <p:blipFill rotWithShape="1">
            <a:blip r:embed="rId4">
              <a:extLst>
                <a:ext uri="{28A0092B-C50C-407E-A947-70E740481C1C}">
                  <a14:useLocalDpi xmlns:a14="http://schemas.microsoft.com/office/drawing/2010/main" val="0"/>
                </a:ext>
              </a:extLst>
            </a:blip>
            <a:srcRect t="11795" b="23679"/>
            <a:stretch/>
          </p:blipFill>
          <p:spPr bwMode="gray">
            <a:xfrm>
              <a:off x="9646951" y="4820747"/>
              <a:ext cx="1587292" cy="1024215"/>
            </a:xfrm>
            <a:prstGeom prst="rect">
              <a:avLst/>
            </a:prstGeom>
          </p:spPr>
        </p:pic>
      </p:grpSp>
      <p:sp>
        <p:nvSpPr>
          <p:cNvPr id="51" name="Footer Placeholder 3">
            <a:extLst>
              <a:ext uri="{FF2B5EF4-FFF2-40B4-BE49-F238E27FC236}">
                <a16:creationId xmlns:a16="http://schemas.microsoft.com/office/drawing/2014/main" id="{9A7F1D23-6460-0EE1-0184-4EF046869BB7}"/>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52" name="Slide Number Placeholder 4">
            <a:extLst>
              <a:ext uri="{FF2B5EF4-FFF2-40B4-BE49-F238E27FC236}">
                <a16:creationId xmlns:a16="http://schemas.microsoft.com/office/drawing/2014/main" id="{24163715-D233-FA1E-5CB0-0E2B483076E0}"/>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9</a:t>
            </a:fld>
            <a:endParaRPr lang="en-US" noProof="0" dirty="0"/>
          </a:p>
        </p:txBody>
      </p:sp>
      <p:pic>
        <p:nvPicPr>
          <p:cNvPr id="5" name="Picture 4" descr="SCD41 QR Code">
            <a:extLst>
              <a:ext uri="{FF2B5EF4-FFF2-40B4-BE49-F238E27FC236}">
                <a16:creationId xmlns:a16="http://schemas.microsoft.com/office/drawing/2014/main" id="{E36A6CC2-C8E4-334D-0D8C-711D5D85739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gray">
          <a:xfrm>
            <a:off x="4517783" y="3114789"/>
            <a:ext cx="5092333" cy="3182707"/>
          </a:xfrm>
          <a:prstGeom prst="rect">
            <a:avLst/>
          </a:prstGeom>
          <a:noFill/>
          <a:effectLst/>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F85D8618-A23E-7087-6814-B90412C05B35}"/>
              </a:ext>
            </a:extLst>
          </p:cNvPr>
          <p:cNvSpPr/>
          <p:nvPr/>
        </p:nvSpPr>
        <p:spPr bwMode="gray">
          <a:xfrm>
            <a:off x="510682" y="5419475"/>
            <a:ext cx="4185152" cy="820559"/>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TextBox 9">
            <a:extLst>
              <a:ext uri="{FF2B5EF4-FFF2-40B4-BE49-F238E27FC236}">
                <a16:creationId xmlns:a16="http://schemas.microsoft.com/office/drawing/2014/main" id="{5C8BD3CA-6734-2BDF-8D04-6136EA512484}"/>
              </a:ext>
            </a:extLst>
          </p:cNvPr>
          <p:cNvSpPr txBox="1"/>
          <p:nvPr/>
        </p:nvSpPr>
        <p:spPr bwMode="gray">
          <a:xfrm>
            <a:off x="1546828" y="5653611"/>
            <a:ext cx="2936582" cy="338554"/>
          </a:xfrm>
          <a:prstGeom prst="rect">
            <a:avLst/>
          </a:prstGeom>
          <a:noFill/>
        </p:spPr>
        <p:txBody>
          <a:bodyPr wrap="square">
            <a:spAutoFit/>
          </a:bodyPr>
          <a:lstStyle/>
          <a:p>
            <a:r>
              <a:rPr lang="en-US" sz="1600" b="1" noProof="0" dirty="0">
                <a:solidFill>
                  <a:schemeClr val="bg1"/>
                </a:solidFill>
              </a:rPr>
              <a:t>Single-Shot Operation Mode</a:t>
            </a:r>
          </a:p>
        </p:txBody>
      </p:sp>
      <p:grpSp>
        <p:nvGrpSpPr>
          <p:cNvPr id="11" name="Group 10">
            <a:extLst>
              <a:ext uri="{FF2B5EF4-FFF2-40B4-BE49-F238E27FC236}">
                <a16:creationId xmlns:a16="http://schemas.microsoft.com/office/drawing/2014/main" id="{97C14636-2FB4-88A4-8740-B31CB8F8A727}"/>
              </a:ext>
            </a:extLst>
          </p:cNvPr>
          <p:cNvGrpSpPr/>
          <p:nvPr/>
        </p:nvGrpSpPr>
        <p:grpSpPr>
          <a:xfrm>
            <a:off x="716934" y="5478303"/>
            <a:ext cx="693400" cy="693401"/>
            <a:chOff x="701169" y="4590181"/>
            <a:chExt cx="693400" cy="693401"/>
          </a:xfrm>
        </p:grpSpPr>
        <p:sp>
          <p:nvSpPr>
            <p:cNvPr id="12" name="Oval 11">
              <a:extLst>
                <a:ext uri="{FF2B5EF4-FFF2-40B4-BE49-F238E27FC236}">
                  <a16:creationId xmlns:a16="http://schemas.microsoft.com/office/drawing/2014/main" id="{745B6CF3-9383-BDD6-5B65-10BEEC3BC6C6}"/>
                </a:ext>
              </a:extLst>
            </p:cNvPr>
            <p:cNvSpPr>
              <a:spLocks noChangeAspect="1"/>
            </p:cNvSpPr>
            <p:nvPr/>
          </p:nvSpPr>
          <p:spPr bwMode="gray">
            <a:xfrm>
              <a:off x="701169" y="4590181"/>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3" name="Picture 12">
              <a:extLst>
                <a:ext uri="{FF2B5EF4-FFF2-40B4-BE49-F238E27FC236}">
                  <a16:creationId xmlns:a16="http://schemas.microsoft.com/office/drawing/2014/main" id="{BEFC0FE9-3188-2462-67B2-870AC62FECC1}"/>
                </a:ext>
              </a:extLst>
            </p:cNvPr>
            <p:cNvPicPr>
              <a:picLocks noChangeAspect="1"/>
            </p:cNvPicPr>
            <p:nvPr/>
          </p:nvPicPr>
          <p:blipFill>
            <a:blip r:embed="rId6"/>
            <a:stretch>
              <a:fillRect/>
            </a:stretch>
          </p:blipFill>
          <p:spPr>
            <a:xfrm>
              <a:off x="770682" y="4668089"/>
              <a:ext cx="554374" cy="554374"/>
            </a:xfrm>
            <a:prstGeom prst="rect">
              <a:avLst/>
            </a:prstGeom>
          </p:spPr>
        </p:pic>
      </p:grpSp>
      <p:grpSp>
        <p:nvGrpSpPr>
          <p:cNvPr id="15" name="Group 14">
            <a:extLst>
              <a:ext uri="{FF2B5EF4-FFF2-40B4-BE49-F238E27FC236}">
                <a16:creationId xmlns:a16="http://schemas.microsoft.com/office/drawing/2014/main" id="{05D2A855-E188-A3BA-3597-0E113DD93AD5}"/>
              </a:ext>
            </a:extLst>
          </p:cNvPr>
          <p:cNvGrpSpPr/>
          <p:nvPr/>
        </p:nvGrpSpPr>
        <p:grpSpPr>
          <a:xfrm>
            <a:off x="701169" y="4611201"/>
            <a:ext cx="693400" cy="693401"/>
            <a:chOff x="606579" y="4611201"/>
            <a:chExt cx="693400" cy="693401"/>
          </a:xfrm>
        </p:grpSpPr>
        <p:sp>
          <p:nvSpPr>
            <p:cNvPr id="28" name="Oval 27">
              <a:extLst>
                <a:ext uri="{FF2B5EF4-FFF2-40B4-BE49-F238E27FC236}">
                  <a16:creationId xmlns:a16="http://schemas.microsoft.com/office/drawing/2014/main" id="{C984F4B0-739F-1C84-3F96-43A6FD3A24CB}"/>
                </a:ext>
              </a:extLst>
            </p:cNvPr>
            <p:cNvSpPr>
              <a:spLocks noChangeAspect="1"/>
            </p:cNvSpPr>
            <p:nvPr/>
          </p:nvSpPr>
          <p:spPr bwMode="gray">
            <a:xfrm>
              <a:off x="606579" y="4611201"/>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4" name="Picture 13">
              <a:extLst>
                <a:ext uri="{FF2B5EF4-FFF2-40B4-BE49-F238E27FC236}">
                  <a16:creationId xmlns:a16="http://schemas.microsoft.com/office/drawing/2014/main" id="{6BF9DF1C-2EA4-9CB0-8F51-285B136BFC8B}"/>
                </a:ext>
              </a:extLst>
            </p:cNvPr>
            <p:cNvPicPr>
              <a:picLocks noChangeAspect="1"/>
            </p:cNvPicPr>
            <p:nvPr/>
          </p:nvPicPr>
          <p:blipFill>
            <a:blip r:embed="rId7"/>
            <a:stretch>
              <a:fillRect/>
            </a:stretch>
          </p:blipFill>
          <p:spPr>
            <a:xfrm>
              <a:off x="634358" y="4642342"/>
              <a:ext cx="641240" cy="641240"/>
            </a:xfrm>
            <a:prstGeom prst="rect">
              <a:avLst/>
            </a:prstGeom>
          </p:spPr>
        </p:pic>
      </p:grpSp>
    </p:spTree>
    <p:extLst>
      <p:ext uri="{BB962C8B-B14F-4D97-AF65-F5344CB8AC3E}">
        <p14:creationId xmlns:p14="http://schemas.microsoft.com/office/powerpoint/2010/main" val="1492214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C0688-020B-7FB9-6900-94DB584D91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04F203-1972-A0B5-D7D4-1C76D0E6CA82}"/>
              </a:ext>
            </a:extLst>
          </p:cNvPr>
          <p:cNvSpPr>
            <a:spLocks noGrp="1"/>
          </p:cNvSpPr>
          <p:nvPr>
            <p:ph type="title"/>
          </p:nvPr>
        </p:nvSpPr>
        <p:spPr bwMode="gray">
          <a:xfrm>
            <a:off x="515937" y="476250"/>
            <a:ext cx="11160125" cy="430887"/>
          </a:xfrm>
        </p:spPr>
        <p:txBody>
          <a:bodyPr/>
          <a:lstStyle/>
          <a:p>
            <a:r>
              <a:rPr lang="en-US" noProof="0" dirty="0"/>
              <a:t>SCD43: Comprehensive Building Standard Compatibility</a:t>
            </a:r>
          </a:p>
        </p:txBody>
      </p:sp>
      <p:sp>
        <p:nvSpPr>
          <p:cNvPr id="23" name="Rectangle: Rounded Corners 49">
            <a:extLst>
              <a:ext uri="{FF2B5EF4-FFF2-40B4-BE49-F238E27FC236}">
                <a16:creationId xmlns:a16="http://schemas.microsoft.com/office/drawing/2014/main" id="{8E709499-5670-E778-F576-FD1DF5DB90EF}"/>
              </a:ext>
            </a:extLst>
          </p:cNvPr>
          <p:cNvSpPr/>
          <p:nvPr/>
        </p:nvSpPr>
        <p:spPr bwMode="gray">
          <a:xfrm>
            <a:off x="515937" y="1446353"/>
            <a:ext cx="4185153" cy="301935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Rectangle 23">
            <a:extLst>
              <a:ext uri="{FF2B5EF4-FFF2-40B4-BE49-F238E27FC236}">
                <a16:creationId xmlns:a16="http://schemas.microsoft.com/office/drawing/2014/main" id="{F150E34E-822B-67D2-A826-ABE5B14A9278}"/>
              </a:ext>
            </a:extLst>
          </p:cNvPr>
          <p:cNvSpPr/>
          <p:nvPr/>
        </p:nvSpPr>
        <p:spPr bwMode="gray">
          <a:xfrm>
            <a:off x="631755" y="1685332"/>
            <a:ext cx="2702800" cy="5699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fontAlgn="auto">
              <a:spcBef>
                <a:spcPts val="900"/>
              </a:spcBef>
              <a:spcAft>
                <a:spcPts val="0"/>
              </a:spcAft>
              <a:buSzPct val="100000"/>
              <a:defRPr/>
            </a:pPr>
            <a:r>
              <a:rPr lang="en-US" sz="1600" b="1" noProof="0" dirty="0">
                <a:solidFill>
                  <a:schemeClr val="accent1"/>
                </a:solidFill>
              </a:rPr>
              <a:t>Key</a:t>
            </a:r>
            <a:r>
              <a:rPr lang="en-US" sz="1600" b="1" noProof="0" dirty="0">
                <a:solidFill>
                  <a:schemeClr val="accent1"/>
                </a:solidFill>
                <a:cs typeface="+mn-cs"/>
              </a:rPr>
              <a:t> Features </a:t>
            </a:r>
          </a:p>
        </p:txBody>
      </p:sp>
      <p:cxnSp>
        <p:nvCxnSpPr>
          <p:cNvPr id="25" name="Straight Connector 24">
            <a:extLst>
              <a:ext uri="{FF2B5EF4-FFF2-40B4-BE49-F238E27FC236}">
                <a16:creationId xmlns:a16="http://schemas.microsoft.com/office/drawing/2014/main" id="{30998732-DF43-BC26-4B38-9593E8679A65}"/>
              </a:ext>
            </a:extLst>
          </p:cNvPr>
          <p:cNvCxnSpPr>
            <a:cxnSpLocks/>
          </p:cNvCxnSpPr>
          <p:nvPr/>
        </p:nvCxnSpPr>
        <p:spPr bwMode="gray">
          <a:xfrm>
            <a:off x="685573" y="2255267"/>
            <a:ext cx="3854781"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88235750-4D82-EF9A-06CF-72269ABE8B58}"/>
              </a:ext>
            </a:extLst>
          </p:cNvPr>
          <p:cNvSpPr/>
          <p:nvPr/>
        </p:nvSpPr>
        <p:spPr bwMode="gray">
          <a:xfrm>
            <a:off x="515937" y="4552372"/>
            <a:ext cx="4185152" cy="1601349"/>
          </a:xfrm>
          <a:prstGeom prst="rect">
            <a:avLst/>
          </a:prstGeom>
          <a:solidFill>
            <a:schemeClr val="accent2"/>
          </a:solidFill>
          <a:ln>
            <a:noFill/>
          </a:ln>
          <a:effectLst>
            <a:outerShdw blurRad="190500" dir="2700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7" name="TextBox 26">
            <a:extLst>
              <a:ext uri="{FF2B5EF4-FFF2-40B4-BE49-F238E27FC236}">
                <a16:creationId xmlns:a16="http://schemas.microsoft.com/office/drawing/2014/main" id="{CB27F172-E047-31F8-8712-B2881DB18F93}"/>
              </a:ext>
            </a:extLst>
          </p:cNvPr>
          <p:cNvSpPr txBox="1"/>
          <p:nvPr/>
        </p:nvSpPr>
        <p:spPr bwMode="gray">
          <a:xfrm>
            <a:off x="1163347" y="4647502"/>
            <a:ext cx="3453662" cy="1323439"/>
          </a:xfrm>
          <a:prstGeom prst="rect">
            <a:avLst/>
          </a:prstGeom>
          <a:noFill/>
        </p:spPr>
        <p:txBody>
          <a:bodyPr wrap="square">
            <a:spAutoFit/>
          </a:bodyPr>
          <a:lstStyle/>
          <a:p>
            <a:r>
              <a:rPr lang="en-US" sz="1600" b="1" noProof="0" dirty="0">
                <a:solidFill>
                  <a:schemeClr val="bg1"/>
                </a:solidFill>
              </a:rPr>
              <a:t>Compatible with: </a:t>
            </a:r>
            <a:br>
              <a:rPr lang="en-US" sz="1600" noProof="0" dirty="0">
                <a:solidFill>
                  <a:schemeClr val="bg1"/>
                </a:solidFill>
              </a:rPr>
            </a:br>
            <a:r>
              <a:rPr lang="en-US" sz="1600" noProof="0" dirty="0">
                <a:solidFill>
                  <a:schemeClr val="bg1"/>
                </a:solidFill>
              </a:rPr>
              <a:t>     ASHRAE 62.1-2022 Addendum d</a:t>
            </a:r>
          </a:p>
          <a:p>
            <a:r>
              <a:rPr lang="en-US" sz="1600" noProof="0" dirty="0">
                <a:solidFill>
                  <a:schemeClr val="bg1"/>
                </a:solidFill>
              </a:rPr>
              <a:t>     California Title 24 </a:t>
            </a:r>
          </a:p>
          <a:p>
            <a:r>
              <a:rPr lang="en-US" sz="1600" noProof="0" dirty="0">
                <a:solidFill>
                  <a:schemeClr val="bg1"/>
                </a:solidFill>
              </a:rPr>
              <a:t>     RESET®</a:t>
            </a:r>
          </a:p>
          <a:p>
            <a:r>
              <a:rPr lang="en-US" sz="1600" noProof="0" dirty="0">
                <a:solidFill>
                  <a:schemeClr val="bg1"/>
                </a:solidFill>
              </a:rPr>
              <a:t>     WELL Building Standard™</a:t>
            </a:r>
          </a:p>
        </p:txBody>
      </p:sp>
      <p:sp>
        <p:nvSpPr>
          <p:cNvPr id="29" name="TextBox 28">
            <a:extLst>
              <a:ext uri="{FF2B5EF4-FFF2-40B4-BE49-F238E27FC236}">
                <a16:creationId xmlns:a16="http://schemas.microsoft.com/office/drawing/2014/main" id="{2822B911-D5DC-8411-F0E1-E7B17E168856}"/>
              </a:ext>
            </a:extLst>
          </p:cNvPr>
          <p:cNvSpPr txBox="1"/>
          <p:nvPr/>
        </p:nvSpPr>
        <p:spPr bwMode="gray">
          <a:xfrm>
            <a:off x="631755" y="2381089"/>
            <a:ext cx="3854780" cy="1980029"/>
          </a:xfrm>
          <a:prstGeom prst="rect">
            <a:avLst/>
          </a:prstGeom>
          <a:noFill/>
        </p:spPr>
        <p:txBody>
          <a:bodyPr wrap="square">
            <a:spAutoFit/>
          </a:bodyPr>
          <a:lstStyle/>
          <a:p>
            <a:pPr marL="182880" indent="-182880">
              <a:spcBef>
                <a:spcPts val="400"/>
              </a:spcBef>
              <a:spcAft>
                <a:spcPts val="400"/>
              </a:spcAft>
              <a:buClr>
                <a:schemeClr val="accent1"/>
              </a:buClr>
              <a:buFont typeface="Arial" panose="020B0604020202020204" pitchFamily="34" charset="0"/>
              <a:buChar char="•"/>
            </a:pPr>
            <a:r>
              <a:rPr lang="en-US" sz="1600" noProof="0" dirty="0"/>
              <a:t>Small CO</a:t>
            </a:r>
            <a:r>
              <a:rPr lang="en-US" sz="1600" baseline="-25000" noProof="0" dirty="0"/>
              <a:t>2</a:t>
            </a:r>
            <a:r>
              <a:rPr lang="en-US" sz="1600" noProof="0" dirty="0"/>
              <a:t> sensor size</a:t>
            </a:r>
          </a:p>
          <a:p>
            <a:pPr marL="182880" indent="-182880">
              <a:spcBef>
                <a:spcPts val="400"/>
              </a:spcBef>
              <a:spcAft>
                <a:spcPts val="400"/>
              </a:spcAft>
              <a:buClr>
                <a:schemeClr val="accent1"/>
              </a:buClr>
              <a:buFont typeface="Arial" panose="020B0604020202020204" pitchFamily="34" charset="0"/>
              <a:buChar char="•"/>
            </a:pPr>
            <a:r>
              <a:rPr lang="en-US" sz="1600" noProof="0" dirty="0"/>
              <a:t>SMD solderable, tape &amp; reel package</a:t>
            </a:r>
          </a:p>
          <a:p>
            <a:pPr marL="182880" indent="-182880">
              <a:spcBef>
                <a:spcPts val="400"/>
              </a:spcBef>
              <a:spcAft>
                <a:spcPts val="400"/>
              </a:spcAft>
              <a:buClr>
                <a:schemeClr val="accent1"/>
              </a:buClr>
              <a:buFont typeface="Arial" panose="020B0604020202020204" pitchFamily="34" charset="0"/>
              <a:buChar char="•"/>
            </a:pPr>
            <a:r>
              <a:rPr lang="en-US" sz="1600" noProof="0" dirty="0"/>
              <a:t>On-chip RH and T compensation</a:t>
            </a:r>
          </a:p>
          <a:p>
            <a:pPr marL="182880" indent="-182880">
              <a:spcBef>
                <a:spcPts val="400"/>
              </a:spcBef>
              <a:spcAft>
                <a:spcPts val="400"/>
              </a:spcAft>
              <a:buClr>
                <a:schemeClr val="accent1"/>
              </a:buClr>
              <a:buFont typeface="Arial" panose="020B0604020202020204" pitchFamily="34" charset="0"/>
              <a:buChar char="•"/>
            </a:pPr>
            <a:r>
              <a:rPr lang="en-US" sz="1600" noProof="0" dirty="0"/>
              <a:t>Large supply voltage range</a:t>
            </a:r>
          </a:p>
          <a:p>
            <a:pPr marL="182880" indent="-182880">
              <a:spcBef>
                <a:spcPts val="400"/>
              </a:spcBef>
              <a:spcAft>
                <a:spcPts val="400"/>
              </a:spcAft>
              <a:buClr>
                <a:schemeClr val="accent1"/>
              </a:buClr>
              <a:buFont typeface="Arial" panose="020B0604020202020204" pitchFamily="34" charset="0"/>
              <a:buChar char="•"/>
            </a:pPr>
            <a:r>
              <a:rPr lang="en-US" sz="1600" noProof="0" dirty="0"/>
              <a:t>Critical components by Sensirion </a:t>
            </a:r>
            <a:br>
              <a:rPr lang="en-US" sz="1600" noProof="0" dirty="0"/>
            </a:br>
            <a:r>
              <a:rPr lang="en-US" sz="1600" noProof="0" dirty="0"/>
              <a:t>→ ensured sensor availability </a:t>
            </a:r>
          </a:p>
        </p:txBody>
      </p:sp>
      <p:grpSp>
        <p:nvGrpSpPr>
          <p:cNvPr id="6" name="Group 5">
            <a:extLst>
              <a:ext uri="{FF2B5EF4-FFF2-40B4-BE49-F238E27FC236}">
                <a16:creationId xmlns:a16="http://schemas.microsoft.com/office/drawing/2014/main" id="{A9A82817-1824-BA03-D4DE-4660FA3502EF}"/>
              </a:ext>
            </a:extLst>
          </p:cNvPr>
          <p:cNvGrpSpPr/>
          <p:nvPr/>
        </p:nvGrpSpPr>
        <p:grpSpPr>
          <a:xfrm>
            <a:off x="648617" y="5031609"/>
            <a:ext cx="693400" cy="693401"/>
            <a:chOff x="753722" y="4915999"/>
            <a:chExt cx="693400" cy="693401"/>
          </a:xfrm>
        </p:grpSpPr>
        <p:sp>
          <p:nvSpPr>
            <p:cNvPr id="28" name="Oval 27">
              <a:extLst>
                <a:ext uri="{FF2B5EF4-FFF2-40B4-BE49-F238E27FC236}">
                  <a16:creationId xmlns:a16="http://schemas.microsoft.com/office/drawing/2014/main" id="{820B2F6F-B4EF-7057-6805-9CE3FDCB2E3C}"/>
                </a:ext>
              </a:extLst>
            </p:cNvPr>
            <p:cNvSpPr>
              <a:spLocks noChangeAspect="1"/>
            </p:cNvSpPr>
            <p:nvPr/>
          </p:nvSpPr>
          <p:spPr bwMode="gray">
            <a:xfrm>
              <a:off x="753722" y="4915999"/>
              <a:ext cx="693400" cy="693401"/>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44" name="Picture 43">
              <a:extLst>
                <a:ext uri="{FF2B5EF4-FFF2-40B4-BE49-F238E27FC236}">
                  <a16:creationId xmlns:a16="http://schemas.microsoft.com/office/drawing/2014/main" id="{1CEB09AB-1F6F-A4A2-4523-14BE86E535D0}"/>
                </a:ext>
              </a:extLst>
            </p:cNvPr>
            <p:cNvPicPr>
              <a:picLocks noChangeAspect="1"/>
            </p:cNvPicPr>
            <p:nvPr/>
          </p:nvPicPr>
          <p:blipFill>
            <a:blip r:embed="rId2">
              <a:duotone>
                <a:schemeClr val="accent2">
                  <a:shade val="45000"/>
                  <a:satMod val="135000"/>
                </a:schemeClr>
                <a:prstClr val="white"/>
              </a:duotone>
            </a:blip>
            <a:stretch>
              <a:fillRect/>
            </a:stretch>
          </p:blipFill>
          <p:spPr bwMode="gray">
            <a:xfrm>
              <a:off x="906337" y="5058104"/>
              <a:ext cx="409190" cy="409190"/>
            </a:xfrm>
            <a:prstGeom prst="rect">
              <a:avLst/>
            </a:prstGeom>
          </p:spPr>
        </p:pic>
      </p:grpSp>
      <p:sp>
        <p:nvSpPr>
          <p:cNvPr id="46" name="TextBox 45">
            <a:extLst>
              <a:ext uri="{FF2B5EF4-FFF2-40B4-BE49-F238E27FC236}">
                <a16:creationId xmlns:a16="http://schemas.microsoft.com/office/drawing/2014/main" id="{EF0562EA-DA46-6CC9-F991-C095B5F98B5D}"/>
              </a:ext>
            </a:extLst>
          </p:cNvPr>
          <p:cNvSpPr txBox="1"/>
          <p:nvPr/>
        </p:nvSpPr>
        <p:spPr bwMode="gray">
          <a:xfrm>
            <a:off x="8680174" y="3385234"/>
            <a:ext cx="3177593" cy="2400657"/>
          </a:xfrm>
          <a:prstGeom prst="rect">
            <a:avLst/>
          </a:prstGeom>
          <a:noFill/>
        </p:spPr>
        <p:txBody>
          <a:bodyPr wrap="square">
            <a:spAutoFit/>
          </a:bodyPr>
          <a:lstStyle/>
          <a:p>
            <a:pPr marL="182880" indent="-182880">
              <a:buClr>
                <a:schemeClr val="accent1"/>
              </a:buClr>
              <a:buFont typeface="Arial" panose="020B0604020202020204" pitchFamily="34" charset="0"/>
              <a:buChar char="•"/>
              <a:defRPr/>
            </a:pPr>
            <a:r>
              <a:rPr lang="en-US" sz="1400" b="1" noProof="0" dirty="0"/>
              <a:t>“Best-in-class” CO</a:t>
            </a:r>
            <a:r>
              <a:rPr lang="en-US" sz="1400" b="1" baseline="-25000" noProof="0" dirty="0"/>
              <a:t>2</a:t>
            </a:r>
            <a:r>
              <a:rPr lang="en-US" sz="1400" b="1" noProof="0" dirty="0"/>
              <a:t> accuracy</a:t>
            </a:r>
            <a:r>
              <a:rPr lang="en-US" sz="1400" noProof="0" dirty="0"/>
              <a:t>: </a:t>
            </a:r>
            <a:br>
              <a:rPr lang="en-US" sz="1400" noProof="0" dirty="0"/>
            </a:br>
            <a:r>
              <a:rPr lang="en-US" sz="1400" noProof="0" dirty="0"/>
              <a:t> </a:t>
            </a:r>
            <a:br>
              <a:rPr lang="en-US" sz="1400" noProof="0" dirty="0"/>
            </a:br>
            <a:r>
              <a:rPr lang="en-US" sz="1400" b="0" i="0" noProof="0" dirty="0">
                <a:solidFill>
                  <a:schemeClr val="tx1"/>
                </a:solidFill>
              </a:rPr>
              <a:t>± (30 ppm + </a:t>
            </a:r>
            <a:r>
              <a:rPr lang="en-US" sz="1400" noProof="0" dirty="0"/>
              <a:t>3</a:t>
            </a:r>
            <a:r>
              <a:rPr lang="en-US" sz="1400" b="0" i="0" noProof="0" dirty="0">
                <a:solidFill>
                  <a:schemeClr val="tx1"/>
                </a:solidFill>
              </a:rPr>
              <a:t> % </a:t>
            </a:r>
            <a:r>
              <a:rPr lang="en-US" sz="1400" b="0" i="0" noProof="0" dirty="0" err="1">
                <a:solidFill>
                  <a:schemeClr val="tx1"/>
                </a:solidFill>
              </a:rPr>
              <a:t>m.v</a:t>
            </a:r>
            <a:r>
              <a:rPr lang="en-US" sz="1400" b="0" i="0" noProof="0" dirty="0">
                <a:solidFill>
                  <a:schemeClr val="tx1"/>
                </a:solidFill>
              </a:rPr>
              <a:t>.)</a:t>
            </a:r>
            <a:br>
              <a:rPr lang="en-US" sz="1400" b="0" i="0" noProof="0" dirty="0">
                <a:solidFill>
                  <a:schemeClr val="tx1"/>
                </a:solidFill>
              </a:rPr>
            </a:br>
            <a:r>
              <a:rPr lang="en-US" sz="1400" b="0" i="0" noProof="0" dirty="0">
                <a:solidFill>
                  <a:schemeClr val="tx1"/>
                </a:solidFill>
              </a:rPr>
              <a:t>	</a:t>
            </a:r>
            <a:r>
              <a:rPr lang="en-US" sz="1400" b="0" i="0" noProof="0" dirty="0">
                <a:solidFill>
                  <a:schemeClr val="tx1"/>
                </a:solidFill>
                <a:sym typeface="Wingdings" panose="05000000000000000000" pitchFamily="2" charset="2"/>
              </a:rPr>
              <a:t>@ </a:t>
            </a:r>
            <a:r>
              <a:rPr lang="en-US" sz="1400" b="0" i="0" noProof="0" dirty="0">
                <a:solidFill>
                  <a:schemeClr val="tx1"/>
                </a:solidFill>
              </a:rPr>
              <a:t>400 </a:t>
            </a:r>
            <a:r>
              <a:rPr lang="en-US" sz="1400" b="0" i="0" baseline="0" noProof="0" dirty="0">
                <a:solidFill>
                  <a:schemeClr val="tx1"/>
                </a:solidFill>
              </a:rPr>
              <a:t>– 5’000 ppm</a:t>
            </a:r>
            <a:br>
              <a:rPr lang="en-US" sz="1400" noProof="0" dirty="0"/>
            </a:br>
            <a:r>
              <a:rPr lang="en-US" sz="1400" noProof="0" dirty="0"/>
              <a:t>    </a:t>
            </a:r>
          </a:p>
          <a:p>
            <a:pPr marL="182880" indent="-182880">
              <a:spcBef>
                <a:spcPts val="400"/>
              </a:spcBef>
              <a:spcAft>
                <a:spcPts val="400"/>
              </a:spcAft>
              <a:buClr>
                <a:schemeClr val="accent1"/>
              </a:buClr>
              <a:buFont typeface="Arial" panose="020B0604020202020204" pitchFamily="34" charset="0"/>
              <a:buChar char="•"/>
            </a:pPr>
            <a:r>
              <a:rPr lang="en-US" sz="1400" noProof="0" dirty="0"/>
              <a:t>Automatic Self-Calibration (ASC) eliminates need for manual field calibration</a:t>
            </a:r>
          </a:p>
          <a:p>
            <a:pPr marL="182880" indent="-182880">
              <a:spcBef>
                <a:spcPts val="400"/>
              </a:spcBef>
              <a:spcAft>
                <a:spcPts val="400"/>
              </a:spcAft>
              <a:buClr>
                <a:schemeClr val="accent1"/>
              </a:buClr>
              <a:buFont typeface="Arial" panose="020B0604020202020204" pitchFamily="34" charset="0"/>
              <a:buChar char="•"/>
            </a:pPr>
            <a:r>
              <a:rPr lang="en-US" sz="1400" noProof="0" dirty="0"/>
              <a:t>Features single-shot mode operation</a:t>
            </a:r>
          </a:p>
        </p:txBody>
      </p:sp>
      <p:sp>
        <p:nvSpPr>
          <p:cNvPr id="51" name="Footer Placeholder 3">
            <a:extLst>
              <a:ext uri="{FF2B5EF4-FFF2-40B4-BE49-F238E27FC236}">
                <a16:creationId xmlns:a16="http://schemas.microsoft.com/office/drawing/2014/main" id="{101168E5-DD70-FA32-373E-C11E4FCAEF72}"/>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52" name="Slide Number Placeholder 4">
            <a:extLst>
              <a:ext uri="{FF2B5EF4-FFF2-40B4-BE49-F238E27FC236}">
                <a16:creationId xmlns:a16="http://schemas.microsoft.com/office/drawing/2014/main" id="{7C0B1D63-AD8D-C607-5587-9893EFBE0CD2}"/>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10</a:t>
            </a:fld>
            <a:endParaRPr lang="en-US" noProof="0" dirty="0"/>
          </a:p>
        </p:txBody>
      </p:sp>
      <p:grpSp>
        <p:nvGrpSpPr>
          <p:cNvPr id="7" name="Group 6">
            <a:extLst>
              <a:ext uri="{FF2B5EF4-FFF2-40B4-BE49-F238E27FC236}">
                <a16:creationId xmlns:a16="http://schemas.microsoft.com/office/drawing/2014/main" id="{4C793160-D71E-AB6F-0923-681CB950DC04}"/>
              </a:ext>
            </a:extLst>
          </p:cNvPr>
          <p:cNvGrpSpPr/>
          <p:nvPr/>
        </p:nvGrpSpPr>
        <p:grpSpPr>
          <a:xfrm>
            <a:off x="5131489" y="1483809"/>
            <a:ext cx="6606323" cy="1118042"/>
            <a:chOff x="5215569" y="1483809"/>
            <a:chExt cx="6606323" cy="1118042"/>
          </a:xfrm>
        </p:grpSpPr>
        <p:pic>
          <p:nvPicPr>
            <p:cNvPr id="47" name="Picture 2" descr="Title 24 Compliance - The Homeowners Cheat Sheet to Windows &amp;amp; Doors">
              <a:extLst>
                <a:ext uri="{FF2B5EF4-FFF2-40B4-BE49-F238E27FC236}">
                  <a16:creationId xmlns:a16="http://schemas.microsoft.com/office/drawing/2014/main" id="{482400C9-E530-DB05-9379-61A93CB75C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8656315" y="1588911"/>
              <a:ext cx="978904" cy="978904"/>
            </a:xfrm>
            <a:prstGeom prst="rect">
              <a:avLst/>
            </a:prstGeom>
            <a:noFill/>
            <a:extLst>
              <a:ext uri="{909E8E84-426E-40DD-AFC4-6F175D3DCCD1}">
                <a14:hiddenFill xmlns:a14="http://schemas.microsoft.com/office/drawing/2010/main">
                  <a:solidFill>
                    <a:srgbClr val="FFFFFF"/>
                  </a:solidFill>
                </a14:hiddenFill>
              </a:ext>
            </a:extLst>
          </p:spPr>
        </p:pic>
        <p:pic>
          <p:nvPicPr>
            <p:cNvPr id="48" name="Content Placeholder 2" descr="RESET® Standard">
              <a:extLst>
                <a:ext uri="{FF2B5EF4-FFF2-40B4-BE49-F238E27FC236}">
                  <a16:creationId xmlns:a16="http://schemas.microsoft.com/office/drawing/2014/main" id="{E119472C-E3DD-85BF-9542-5834A4D601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gray">
            <a:xfrm>
              <a:off x="7138016" y="1627077"/>
              <a:ext cx="827869" cy="8278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descr="Text&#10;&#10;Description automatically generated">
              <a:extLst>
                <a:ext uri="{FF2B5EF4-FFF2-40B4-BE49-F238E27FC236}">
                  <a16:creationId xmlns:a16="http://schemas.microsoft.com/office/drawing/2014/main" id="{51DDDB44-DC6E-6F75-5C4D-78B60646B982}"/>
                </a:ext>
              </a:extLst>
            </p:cNvPr>
            <p:cNvPicPr>
              <a:picLocks noChangeAspect="1"/>
            </p:cNvPicPr>
            <p:nvPr/>
          </p:nvPicPr>
          <p:blipFill rotWithShape="1">
            <a:blip r:embed="rId5">
              <a:extLst>
                <a:ext uri="{28A0092B-C50C-407E-A947-70E740481C1C}">
                  <a14:useLocalDpi xmlns:a14="http://schemas.microsoft.com/office/drawing/2010/main" val="0"/>
                </a:ext>
              </a:extLst>
            </a:blip>
            <a:srcRect t="11795" b="23679"/>
            <a:stretch/>
          </p:blipFill>
          <p:spPr bwMode="gray">
            <a:xfrm>
              <a:off x="10234600" y="1494507"/>
              <a:ext cx="1587292" cy="1024215"/>
            </a:xfrm>
            <a:prstGeom prst="rect">
              <a:avLst/>
            </a:prstGeom>
          </p:spPr>
        </p:pic>
        <p:pic>
          <p:nvPicPr>
            <p:cNvPr id="1026" name="Picture 2" descr="undefined">
              <a:extLst>
                <a:ext uri="{FF2B5EF4-FFF2-40B4-BE49-F238E27FC236}">
                  <a16:creationId xmlns:a16="http://schemas.microsoft.com/office/drawing/2014/main" id="{46A7382D-614E-DA14-D250-5E9B2DD6011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15569" y="1483809"/>
              <a:ext cx="1118042" cy="1118042"/>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4" descr="SCD43_Shadow">
            <a:extLst>
              <a:ext uri="{FF2B5EF4-FFF2-40B4-BE49-F238E27FC236}">
                <a16:creationId xmlns:a16="http://schemas.microsoft.com/office/drawing/2014/main" id="{700EC1A8-8364-6D08-ABBF-A76B088B7391}"/>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2862" t="15250" r="23069" b="18575"/>
          <a:stretch/>
        </p:blipFill>
        <p:spPr bwMode="auto">
          <a:xfrm>
            <a:off x="5694268" y="3613581"/>
            <a:ext cx="2731799" cy="2089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322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ACA36-88DF-DC3C-1A73-CA314FED71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06709A-D2E6-DBF3-9F6B-636986A99FA1}"/>
              </a:ext>
            </a:extLst>
          </p:cNvPr>
          <p:cNvSpPr>
            <a:spLocks noGrp="1"/>
          </p:cNvSpPr>
          <p:nvPr>
            <p:ph type="title"/>
          </p:nvPr>
        </p:nvSpPr>
        <p:spPr bwMode="gray">
          <a:xfrm>
            <a:off x="515937" y="476250"/>
            <a:ext cx="11160125" cy="430887"/>
          </a:xfrm>
        </p:spPr>
        <p:txBody>
          <a:bodyPr/>
          <a:lstStyle/>
          <a:p>
            <a:r>
              <a:rPr lang="en-US" noProof="0" dirty="0"/>
              <a:t>Overview: SCD4x Product Variants</a:t>
            </a:r>
          </a:p>
        </p:txBody>
      </p:sp>
      <p:grpSp>
        <p:nvGrpSpPr>
          <p:cNvPr id="47" name="Group 46">
            <a:extLst>
              <a:ext uri="{FF2B5EF4-FFF2-40B4-BE49-F238E27FC236}">
                <a16:creationId xmlns:a16="http://schemas.microsoft.com/office/drawing/2014/main" id="{39094394-332A-22DB-BD72-9048A91AD250}"/>
              </a:ext>
            </a:extLst>
          </p:cNvPr>
          <p:cNvGrpSpPr/>
          <p:nvPr/>
        </p:nvGrpSpPr>
        <p:grpSpPr bwMode="gray">
          <a:xfrm>
            <a:off x="2556289" y="1049420"/>
            <a:ext cx="5868014" cy="326838"/>
            <a:chOff x="2025675" y="1164589"/>
            <a:chExt cx="6208130" cy="326838"/>
          </a:xfrm>
        </p:grpSpPr>
        <p:sp>
          <p:nvSpPr>
            <p:cNvPr id="48" name="Rectangle 47">
              <a:extLst>
                <a:ext uri="{FF2B5EF4-FFF2-40B4-BE49-F238E27FC236}">
                  <a16:creationId xmlns:a16="http://schemas.microsoft.com/office/drawing/2014/main" id="{144048EE-93D3-FDC7-3689-26074D58B5CF}"/>
                </a:ext>
              </a:extLst>
            </p:cNvPr>
            <p:cNvSpPr/>
            <p:nvPr/>
          </p:nvSpPr>
          <p:spPr bwMode="gray">
            <a:xfrm>
              <a:off x="2025675" y="1164590"/>
              <a:ext cx="2919788" cy="32683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noProof="0" dirty="0">
                  <a:solidFill>
                    <a:schemeClr val="tx2"/>
                  </a:solidFill>
                </a:rPr>
                <a:t>SCD40</a:t>
              </a:r>
            </a:p>
          </p:txBody>
        </p:sp>
        <p:sp>
          <p:nvSpPr>
            <p:cNvPr id="49" name="Rectangle 48">
              <a:extLst>
                <a:ext uri="{FF2B5EF4-FFF2-40B4-BE49-F238E27FC236}">
                  <a16:creationId xmlns:a16="http://schemas.microsoft.com/office/drawing/2014/main" id="{90B7C93F-B19E-D0F8-7F68-5A06A2235DBB}"/>
                </a:ext>
              </a:extLst>
            </p:cNvPr>
            <p:cNvSpPr/>
            <p:nvPr/>
          </p:nvSpPr>
          <p:spPr bwMode="gray">
            <a:xfrm>
              <a:off x="5209300" y="1164589"/>
              <a:ext cx="3024505" cy="32683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noProof="0" dirty="0">
                  <a:solidFill>
                    <a:schemeClr val="tx2"/>
                  </a:solidFill>
                </a:rPr>
                <a:t>SCD41</a:t>
              </a:r>
            </a:p>
          </p:txBody>
        </p:sp>
      </p:grpSp>
      <p:graphicFrame>
        <p:nvGraphicFramePr>
          <p:cNvPr id="57" name="Table 56">
            <a:extLst>
              <a:ext uri="{FF2B5EF4-FFF2-40B4-BE49-F238E27FC236}">
                <a16:creationId xmlns:a16="http://schemas.microsoft.com/office/drawing/2014/main" id="{4CC38C90-6E3D-7664-178C-B442567E1D0E}"/>
              </a:ext>
            </a:extLst>
          </p:cNvPr>
          <p:cNvGraphicFramePr>
            <a:graphicFrameLocks noGrp="1"/>
          </p:cNvGraphicFramePr>
          <p:nvPr>
            <p:extLst>
              <p:ext uri="{D42A27DB-BD31-4B8C-83A1-F6EECF244321}">
                <p14:modId xmlns:p14="http://schemas.microsoft.com/office/powerpoint/2010/main" val="728381910"/>
              </p:ext>
            </p:extLst>
          </p:nvPr>
        </p:nvGraphicFramePr>
        <p:xfrm>
          <a:off x="441219" y="1537340"/>
          <a:ext cx="11231632" cy="4656484"/>
        </p:xfrm>
        <a:graphic>
          <a:graphicData uri="http://schemas.openxmlformats.org/drawingml/2006/table">
            <a:tbl>
              <a:tblPr firstRow="1" bandRow="1">
                <a:tableStyleId>{21E4AEA4-8DFA-4A89-87EB-49C32662AFE0}</a:tableStyleId>
              </a:tblPr>
              <a:tblGrid>
                <a:gridCol w="1968651">
                  <a:extLst>
                    <a:ext uri="{9D8B030D-6E8A-4147-A177-3AD203B41FA5}">
                      <a16:colId xmlns:a16="http://schemas.microsoft.com/office/drawing/2014/main" val="2261939289"/>
                    </a:ext>
                  </a:extLst>
                </a:gridCol>
                <a:gridCol w="3015371">
                  <a:extLst>
                    <a:ext uri="{9D8B030D-6E8A-4147-A177-3AD203B41FA5}">
                      <a16:colId xmlns:a16="http://schemas.microsoft.com/office/drawing/2014/main" val="1270714444"/>
                    </a:ext>
                  </a:extLst>
                </a:gridCol>
                <a:gridCol w="3174756">
                  <a:extLst>
                    <a:ext uri="{9D8B030D-6E8A-4147-A177-3AD203B41FA5}">
                      <a16:colId xmlns:a16="http://schemas.microsoft.com/office/drawing/2014/main" val="1109532511"/>
                    </a:ext>
                  </a:extLst>
                </a:gridCol>
                <a:gridCol w="3072854">
                  <a:extLst>
                    <a:ext uri="{9D8B030D-6E8A-4147-A177-3AD203B41FA5}">
                      <a16:colId xmlns:a16="http://schemas.microsoft.com/office/drawing/2014/main" val="1971413926"/>
                    </a:ext>
                  </a:extLst>
                </a:gridCol>
              </a:tblGrid>
              <a:tr h="867844">
                <a:tc>
                  <a:txBody>
                    <a:bodyPr/>
                    <a:lstStyle/>
                    <a:p>
                      <a:endParaRPr lang="en-US" sz="1200" b="0" i="0" noProof="0" dirty="0">
                        <a:solidFill>
                          <a:schemeClr val="tx1"/>
                        </a:solidFill>
                      </a:endParaRPr>
                    </a:p>
                  </a:txBody>
                  <a:tcPr anchor="ctr">
                    <a:lnL w="12700" cmpd="sng">
                      <a:noFill/>
                    </a:lnL>
                    <a:lnR w="3175" cap="flat" cmpd="sng" algn="ctr">
                      <a:no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noProof="0" dirty="0">
                          <a:solidFill>
                            <a:schemeClr val="tx1"/>
                          </a:solidFill>
                        </a:rPr>
                        <a:t>Product variant for</a:t>
                      </a:r>
                    </a:p>
                    <a:p>
                      <a:pPr algn="ctr"/>
                      <a:r>
                        <a:rPr lang="en-US" sz="1200" b="1" i="0" noProof="0" dirty="0">
                          <a:solidFill>
                            <a:schemeClr val="tx1"/>
                          </a:solidFill>
                        </a:rPr>
                        <a:t>cost sensitive markets</a:t>
                      </a:r>
                    </a:p>
                    <a:p>
                      <a:pPr algn="ctr"/>
                      <a:endParaRPr lang="en-US" sz="1200" b="1" i="0" noProof="0" dirty="0">
                        <a:solidFill>
                          <a:schemeClr val="tx1"/>
                        </a:solidFill>
                      </a:endParaRPr>
                    </a:p>
                  </a:txBody>
                  <a:tcPr>
                    <a:lnL w="3175"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noProof="0" dirty="0">
                          <a:solidFill>
                            <a:schemeClr val="tx1"/>
                          </a:solidFill>
                        </a:rPr>
                        <a:t>Product variant for </a:t>
                      </a:r>
                      <a:br>
                        <a:rPr lang="en-US" sz="1200" b="0" i="0" noProof="0" dirty="0">
                          <a:solidFill>
                            <a:srgbClr val="000000"/>
                          </a:solidFill>
                        </a:rPr>
                      </a:br>
                      <a:r>
                        <a:rPr lang="en-US" sz="1200" b="1" i="0" noProof="0" dirty="0">
                          <a:solidFill>
                            <a:schemeClr val="tx1"/>
                          </a:solidFill>
                        </a:rPr>
                        <a:t>improved accuracy, extended range</a:t>
                      </a:r>
                      <a:br>
                        <a:rPr lang="en-US" sz="1200" b="1" i="0" noProof="0" dirty="0">
                          <a:solidFill>
                            <a:srgbClr val="000000"/>
                          </a:solidFill>
                        </a:rPr>
                      </a:br>
                      <a:r>
                        <a:rPr lang="en-US" sz="1200" b="1" i="0" noProof="0" dirty="0">
                          <a:solidFill>
                            <a:schemeClr val="tx1"/>
                          </a:solidFill>
                        </a:rPr>
                        <a:t> </a:t>
                      </a:r>
                      <a:r>
                        <a:rPr lang="en-US" sz="1200" b="0" i="0" noProof="0" dirty="0">
                          <a:solidFill>
                            <a:schemeClr val="tx1"/>
                          </a:solidFill>
                        </a:rPr>
                        <a:t>and/or </a:t>
                      </a:r>
                      <a:r>
                        <a:rPr lang="en-US" sz="1200" b="1" i="0" noProof="0" dirty="0">
                          <a:solidFill>
                            <a:schemeClr val="tx1"/>
                          </a:solidFill>
                        </a:rPr>
                        <a:t>single shot modes </a:t>
                      </a:r>
                    </a:p>
                  </a:txBody>
                  <a:tcPr>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noProof="0" dirty="0">
                          <a:solidFill>
                            <a:schemeClr val="tx1"/>
                          </a:solidFill>
                        </a:rPr>
                        <a:t>Product variant for </a:t>
                      </a:r>
                      <a:br>
                        <a:rPr lang="en-US" sz="1200" b="0" i="0" noProof="0" dirty="0">
                          <a:solidFill>
                            <a:schemeClr val="tx1"/>
                          </a:solidFill>
                        </a:rPr>
                      </a:br>
                      <a:r>
                        <a:rPr lang="en-US" sz="1200" b="1" i="0" noProof="0" dirty="0">
                          <a:solidFill>
                            <a:schemeClr val="tx1"/>
                          </a:solidFill>
                        </a:rPr>
                        <a:t>comprehensive building standard compatibility</a:t>
                      </a:r>
                      <a:endParaRPr lang="en-US" sz="1600" noProof="0" dirty="0"/>
                    </a:p>
                  </a:txBody>
                  <a:tcPr>
                    <a:lnL w="6350" cap="flat" cmpd="sng" algn="ctr">
                      <a:solidFill>
                        <a:schemeClr val="bg1">
                          <a:lumMod val="85000"/>
                        </a:schemeClr>
                      </a:solidFill>
                      <a:prstDash val="solid"/>
                      <a:round/>
                      <a:headEnd type="none" w="med" len="med"/>
                      <a:tailEnd type="none" w="med" len="med"/>
                    </a:lnL>
                    <a:lnR w="3175" cap="flat" cmpd="sng" algn="ctr">
                      <a:no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14795870"/>
                  </a:ext>
                </a:extLst>
              </a:tr>
              <a:tr h="548640">
                <a:tc>
                  <a:txBody>
                    <a:bodyPr/>
                    <a:lstStyle/>
                    <a:p>
                      <a:endParaRPr lang="en-US" sz="1200" b="0" i="0" noProof="0" dirty="0">
                        <a:solidFill>
                          <a:schemeClr val="tx1"/>
                        </a:solidFill>
                      </a:endParaRPr>
                    </a:p>
                  </a:txBody>
                  <a:tcPr anchor="ctr">
                    <a:lnL w="12700" cmpd="sng">
                      <a:noFill/>
                    </a:lnL>
                    <a:lnR w="3175" cap="flat" cmpd="sng" algn="ctr">
                      <a:noFill/>
                      <a:prstDash val="solid"/>
                      <a:round/>
                      <a:headEnd type="none" w="med" len="med"/>
                      <a:tailEnd type="none" w="med" len="med"/>
                    </a:lnR>
                    <a:lnT w="12700" cmpd="sng">
                      <a:noFill/>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b="1" i="0" noProof="0" dirty="0">
                        <a:solidFill>
                          <a:schemeClr val="tx1"/>
                        </a:solidFill>
                      </a:endParaRPr>
                    </a:p>
                  </a:txBody>
                  <a:tcPr anchor="ctr">
                    <a:lnL w="3175" cap="flat" cmpd="sng" algn="ctr">
                      <a:no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12700" cmpd="sng">
                      <a:noFill/>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b="1" i="0" noProof="0" dirty="0">
                        <a:solidFill>
                          <a:schemeClr val="tx1"/>
                        </a:solidFill>
                      </a:endParaRPr>
                    </a:p>
                  </a:txBody>
                  <a:tcPr anchor="ctr">
                    <a:lnL w="6350" cap="flat" cmpd="sng" algn="ctr">
                      <a:solidFill>
                        <a:schemeClr val="bg1">
                          <a:lumMod val="85000"/>
                        </a:schemeClr>
                      </a:solidFill>
                      <a:prstDash val="solid"/>
                      <a:round/>
                      <a:headEnd type="none" w="med" len="med"/>
                      <a:tailEnd type="none" w="med" len="med"/>
                    </a:lnL>
                    <a:lnR w="6350" cap="flat" cmpd="sng" algn="ctr">
                      <a:solidFill>
                        <a:schemeClr val="bg1">
                          <a:lumMod val="85000"/>
                        </a:schemeClr>
                      </a:solidFill>
                      <a:prstDash val="solid"/>
                      <a:round/>
                      <a:headEnd type="none" w="med" len="med"/>
                      <a:tailEnd type="none" w="med" len="med"/>
                    </a:lnR>
                    <a:lnT w="12700" cmpd="sng">
                      <a:noFill/>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600" noProof="0" dirty="0"/>
                    </a:p>
                  </a:txBody>
                  <a:tcPr anchor="ctr">
                    <a:lnL w="6350" cap="flat" cmpd="sng" algn="ctr">
                      <a:solidFill>
                        <a:schemeClr val="bg1">
                          <a:lumMod val="85000"/>
                        </a:schemeClr>
                      </a:solidFill>
                      <a:prstDash val="solid"/>
                      <a:round/>
                      <a:headEnd type="none" w="med" len="med"/>
                      <a:tailEnd type="none" w="med" len="med"/>
                    </a:lnL>
                    <a:lnR w="3175" cap="flat" cmpd="sng" algn="ctr">
                      <a:noFill/>
                      <a:prstDash val="solid"/>
                      <a:round/>
                      <a:headEnd type="none" w="med" len="med"/>
                      <a:tailEnd type="none" w="med" len="med"/>
                    </a:lnR>
                    <a:lnT w="12700" cmpd="sng">
                      <a:noFill/>
                    </a:lnT>
                    <a:lnB w="6350" cap="flat" cmpd="sng" algn="ctr">
                      <a:solidFill>
                        <a:schemeClr val="accent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3590049"/>
                  </a:ext>
                </a:extLst>
              </a:tr>
              <a:tr h="648000">
                <a:tc>
                  <a:txBody>
                    <a:bodyPr/>
                    <a:lstStyle/>
                    <a:p>
                      <a:r>
                        <a:rPr lang="en-US" sz="1200" b="1" i="0" noProof="0" dirty="0">
                          <a:solidFill>
                            <a:schemeClr val="tx1"/>
                          </a:solidFill>
                        </a:rPr>
                        <a:t>Accuracy</a:t>
                      </a:r>
                    </a:p>
                  </a:txBody>
                  <a:tcPr anchor="ctr">
                    <a:lnL w="12700" cmpd="sng">
                      <a:noFill/>
                    </a:lnL>
                    <a:lnR w="3175" cap="flat" cmpd="sng" algn="ctr">
                      <a:no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200" b="0" i="0" noProof="0" dirty="0">
                          <a:solidFill>
                            <a:schemeClr val="tx1"/>
                          </a:solidFill>
                        </a:rPr>
                        <a:t>± (50 ppm + 5 % of reading)</a:t>
                      </a: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noProof="0" dirty="0">
                          <a:solidFill>
                            <a:schemeClr val="tx1"/>
                          </a:solidFill>
                        </a:rPr>
                        <a:t>± (50 ppm + 2.5 % of reading)*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noProof="0" dirty="0">
                          <a:solidFill>
                            <a:schemeClr val="tx1"/>
                          </a:solidFill>
                        </a:rPr>
                        <a:t>± (50 ppm + 3 % of reading)**</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noProof="0" dirty="0">
                          <a:solidFill>
                            <a:schemeClr val="tx1"/>
                          </a:solidFill>
                        </a:rPr>
                        <a:t>± (40 ppm + 5 % of reading)***</a:t>
                      </a: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noProof="0" dirty="0">
                          <a:solidFill>
                            <a:schemeClr val="tx1"/>
                          </a:solidFill>
                        </a:rPr>
                        <a:t>± (30 ppm + 3 % of reading)</a:t>
                      </a:r>
                      <a:endParaRPr lang="en-US" sz="1600" noProof="0" dirty="0"/>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accent1"/>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860194633"/>
                  </a:ext>
                </a:extLst>
              </a:tr>
              <a:tr h="648000">
                <a:tc>
                  <a:txBody>
                    <a:bodyPr/>
                    <a:lstStyle/>
                    <a:p>
                      <a:r>
                        <a:rPr lang="en-US" sz="1200" b="1" i="0" noProof="0" dirty="0">
                          <a:solidFill>
                            <a:schemeClr val="tx1"/>
                          </a:solidFill>
                        </a:rPr>
                        <a:t>Specified output range</a:t>
                      </a:r>
                    </a:p>
                  </a:txBody>
                  <a:tcPr anchor="ctr">
                    <a:lnL w="12700" cmpd="sng">
                      <a:noFill/>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200" b="0" i="0" noProof="0" dirty="0">
                          <a:solidFill>
                            <a:schemeClr val="tx1"/>
                          </a:solidFill>
                        </a:rPr>
                        <a:t>400</a:t>
                      </a:r>
                      <a:r>
                        <a:rPr lang="en-US" sz="1200" b="0" i="0" baseline="0" noProof="0" dirty="0">
                          <a:solidFill>
                            <a:schemeClr val="tx1"/>
                          </a:solidFill>
                        </a:rPr>
                        <a:t> – 2’000 ppm</a:t>
                      </a:r>
                      <a:endParaRPr lang="en-US" sz="1200" b="0" i="0" noProof="0" dirty="0">
                        <a:solidFill>
                          <a:schemeClr val="tx1"/>
                        </a:solidFill>
                      </a:endParaRP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noProof="0" dirty="0">
                          <a:solidFill>
                            <a:schemeClr val="tx1"/>
                          </a:solidFill>
                        </a:rPr>
                        <a:t>*400</a:t>
                      </a:r>
                      <a:r>
                        <a:rPr lang="en-US" sz="1200" b="0" i="0" baseline="0" noProof="0" dirty="0">
                          <a:solidFill>
                            <a:schemeClr val="tx1"/>
                          </a:solidFill>
                        </a:rPr>
                        <a:t> – 1’000 ppm</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noProof="0" dirty="0">
                          <a:solidFill>
                            <a:schemeClr val="tx1"/>
                          </a:solidFill>
                        </a:rPr>
                        <a:t>**1001</a:t>
                      </a:r>
                      <a:r>
                        <a:rPr lang="en-US" sz="1200" b="0" i="0" baseline="0" noProof="0" dirty="0">
                          <a:solidFill>
                            <a:schemeClr val="tx1"/>
                          </a:solidFill>
                        </a:rPr>
                        <a:t> – 2’000 ppm</a:t>
                      </a:r>
                      <a:br>
                        <a:rPr lang="en-US" sz="1200" b="0" i="0" baseline="0" noProof="0" dirty="0">
                          <a:solidFill>
                            <a:schemeClr val="tx1"/>
                          </a:solidFill>
                        </a:rPr>
                      </a:br>
                      <a:r>
                        <a:rPr lang="en-US" sz="1200" b="0" i="0" noProof="0" dirty="0">
                          <a:solidFill>
                            <a:schemeClr val="tx1"/>
                          </a:solidFill>
                        </a:rPr>
                        <a:t>***2001</a:t>
                      </a:r>
                      <a:r>
                        <a:rPr lang="en-US" sz="1200" b="0" i="0" baseline="0" noProof="0" dirty="0">
                          <a:solidFill>
                            <a:schemeClr val="tx1"/>
                          </a:solidFill>
                        </a:rPr>
                        <a:t> – 5’000 ppm</a:t>
                      </a:r>
                      <a:endParaRPr lang="en-US" sz="1200" b="0" i="0" noProof="0" dirty="0">
                        <a:solidFill>
                          <a:schemeClr val="tx1"/>
                        </a:solidFill>
                      </a:endParaRP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noProof="0" dirty="0">
                          <a:solidFill>
                            <a:schemeClr val="tx1"/>
                          </a:solidFill>
                        </a:rPr>
                        <a:t>400</a:t>
                      </a:r>
                      <a:r>
                        <a:rPr lang="en-US" sz="1200" b="0" i="0" baseline="0" noProof="0" dirty="0">
                          <a:solidFill>
                            <a:schemeClr val="tx1"/>
                          </a:solidFill>
                        </a:rPr>
                        <a:t> – 5’000 ppm</a:t>
                      </a:r>
                      <a:endParaRPr lang="en-US" sz="1600" noProof="0" dirty="0"/>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71207060"/>
                  </a:ext>
                </a:extLst>
              </a:tr>
              <a:tr h="648000">
                <a:tc>
                  <a:txBody>
                    <a:bodyPr/>
                    <a:lstStyle/>
                    <a:p>
                      <a:r>
                        <a:rPr lang="en-US" sz="1200" b="1" i="0" noProof="0" dirty="0">
                          <a:solidFill>
                            <a:schemeClr val="tx1"/>
                          </a:solidFill>
                        </a:rPr>
                        <a:t>Output range</a:t>
                      </a:r>
                    </a:p>
                  </a:txBody>
                  <a:tcPr anchor="ctr">
                    <a:lnL w="12700" cmpd="sng">
                      <a:noFill/>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0" i="0" noProof="0" dirty="0">
                          <a:solidFill>
                            <a:schemeClr val="tx1"/>
                          </a:solidFill>
                        </a:rPr>
                        <a:t>0</a:t>
                      </a:r>
                      <a:r>
                        <a:rPr lang="en-US" sz="1200" b="0" i="0" baseline="0" noProof="0" dirty="0">
                          <a:solidFill>
                            <a:schemeClr val="tx1"/>
                          </a:solidFill>
                        </a:rPr>
                        <a:t> – 40’000 ppm</a:t>
                      </a: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lnL w="12700" cmpd="sng">
                      <a:noFill/>
                    </a:lnL>
                  </a:tcPr>
                </a:tc>
                <a:extLst>
                  <a:ext uri="{0D108BD9-81ED-4DB2-BD59-A6C34878D82A}">
                    <a16:rowId xmlns:a16="http://schemas.microsoft.com/office/drawing/2014/main" val="696546130"/>
                  </a:ext>
                </a:extLst>
              </a:tr>
              <a:tr h="648000">
                <a:tc>
                  <a:txBody>
                    <a:bodyPr/>
                    <a:lstStyle/>
                    <a:p>
                      <a:r>
                        <a:rPr lang="en-US" sz="1200" b="1" i="0" noProof="0" dirty="0">
                          <a:solidFill>
                            <a:schemeClr val="tx1"/>
                          </a:solidFill>
                        </a:rPr>
                        <a:t>Form / footprint / interface</a:t>
                      </a:r>
                    </a:p>
                  </a:txBody>
                  <a:tcPr anchor="ctr">
                    <a:lnL w="12700" cmpd="sng">
                      <a:noFill/>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gridSpan="3">
                  <a:txBody>
                    <a:bodyPr/>
                    <a:lstStyle/>
                    <a:p>
                      <a:pPr algn="ctr"/>
                      <a:r>
                        <a:rPr lang="en-US" sz="1200" b="0" i="0" noProof="0" dirty="0">
                          <a:solidFill>
                            <a:schemeClr val="tx1"/>
                          </a:solidFill>
                        </a:rPr>
                        <a:t>10.1 x 10.1 x 6.5 mm (nominal), digital I</a:t>
                      </a:r>
                      <a:r>
                        <a:rPr lang="en-US" sz="1200" b="0" i="0" baseline="30000" noProof="0" dirty="0">
                          <a:solidFill>
                            <a:schemeClr val="tx1"/>
                          </a:solidFill>
                        </a:rPr>
                        <a:t>2</a:t>
                      </a:r>
                      <a:r>
                        <a:rPr lang="en-US" sz="1200" b="0" i="0" noProof="0" dirty="0">
                          <a:solidFill>
                            <a:schemeClr val="tx1"/>
                          </a:solidFill>
                        </a:rPr>
                        <a:t>C interface</a:t>
                      </a: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tc hMerge="1">
                  <a:txBody>
                    <a:bodyPr/>
                    <a:lstStyle/>
                    <a:p>
                      <a:endParaRPr lang="en-US"/>
                    </a:p>
                  </a:txBody>
                  <a:tcPr>
                    <a:lnL w="12700" cmpd="sng">
                      <a:noFill/>
                    </a:lnL>
                  </a:tcPr>
                </a:tc>
                <a:extLst>
                  <a:ext uri="{0D108BD9-81ED-4DB2-BD59-A6C34878D82A}">
                    <a16:rowId xmlns:a16="http://schemas.microsoft.com/office/drawing/2014/main" val="1458294901"/>
                  </a:ext>
                </a:extLst>
              </a:tr>
              <a:tr h="648000">
                <a:tc>
                  <a:txBody>
                    <a:bodyPr/>
                    <a:lstStyle/>
                    <a:p>
                      <a:r>
                        <a:rPr lang="en-US" sz="1200" b="1" i="0" noProof="0" dirty="0">
                          <a:solidFill>
                            <a:schemeClr val="tx1"/>
                          </a:solidFill>
                        </a:rPr>
                        <a:t>Operation modes</a:t>
                      </a:r>
                    </a:p>
                  </a:txBody>
                  <a:tcPr anchor="ctr">
                    <a:lnL w="12700" cmpd="sng">
                      <a:noFill/>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lgn="ctr"/>
                      <a:r>
                        <a:rPr lang="en-US" sz="1200" b="0" i="0" noProof="0" dirty="0">
                          <a:solidFill>
                            <a:schemeClr val="tx1"/>
                          </a:solidFill>
                        </a:rPr>
                        <a:t>Periodic (5s)</a:t>
                      </a:r>
                      <a:br>
                        <a:rPr lang="en-US" sz="1200" b="0" i="0" noProof="0" dirty="0">
                          <a:solidFill>
                            <a:schemeClr val="tx1"/>
                          </a:solidFill>
                        </a:rPr>
                      </a:br>
                      <a:r>
                        <a:rPr lang="en-US" sz="1200" b="0" i="0" noProof="0" dirty="0">
                          <a:solidFill>
                            <a:schemeClr val="tx1"/>
                          </a:solidFill>
                        </a:rPr>
                        <a:t>Low-Power Periodic (30s)</a:t>
                      </a: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r>
                        <a:rPr lang="en-US" sz="1200" b="0" i="0" noProof="0" dirty="0">
                          <a:solidFill>
                            <a:schemeClr val="tx1"/>
                          </a:solidFill>
                        </a:rPr>
                        <a:t>Periodic (5s)</a:t>
                      </a:r>
                    </a:p>
                    <a:p>
                      <a:pPr algn="ctr"/>
                      <a:r>
                        <a:rPr lang="en-US" sz="1200" b="0" i="0" noProof="0" dirty="0">
                          <a:solidFill>
                            <a:schemeClr val="tx1"/>
                          </a:solidFill>
                        </a:rPr>
                        <a:t>Low Power Periodic (30s)</a:t>
                      </a:r>
                      <a:br>
                        <a:rPr lang="en-US" sz="1200" b="0" i="0" noProof="0" dirty="0">
                          <a:solidFill>
                            <a:schemeClr val="tx1"/>
                          </a:solidFill>
                        </a:rPr>
                      </a:br>
                      <a:r>
                        <a:rPr lang="en-US" sz="1200" b="0" i="0" noProof="0" dirty="0">
                          <a:solidFill>
                            <a:schemeClr val="tx1"/>
                          </a:solidFill>
                        </a:rPr>
                        <a:t>Single-shot</a:t>
                      </a: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400" b="0" i="0" dirty="0">
                        <a:solidFill>
                          <a:schemeClr val="tx1"/>
                        </a:solidFill>
                      </a:endParaRPr>
                    </a:p>
                  </a:txBody>
                  <a:tcPr anchor="ctr">
                    <a:lnL w="3175" cap="flat" cmpd="sng" algn="ctr">
                      <a:noFill/>
                      <a:prstDash val="solid"/>
                      <a:round/>
                      <a:headEnd type="none" w="med" len="med"/>
                      <a:tailEnd type="none" w="med" len="med"/>
                    </a:lnL>
                    <a:lnR w="3175" cap="flat" cmpd="sng" algn="ctr">
                      <a:no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40473987"/>
                  </a:ext>
                </a:extLst>
              </a:tr>
            </a:tbl>
          </a:graphicData>
        </a:graphic>
      </p:graphicFrame>
      <p:sp>
        <p:nvSpPr>
          <p:cNvPr id="72" name="Footer Placeholder 3">
            <a:extLst>
              <a:ext uri="{FF2B5EF4-FFF2-40B4-BE49-F238E27FC236}">
                <a16:creationId xmlns:a16="http://schemas.microsoft.com/office/drawing/2014/main" id="{10D3F795-6382-3057-8295-36B6313A3844}"/>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73" name="Slide Number Placeholder 4">
            <a:extLst>
              <a:ext uri="{FF2B5EF4-FFF2-40B4-BE49-F238E27FC236}">
                <a16:creationId xmlns:a16="http://schemas.microsoft.com/office/drawing/2014/main" id="{EE4BB866-EEB8-F35C-E643-A73387B6EC2F}"/>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11</a:t>
            </a:fld>
            <a:endParaRPr lang="en-US" noProof="0" dirty="0"/>
          </a:p>
        </p:txBody>
      </p:sp>
      <p:sp>
        <p:nvSpPr>
          <p:cNvPr id="3" name="Rectangle 2">
            <a:extLst>
              <a:ext uri="{FF2B5EF4-FFF2-40B4-BE49-F238E27FC236}">
                <a16:creationId xmlns:a16="http://schemas.microsoft.com/office/drawing/2014/main" id="{5F0D5CF0-7368-F6CD-CD8E-99DEE44F01A7}"/>
              </a:ext>
            </a:extLst>
          </p:cNvPr>
          <p:cNvSpPr/>
          <p:nvPr/>
        </p:nvSpPr>
        <p:spPr bwMode="gray">
          <a:xfrm>
            <a:off x="8737190" y="1059472"/>
            <a:ext cx="2759826" cy="326837"/>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noProof="0" dirty="0">
                <a:solidFill>
                  <a:schemeClr val="tx2"/>
                </a:solidFill>
              </a:rPr>
              <a:t>SCD43</a:t>
            </a:r>
          </a:p>
        </p:txBody>
      </p:sp>
      <p:grpSp>
        <p:nvGrpSpPr>
          <p:cNvPr id="4" name="Group 3">
            <a:extLst>
              <a:ext uri="{FF2B5EF4-FFF2-40B4-BE49-F238E27FC236}">
                <a16:creationId xmlns:a16="http://schemas.microsoft.com/office/drawing/2014/main" id="{171DC8F8-7FC4-ED1C-45B3-CC913C4A7211}"/>
              </a:ext>
            </a:extLst>
          </p:cNvPr>
          <p:cNvGrpSpPr>
            <a:grpSpLocks noChangeAspect="1"/>
          </p:cNvGrpSpPr>
          <p:nvPr/>
        </p:nvGrpSpPr>
        <p:grpSpPr>
          <a:xfrm>
            <a:off x="8729429" y="2235439"/>
            <a:ext cx="2776327" cy="504000"/>
            <a:chOff x="6979896" y="1483809"/>
            <a:chExt cx="6158827" cy="1118042"/>
          </a:xfrm>
        </p:grpSpPr>
        <p:pic>
          <p:nvPicPr>
            <p:cNvPr id="5" name="Picture 2" descr="Title 24 Compliance - The Homeowners Cheat Sheet to Windows &amp;amp; Doors">
              <a:extLst>
                <a:ext uri="{FF2B5EF4-FFF2-40B4-BE49-F238E27FC236}">
                  <a16:creationId xmlns:a16="http://schemas.microsoft.com/office/drawing/2014/main" id="{F39EDB34-E770-AC64-5D44-268C9D8558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0222109" y="1588911"/>
              <a:ext cx="978904" cy="978905"/>
            </a:xfrm>
            <a:prstGeom prst="rect">
              <a:avLst/>
            </a:prstGeom>
            <a:noFill/>
            <a:extLst>
              <a:ext uri="{909E8E84-426E-40DD-AFC4-6F175D3DCCD1}">
                <a14:hiddenFill xmlns:a14="http://schemas.microsoft.com/office/drawing/2010/main">
                  <a:solidFill>
                    <a:srgbClr val="FFFFFF"/>
                  </a:solidFill>
                </a14:hiddenFill>
              </a:ext>
            </a:extLst>
          </p:spPr>
        </p:pic>
        <p:pic>
          <p:nvPicPr>
            <p:cNvPr id="6" name="Content Placeholder 2" descr="RESET® Standard">
              <a:extLst>
                <a:ext uri="{FF2B5EF4-FFF2-40B4-BE49-F238E27FC236}">
                  <a16:creationId xmlns:a16="http://schemas.microsoft.com/office/drawing/2014/main" id="{E46E367C-100C-C246-CABD-15834F14DE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8803892" y="1627076"/>
              <a:ext cx="827870" cy="8278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Text&#10;&#10;Description automatically generated">
              <a:extLst>
                <a:ext uri="{FF2B5EF4-FFF2-40B4-BE49-F238E27FC236}">
                  <a16:creationId xmlns:a16="http://schemas.microsoft.com/office/drawing/2014/main" id="{093FF6EC-D44A-27EB-D865-B3C5CA808987}"/>
                </a:ext>
              </a:extLst>
            </p:cNvPr>
            <p:cNvPicPr>
              <a:picLocks noChangeAspect="1"/>
            </p:cNvPicPr>
            <p:nvPr/>
          </p:nvPicPr>
          <p:blipFill rotWithShape="1">
            <a:blip r:embed="rId4">
              <a:extLst>
                <a:ext uri="{28A0092B-C50C-407E-A947-70E740481C1C}">
                  <a14:useLocalDpi xmlns:a14="http://schemas.microsoft.com/office/drawing/2010/main" val="0"/>
                </a:ext>
              </a:extLst>
            </a:blip>
            <a:srcRect t="11795" b="23679"/>
            <a:stretch/>
          </p:blipFill>
          <p:spPr bwMode="gray">
            <a:xfrm>
              <a:off x="11551431" y="1494507"/>
              <a:ext cx="1587292" cy="1024215"/>
            </a:xfrm>
            <a:prstGeom prst="rect">
              <a:avLst/>
            </a:prstGeom>
          </p:spPr>
        </p:pic>
        <p:pic>
          <p:nvPicPr>
            <p:cNvPr id="8" name="Picture 2" descr="undefined">
              <a:extLst>
                <a:ext uri="{FF2B5EF4-FFF2-40B4-BE49-F238E27FC236}">
                  <a16:creationId xmlns:a16="http://schemas.microsoft.com/office/drawing/2014/main" id="{39F3A15F-F711-389D-16F8-2D38AF2171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79896" y="1483809"/>
              <a:ext cx="1118041" cy="1118042"/>
            </a:xfrm>
            <a:prstGeom prst="rect">
              <a:avLst/>
            </a:prstGeom>
            <a:noFill/>
            <a:extLst>
              <a:ext uri="{909E8E84-426E-40DD-AFC4-6F175D3DCCD1}">
                <a14:hiddenFill xmlns:a14="http://schemas.microsoft.com/office/drawing/2010/main">
                  <a:solidFill>
                    <a:srgbClr val="FFFFFF"/>
                  </a:solidFill>
                </a14:hiddenFill>
              </a:ext>
            </a:extLst>
          </p:spPr>
        </p:pic>
      </p:grpSp>
      <p:pic>
        <p:nvPicPr>
          <p:cNvPr id="9" name="Picture 8" descr="Text&#10;&#10;Description automatically generated">
            <a:extLst>
              <a:ext uri="{FF2B5EF4-FFF2-40B4-BE49-F238E27FC236}">
                <a16:creationId xmlns:a16="http://schemas.microsoft.com/office/drawing/2014/main" id="{2DDD18B3-6F75-4910-697D-DA21A67B3DDA}"/>
              </a:ext>
            </a:extLst>
          </p:cNvPr>
          <p:cNvPicPr>
            <a:picLocks noChangeAspect="1"/>
          </p:cNvPicPr>
          <p:nvPr/>
        </p:nvPicPr>
        <p:blipFill rotWithShape="1">
          <a:blip r:embed="rId4">
            <a:extLst>
              <a:ext uri="{28A0092B-C50C-407E-A947-70E740481C1C}">
                <a14:useLocalDpi xmlns:a14="http://schemas.microsoft.com/office/drawing/2010/main" val="0"/>
              </a:ext>
            </a:extLst>
          </a:blip>
          <a:srcRect t="11795" b="26106"/>
          <a:stretch/>
        </p:blipFill>
        <p:spPr bwMode="gray">
          <a:xfrm>
            <a:off x="3587974" y="2196157"/>
            <a:ext cx="788418" cy="489602"/>
          </a:xfrm>
          <a:prstGeom prst="rect">
            <a:avLst/>
          </a:prstGeom>
        </p:spPr>
      </p:pic>
      <p:grpSp>
        <p:nvGrpSpPr>
          <p:cNvPr id="11" name="Group 10">
            <a:extLst>
              <a:ext uri="{FF2B5EF4-FFF2-40B4-BE49-F238E27FC236}">
                <a16:creationId xmlns:a16="http://schemas.microsoft.com/office/drawing/2014/main" id="{3753B5ED-086E-F464-2376-6DBE99EB158A}"/>
              </a:ext>
            </a:extLst>
          </p:cNvPr>
          <p:cNvGrpSpPr>
            <a:grpSpLocks noChangeAspect="1"/>
          </p:cNvGrpSpPr>
          <p:nvPr/>
        </p:nvGrpSpPr>
        <p:grpSpPr>
          <a:xfrm>
            <a:off x="6101560" y="2244700"/>
            <a:ext cx="1954091" cy="483835"/>
            <a:chOff x="8803892" y="1494507"/>
            <a:chExt cx="4334831" cy="1073309"/>
          </a:xfrm>
        </p:grpSpPr>
        <p:pic>
          <p:nvPicPr>
            <p:cNvPr id="12" name="Picture 2" descr="Title 24 Compliance - The Homeowners Cheat Sheet to Windows &amp;amp; Doors">
              <a:extLst>
                <a:ext uri="{FF2B5EF4-FFF2-40B4-BE49-F238E27FC236}">
                  <a16:creationId xmlns:a16="http://schemas.microsoft.com/office/drawing/2014/main" id="{CE1055FE-9410-6C96-9811-20A93DA1E2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10222109" y="1588911"/>
              <a:ext cx="978904" cy="978905"/>
            </a:xfrm>
            <a:prstGeom prst="rect">
              <a:avLst/>
            </a:prstGeom>
            <a:noFill/>
            <a:extLst>
              <a:ext uri="{909E8E84-426E-40DD-AFC4-6F175D3DCCD1}">
                <a14:hiddenFill xmlns:a14="http://schemas.microsoft.com/office/drawing/2010/main">
                  <a:solidFill>
                    <a:srgbClr val="FFFFFF"/>
                  </a:solidFill>
                </a14:hiddenFill>
              </a:ext>
            </a:extLst>
          </p:spPr>
        </p:pic>
        <p:pic>
          <p:nvPicPr>
            <p:cNvPr id="13" name="Content Placeholder 2" descr="RESET® Standard">
              <a:extLst>
                <a:ext uri="{FF2B5EF4-FFF2-40B4-BE49-F238E27FC236}">
                  <a16:creationId xmlns:a16="http://schemas.microsoft.com/office/drawing/2014/main" id="{FCCEE9C5-F837-F21C-74EB-B8E286864E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8803892" y="1627076"/>
              <a:ext cx="827870" cy="8278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Text&#10;&#10;Description automatically generated">
              <a:extLst>
                <a:ext uri="{FF2B5EF4-FFF2-40B4-BE49-F238E27FC236}">
                  <a16:creationId xmlns:a16="http://schemas.microsoft.com/office/drawing/2014/main" id="{83C5A4A5-7CA0-66D8-AC55-EEF9038AA5F9}"/>
                </a:ext>
              </a:extLst>
            </p:cNvPr>
            <p:cNvPicPr>
              <a:picLocks noChangeAspect="1"/>
            </p:cNvPicPr>
            <p:nvPr/>
          </p:nvPicPr>
          <p:blipFill rotWithShape="1">
            <a:blip r:embed="rId4">
              <a:extLst>
                <a:ext uri="{28A0092B-C50C-407E-A947-70E740481C1C}">
                  <a14:useLocalDpi xmlns:a14="http://schemas.microsoft.com/office/drawing/2010/main" val="0"/>
                </a:ext>
              </a:extLst>
            </a:blip>
            <a:srcRect t="11795" b="23679"/>
            <a:stretch/>
          </p:blipFill>
          <p:spPr bwMode="gray">
            <a:xfrm>
              <a:off x="11551431" y="1494507"/>
              <a:ext cx="1587292" cy="1024215"/>
            </a:xfrm>
            <a:prstGeom prst="rect">
              <a:avLst/>
            </a:prstGeom>
          </p:spPr>
        </p:pic>
      </p:grpSp>
    </p:spTree>
    <p:extLst>
      <p:ext uri="{BB962C8B-B14F-4D97-AF65-F5344CB8AC3E}">
        <p14:creationId xmlns:p14="http://schemas.microsoft.com/office/powerpoint/2010/main" val="2941859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1DE75-04B8-E162-3A42-7E8EA632F79E}"/>
            </a:ext>
          </a:extLst>
        </p:cNvPr>
        <p:cNvGrpSpPr/>
        <p:nvPr/>
      </p:nvGrpSpPr>
      <p:grpSpPr>
        <a:xfrm>
          <a:off x="0" y="0"/>
          <a:ext cx="0" cy="0"/>
          <a:chOff x="0" y="0"/>
          <a:chExt cx="0" cy="0"/>
        </a:xfrm>
      </p:grpSpPr>
      <p:pic>
        <p:nvPicPr>
          <p:cNvPr id="6" name="Picture 2">
            <a:extLst>
              <a:ext uri="{FF2B5EF4-FFF2-40B4-BE49-F238E27FC236}">
                <a16:creationId xmlns:a16="http://schemas.microsoft.com/office/drawing/2014/main" id="{F42609B4-38DD-B93F-3B92-5426622E53B6}"/>
              </a:ext>
            </a:extLst>
          </p:cNvPr>
          <p:cNvPicPr>
            <a:picLocks noGrp="1" noChangeAspect="1" noChangeArrowheads="1"/>
          </p:cNvPicPr>
          <p:nvPr>
            <p:ph type="pic" sz="quarter" idx="11"/>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t="8205" b="8205"/>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E88CF452-D468-8605-8C76-18C01D44B8B6}"/>
              </a:ext>
            </a:extLst>
          </p:cNvPr>
          <p:cNvSpPr>
            <a:spLocks noGrp="1"/>
          </p:cNvSpPr>
          <p:nvPr>
            <p:ph type="ctrTitle"/>
          </p:nvPr>
        </p:nvSpPr>
        <p:spPr>
          <a:xfrm>
            <a:off x="1189036" y="4439237"/>
            <a:ext cx="7612064" cy="369332"/>
          </a:xfrm>
        </p:spPr>
        <p:txBody>
          <a:bodyPr/>
          <a:lstStyle/>
          <a:p>
            <a:r>
              <a:rPr lang="en-US" noProof="0" dirty="0"/>
              <a:t>Photoacoustic NDIR</a:t>
            </a:r>
          </a:p>
        </p:txBody>
      </p:sp>
      <p:sp>
        <p:nvSpPr>
          <p:cNvPr id="4" name="Text Placeholder 3">
            <a:extLst>
              <a:ext uri="{FF2B5EF4-FFF2-40B4-BE49-F238E27FC236}">
                <a16:creationId xmlns:a16="http://schemas.microsoft.com/office/drawing/2014/main" id="{8514B453-2F9E-CB9F-70F5-61AECF263DE9}"/>
              </a:ext>
            </a:extLst>
          </p:cNvPr>
          <p:cNvSpPr>
            <a:spLocks noGrp="1"/>
          </p:cNvSpPr>
          <p:nvPr>
            <p:ph type="body" sz="quarter" idx="14"/>
          </p:nvPr>
        </p:nvSpPr>
        <p:spPr>
          <a:xfrm>
            <a:off x="1189036" y="4808569"/>
            <a:ext cx="7612064" cy="1231106"/>
          </a:xfrm>
        </p:spPr>
        <p:txBody>
          <a:bodyPr/>
          <a:lstStyle/>
          <a:p>
            <a:r>
              <a:rPr lang="en-US" noProof="0" dirty="0">
                <a:solidFill>
                  <a:schemeClr val="bg1"/>
                </a:solidFill>
              </a:rPr>
              <a:t>The innovative technology </a:t>
            </a:r>
            <a:br>
              <a:rPr lang="en-US" noProof="0" dirty="0">
                <a:solidFill>
                  <a:schemeClr val="bg1"/>
                </a:solidFill>
              </a:rPr>
            </a:br>
            <a:r>
              <a:rPr lang="en-US" noProof="0" dirty="0">
                <a:solidFill>
                  <a:schemeClr val="bg1"/>
                </a:solidFill>
              </a:rPr>
              <a:t>inside SCD4x</a:t>
            </a:r>
          </a:p>
        </p:txBody>
      </p:sp>
    </p:spTree>
    <p:extLst>
      <p:ext uri="{BB962C8B-B14F-4D97-AF65-F5344CB8AC3E}">
        <p14:creationId xmlns:p14="http://schemas.microsoft.com/office/powerpoint/2010/main" val="1670590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Rectangle 121">
            <a:extLst>
              <a:ext uri="{FF2B5EF4-FFF2-40B4-BE49-F238E27FC236}">
                <a16:creationId xmlns:a16="http://schemas.microsoft.com/office/drawing/2014/main" id="{3E284FFB-D3A1-90D3-C50D-527BC9A68ACE}"/>
              </a:ext>
            </a:extLst>
          </p:cNvPr>
          <p:cNvSpPr/>
          <p:nvPr/>
        </p:nvSpPr>
        <p:spPr bwMode="gray">
          <a:xfrm>
            <a:off x="904017" y="4702762"/>
            <a:ext cx="10512425" cy="1355138"/>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3" name="Rectangle 122">
            <a:extLst>
              <a:ext uri="{FF2B5EF4-FFF2-40B4-BE49-F238E27FC236}">
                <a16:creationId xmlns:a16="http://schemas.microsoft.com/office/drawing/2014/main" id="{53F9D605-0E74-2372-5249-D0C30D502B67}"/>
              </a:ext>
            </a:extLst>
          </p:cNvPr>
          <p:cNvSpPr/>
          <p:nvPr/>
        </p:nvSpPr>
        <p:spPr bwMode="gray">
          <a:xfrm>
            <a:off x="904017" y="1359789"/>
            <a:ext cx="10512425" cy="3158133"/>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24" name="Group 123">
            <a:extLst>
              <a:ext uri="{FF2B5EF4-FFF2-40B4-BE49-F238E27FC236}">
                <a16:creationId xmlns:a16="http://schemas.microsoft.com/office/drawing/2014/main" id="{89A29F35-EA49-4E67-9E94-A213BCADA2BE}"/>
              </a:ext>
            </a:extLst>
          </p:cNvPr>
          <p:cNvGrpSpPr/>
          <p:nvPr/>
        </p:nvGrpSpPr>
        <p:grpSpPr bwMode="gray">
          <a:xfrm>
            <a:off x="1465447" y="4874973"/>
            <a:ext cx="4397994" cy="411428"/>
            <a:chOff x="1401217" y="5041163"/>
            <a:chExt cx="4397994" cy="411428"/>
          </a:xfrm>
        </p:grpSpPr>
        <p:sp>
          <p:nvSpPr>
            <p:cNvPr id="125" name="Rectangle 124">
              <a:extLst>
                <a:ext uri="{FF2B5EF4-FFF2-40B4-BE49-F238E27FC236}">
                  <a16:creationId xmlns:a16="http://schemas.microsoft.com/office/drawing/2014/main" id="{43E15619-808F-2629-46E3-1987902E163F}"/>
                </a:ext>
              </a:extLst>
            </p:cNvPr>
            <p:cNvSpPr/>
            <p:nvPr/>
          </p:nvSpPr>
          <p:spPr bwMode="gray">
            <a:xfrm>
              <a:off x="1867291" y="5094877"/>
              <a:ext cx="3931920" cy="307777"/>
            </a:xfrm>
            <a:prstGeom prst="rect">
              <a:avLst/>
            </a:prstGeom>
          </p:spPr>
          <p:txBody>
            <a:bodyPr wrap="square" anchor="ctr" anchorCtr="0">
              <a:spAutoFit/>
            </a:bodyPr>
            <a:lstStyle/>
            <a:p>
              <a:pPr lvl="0"/>
              <a:r>
                <a:rPr lang="en-US" sz="1400" noProof="0" dirty="0"/>
                <a:t>Narrowband IR emission targeting CO</a:t>
              </a:r>
              <a:r>
                <a:rPr lang="en-US" sz="1400" baseline="-25000" noProof="0" dirty="0"/>
                <a:t>2</a:t>
              </a:r>
              <a:r>
                <a:rPr lang="en-US" sz="1400" noProof="0" dirty="0"/>
                <a:t> absorption band</a:t>
              </a:r>
            </a:p>
          </p:txBody>
        </p:sp>
        <p:grpSp>
          <p:nvGrpSpPr>
            <p:cNvPr id="126" name="Group 125">
              <a:extLst>
                <a:ext uri="{FF2B5EF4-FFF2-40B4-BE49-F238E27FC236}">
                  <a16:creationId xmlns:a16="http://schemas.microsoft.com/office/drawing/2014/main" id="{B38F9D2C-5C0B-2684-8D8F-E2291641170F}"/>
                </a:ext>
              </a:extLst>
            </p:cNvPr>
            <p:cNvGrpSpPr/>
            <p:nvPr/>
          </p:nvGrpSpPr>
          <p:grpSpPr bwMode="gray">
            <a:xfrm>
              <a:off x="1401217" y="5041163"/>
              <a:ext cx="411428" cy="411428"/>
              <a:chOff x="1008748" y="3328920"/>
              <a:chExt cx="679006" cy="679007"/>
            </a:xfrm>
          </p:grpSpPr>
          <p:sp>
            <p:nvSpPr>
              <p:cNvPr id="130" name="Oval 129">
                <a:extLst>
                  <a:ext uri="{FF2B5EF4-FFF2-40B4-BE49-F238E27FC236}">
                    <a16:creationId xmlns:a16="http://schemas.microsoft.com/office/drawing/2014/main" id="{4A549D13-6D44-80F0-E0C8-CACFEB449282}"/>
                  </a:ext>
                </a:extLst>
              </p:cNvPr>
              <p:cNvSpPr>
                <a:spLocks noChangeAspect="1"/>
              </p:cNvSpPr>
              <p:nvPr/>
            </p:nvSpPr>
            <p:spPr bwMode="gray">
              <a:xfrm>
                <a:off x="1008748" y="3328920"/>
                <a:ext cx="679006" cy="679007"/>
              </a:xfrm>
              <a:prstGeom prst="ellipse">
                <a:avLst/>
              </a:prstGeom>
              <a:solidFill>
                <a:schemeClr val="bg2"/>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28" name="Graphic 127">
                <a:extLst>
                  <a:ext uri="{FF2B5EF4-FFF2-40B4-BE49-F238E27FC236}">
                    <a16:creationId xmlns:a16="http://schemas.microsoft.com/office/drawing/2014/main" id="{F818079C-18E5-E229-A758-4B44A2AAA31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bwMode="gray">
              <a:xfrm>
                <a:off x="1153512" y="3475475"/>
                <a:ext cx="400052" cy="400052"/>
              </a:xfrm>
              <a:prstGeom prst="rect">
                <a:avLst/>
              </a:prstGeom>
            </p:spPr>
          </p:pic>
        </p:grpSp>
      </p:grpSp>
      <p:grpSp>
        <p:nvGrpSpPr>
          <p:cNvPr id="131" name="Group 130">
            <a:extLst>
              <a:ext uri="{FF2B5EF4-FFF2-40B4-BE49-F238E27FC236}">
                <a16:creationId xmlns:a16="http://schemas.microsoft.com/office/drawing/2014/main" id="{85336D4A-175C-A92D-BAE0-E36BB359A4F0}"/>
              </a:ext>
            </a:extLst>
          </p:cNvPr>
          <p:cNvGrpSpPr/>
          <p:nvPr/>
        </p:nvGrpSpPr>
        <p:grpSpPr bwMode="gray">
          <a:xfrm>
            <a:off x="1465447" y="5488437"/>
            <a:ext cx="4378086" cy="411428"/>
            <a:chOff x="1401217" y="5686177"/>
            <a:chExt cx="4378086" cy="411428"/>
          </a:xfrm>
        </p:grpSpPr>
        <p:sp>
          <p:nvSpPr>
            <p:cNvPr id="132" name="Rectangle 131">
              <a:extLst>
                <a:ext uri="{FF2B5EF4-FFF2-40B4-BE49-F238E27FC236}">
                  <a16:creationId xmlns:a16="http://schemas.microsoft.com/office/drawing/2014/main" id="{F7C36B41-1788-DB1C-1FFB-D443C51041C7}"/>
                </a:ext>
              </a:extLst>
            </p:cNvPr>
            <p:cNvSpPr/>
            <p:nvPr/>
          </p:nvSpPr>
          <p:spPr bwMode="gray">
            <a:xfrm>
              <a:off x="1867292" y="5738004"/>
              <a:ext cx="3912011" cy="307777"/>
            </a:xfrm>
            <a:prstGeom prst="rect">
              <a:avLst/>
            </a:prstGeom>
          </p:spPr>
          <p:txBody>
            <a:bodyPr wrap="square" anchor="ctr" anchorCtr="0">
              <a:spAutoFit/>
            </a:bodyPr>
            <a:lstStyle/>
            <a:p>
              <a:pPr lvl="0"/>
              <a:r>
                <a:rPr lang="en-US" sz="1400" noProof="0" dirty="0"/>
                <a:t>Selective absorption of IR light by CO</a:t>
              </a:r>
              <a:r>
                <a:rPr lang="en-US" sz="1400" baseline="-25000" noProof="0" dirty="0"/>
                <a:t>2</a:t>
              </a:r>
              <a:r>
                <a:rPr lang="en-US" sz="1400" noProof="0" dirty="0"/>
                <a:t> molecules</a:t>
              </a:r>
            </a:p>
          </p:txBody>
        </p:sp>
        <p:grpSp>
          <p:nvGrpSpPr>
            <p:cNvPr id="133" name="Group 132">
              <a:extLst>
                <a:ext uri="{FF2B5EF4-FFF2-40B4-BE49-F238E27FC236}">
                  <a16:creationId xmlns:a16="http://schemas.microsoft.com/office/drawing/2014/main" id="{934A7B8B-46AF-F792-F38B-9467A18D13F6}"/>
                </a:ext>
              </a:extLst>
            </p:cNvPr>
            <p:cNvGrpSpPr/>
            <p:nvPr/>
          </p:nvGrpSpPr>
          <p:grpSpPr bwMode="gray">
            <a:xfrm>
              <a:off x="1401217" y="5686177"/>
              <a:ext cx="411428" cy="411428"/>
              <a:chOff x="1008748" y="3328920"/>
              <a:chExt cx="679006" cy="679007"/>
            </a:xfrm>
          </p:grpSpPr>
          <p:sp>
            <p:nvSpPr>
              <p:cNvPr id="138" name="Oval 137">
                <a:extLst>
                  <a:ext uri="{FF2B5EF4-FFF2-40B4-BE49-F238E27FC236}">
                    <a16:creationId xmlns:a16="http://schemas.microsoft.com/office/drawing/2014/main" id="{D81DDE7E-A83C-2D34-50F8-4185E0A5FE49}"/>
                  </a:ext>
                </a:extLst>
              </p:cNvPr>
              <p:cNvSpPr>
                <a:spLocks noChangeAspect="1"/>
              </p:cNvSpPr>
              <p:nvPr/>
            </p:nvSpPr>
            <p:spPr bwMode="gray">
              <a:xfrm>
                <a:off x="1008748" y="3328920"/>
                <a:ext cx="679006" cy="679007"/>
              </a:xfrm>
              <a:prstGeom prst="ellipse">
                <a:avLst/>
              </a:prstGeom>
              <a:solidFill>
                <a:schemeClr val="bg2"/>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35" name="Graphic 134">
                <a:extLst>
                  <a:ext uri="{FF2B5EF4-FFF2-40B4-BE49-F238E27FC236}">
                    <a16:creationId xmlns:a16="http://schemas.microsoft.com/office/drawing/2014/main" id="{F5901C47-8DCF-E558-D5F9-1121AF843FB3}"/>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bwMode="gray">
              <a:xfrm>
                <a:off x="1153512" y="3475475"/>
                <a:ext cx="400052" cy="400052"/>
              </a:xfrm>
              <a:prstGeom prst="rect">
                <a:avLst/>
              </a:prstGeom>
            </p:spPr>
          </p:pic>
        </p:grpSp>
      </p:grpSp>
      <p:grpSp>
        <p:nvGrpSpPr>
          <p:cNvPr id="139" name="Group 138">
            <a:extLst>
              <a:ext uri="{FF2B5EF4-FFF2-40B4-BE49-F238E27FC236}">
                <a16:creationId xmlns:a16="http://schemas.microsoft.com/office/drawing/2014/main" id="{9FBB0CFD-F679-D0BE-B5EE-7E338F998BF4}"/>
              </a:ext>
            </a:extLst>
          </p:cNvPr>
          <p:cNvGrpSpPr/>
          <p:nvPr/>
        </p:nvGrpSpPr>
        <p:grpSpPr bwMode="gray">
          <a:xfrm>
            <a:off x="6750968" y="4823365"/>
            <a:ext cx="4389867" cy="523220"/>
            <a:chOff x="6684753" y="4984976"/>
            <a:chExt cx="4389867" cy="523220"/>
          </a:xfrm>
        </p:grpSpPr>
        <p:sp>
          <p:nvSpPr>
            <p:cNvPr id="140" name="Rectangle 139">
              <a:extLst>
                <a:ext uri="{FF2B5EF4-FFF2-40B4-BE49-F238E27FC236}">
                  <a16:creationId xmlns:a16="http://schemas.microsoft.com/office/drawing/2014/main" id="{1B7703C9-1A38-B6BB-04D2-0D88C2D3FF10}"/>
                </a:ext>
              </a:extLst>
            </p:cNvPr>
            <p:cNvSpPr/>
            <p:nvPr/>
          </p:nvSpPr>
          <p:spPr bwMode="gray">
            <a:xfrm>
              <a:off x="7162610" y="4984976"/>
              <a:ext cx="3912010" cy="523220"/>
            </a:xfrm>
            <a:prstGeom prst="rect">
              <a:avLst/>
            </a:prstGeom>
          </p:spPr>
          <p:txBody>
            <a:bodyPr wrap="square" anchor="ctr" anchorCtr="0">
              <a:spAutoFit/>
            </a:bodyPr>
            <a:lstStyle/>
            <a:p>
              <a:pPr lvl="0"/>
              <a:r>
                <a:rPr lang="en-US" sz="1400" noProof="0" dirty="0"/>
                <a:t>De-excitation leading to pressure increase in the measurement cell</a:t>
              </a:r>
            </a:p>
          </p:txBody>
        </p:sp>
        <p:grpSp>
          <p:nvGrpSpPr>
            <p:cNvPr id="141" name="Group 140">
              <a:extLst>
                <a:ext uri="{FF2B5EF4-FFF2-40B4-BE49-F238E27FC236}">
                  <a16:creationId xmlns:a16="http://schemas.microsoft.com/office/drawing/2014/main" id="{53B38885-905D-A201-5591-E115AD9F9046}"/>
                </a:ext>
              </a:extLst>
            </p:cNvPr>
            <p:cNvGrpSpPr/>
            <p:nvPr/>
          </p:nvGrpSpPr>
          <p:grpSpPr bwMode="gray">
            <a:xfrm>
              <a:off x="6684753" y="5040870"/>
              <a:ext cx="411428" cy="411428"/>
              <a:chOff x="1008748" y="3328920"/>
              <a:chExt cx="679006" cy="679007"/>
            </a:xfrm>
          </p:grpSpPr>
          <p:sp>
            <p:nvSpPr>
              <p:cNvPr id="145" name="Oval 144">
                <a:extLst>
                  <a:ext uri="{FF2B5EF4-FFF2-40B4-BE49-F238E27FC236}">
                    <a16:creationId xmlns:a16="http://schemas.microsoft.com/office/drawing/2014/main" id="{0C1C7F94-BFBD-CE40-2999-C0603811DAF5}"/>
                  </a:ext>
                </a:extLst>
              </p:cNvPr>
              <p:cNvSpPr>
                <a:spLocks noChangeAspect="1"/>
              </p:cNvSpPr>
              <p:nvPr/>
            </p:nvSpPr>
            <p:spPr bwMode="gray">
              <a:xfrm>
                <a:off x="1008748" y="3328920"/>
                <a:ext cx="679006" cy="679007"/>
              </a:xfrm>
              <a:prstGeom prst="ellipse">
                <a:avLst/>
              </a:prstGeom>
              <a:solidFill>
                <a:schemeClr val="bg2"/>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43" name="Graphic 142">
                <a:extLst>
                  <a:ext uri="{FF2B5EF4-FFF2-40B4-BE49-F238E27FC236}">
                    <a16:creationId xmlns:a16="http://schemas.microsoft.com/office/drawing/2014/main" id="{80232D3B-5826-6DDE-CA8C-FD5ECE18FFE6}"/>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bwMode="gray">
              <a:xfrm>
                <a:off x="1153512" y="3475475"/>
                <a:ext cx="400052" cy="400052"/>
              </a:xfrm>
              <a:prstGeom prst="rect">
                <a:avLst/>
              </a:prstGeom>
            </p:spPr>
          </p:pic>
        </p:grpSp>
      </p:grpSp>
      <p:grpSp>
        <p:nvGrpSpPr>
          <p:cNvPr id="146" name="Group 145">
            <a:extLst>
              <a:ext uri="{FF2B5EF4-FFF2-40B4-BE49-F238E27FC236}">
                <a16:creationId xmlns:a16="http://schemas.microsoft.com/office/drawing/2014/main" id="{050C014B-A8F7-CBD5-B4D9-E10ADFFFC7A3}"/>
              </a:ext>
            </a:extLst>
          </p:cNvPr>
          <p:cNvGrpSpPr/>
          <p:nvPr/>
        </p:nvGrpSpPr>
        <p:grpSpPr bwMode="gray">
          <a:xfrm>
            <a:off x="6748982" y="5432543"/>
            <a:ext cx="4597824" cy="523220"/>
            <a:chOff x="6684752" y="5626219"/>
            <a:chExt cx="4597824" cy="523220"/>
          </a:xfrm>
        </p:grpSpPr>
        <p:sp>
          <p:nvSpPr>
            <p:cNvPr id="147" name="Rectangle 146">
              <a:extLst>
                <a:ext uri="{FF2B5EF4-FFF2-40B4-BE49-F238E27FC236}">
                  <a16:creationId xmlns:a16="http://schemas.microsoft.com/office/drawing/2014/main" id="{CCB3D80C-37FD-15E6-CAB1-D77ABC9F5875}"/>
                </a:ext>
              </a:extLst>
            </p:cNvPr>
            <p:cNvSpPr/>
            <p:nvPr/>
          </p:nvSpPr>
          <p:spPr bwMode="gray">
            <a:xfrm>
              <a:off x="7162609" y="5626219"/>
              <a:ext cx="4119967" cy="523220"/>
            </a:xfrm>
            <a:prstGeom prst="rect">
              <a:avLst/>
            </a:prstGeom>
          </p:spPr>
          <p:txBody>
            <a:bodyPr wrap="square" anchor="ctr" anchorCtr="0">
              <a:spAutoFit/>
            </a:bodyPr>
            <a:lstStyle/>
            <a:p>
              <a:pPr lvl="0"/>
              <a:r>
                <a:rPr lang="en-US" sz="1400" noProof="0" dirty="0"/>
                <a:t>Periodic modulation of the source to obtain the photoacoustic signal</a:t>
              </a:r>
            </a:p>
          </p:txBody>
        </p:sp>
        <p:grpSp>
          <p:nvGrpSpPr>
            <p:cNvPr id="148" name="Group 147">
              <a:extLst>
                <a:ext uri="{FF2B5EF4-FFF2-40B4-BE49-F238E27FC236}">
                  <a16:creationId xmlns:a16="http://schemas.microsoft.com/office/drawing/2014/main" id="{B285E322-D450-03FB-0412-ED1DE13C220B}"/>
                </a:ext>
              </a:extLst>
            </p:cNvPr>
            <p:cNvGrpSpPr/>
            <p:nvPr/>
          </p:nvGrpSpPr>
          <p:grpSpPr bwMode="gray">
            <a:xfrm>
              <a:off x="6684752" y="5682113"/>
              <a:ext cx="411428" cy="411428"/>
              <a:chOff x="1008747" y="3328925"/>
              <a:chExt cx="679007" cy="679008"/>
            </a:xfrm>
          </p:grpSpPr>
          <p:sp>
            <p:nvSpPr>
              <p:cNvPr id="152" name="Oval 151">
                <a:extLst>
                  <a:ext uri="{FF2B5EF4-FFF2-40B4-BE49-F238E27FC236}">
                    <a16:creationId xmlns:a16="http://schemas.microsoft.com/office/drawing/2014/main" id="{46311A2F-219D-D3E9-8E95-91CA09B51ED9}"/>
                  </a:ext>
                </a:extLst>
              </p:cNvPr>
              <p:cNvSpPr>
                <a:spLocks noChangeAspect="1"/>
              </p:cNvSpPr>
              <p:nvPr/>
            </p:nvSpPr>
            <p:spPr bwMode="gray">
              <a:xfrm>
                <a:off x="1008747" y="3328925"/>
                <a:ext cx="679007" cy="679008"/>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50" name="Graphic 149">
                <a:extLst>
                  <a:ext uri="{FF2B5EF4-FFF2-40B4-BE49-F238E27FC236}">
                    <a16:creationId xmlns:a16="http://schemas.microsoft.com/office/drawing/2014/main" id="{EF452B5A-DAF2-67D8-9ED1-B166823B1BE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bwMode="gray">
              <a:xfrm>
                <a:off x="1153511" y="3475475"/>
                <a:ext cx="400052" cy="400052"/>
              </a:xfrm>
              <a:prstGeom prst="rect">
                <a:avLst/>
              </a:prstGeom>
            </p:spPr>
          </p:pic>
        </p:grpSp>
      </p:grpSp>
      <p:pic>
        <p:nvPicPr>
          <p:cNvPr id="153" name="Picture 152">
            <a:extLst>
              <a:ext uri="{FF2B5EF4-FFF2-40B4-BE49-F238E27FC236}">
                <a16:creationId xmlns:a16="http://schemas.microsoft.com/office/drawing/2014/main" id="{2F5CB5D3-E410-C9D4-83F9-EA9D58FA71D8}"/>
              </a:ext>
            </a:extLst>
          </p:cNvPr>
          <p:cNvPicPr>
            <a:picLocks noChangeAspect="1"/>
          </p:cNvPicPr>
          <p:nvPr/>
        </p:nvPicPr>
        <p:blipFill>
          <a:blip r:embed="rId10"/>
          <a:stretch>
            <a:fillRect/>
          </a:stretch>
        </p:blipFill>
        <p:spPr bwMode="gray">
          <a:xfrm>
            <a:off x="1010698" y="1627224"/>
            <a:ext cx="5400000" cy="2380021"/>
          </a:xfrm>
          <a:prstGeom prst="rect">
            <a:avLst/>
          </a:prstGeom>
        </p:spPr>
      </p:pic>
      <p:pic>
        <p:nvPicPr>
          <p:cNvPr id="154" name="Picture 153">
            <a:extLst>
              <a:ext uri="{FF2B5EF4-FFF2-40B4-BE49-F238E27FC236}">
                <a16:creationId xmlns:a16="http://schemas.microsoft.com/office/drawing/2014/main" id="{E027E789-ADD8-819D-A38C-F4AE4ADC842D}"/>
              </a:ext>
            </a:extLst>
          </p:cNvPr>
          <p:cNvPicPr>
            <a:picLocks noChangeAspect="1"/>
          </p:cNvPicPr>
          <p:nvPr/>
        </p:nvPicPr>
        <p:blipFill>
          <a:blip r:embed="rId11"/>
          <a:stretch>
            <a:fillRect/>
          </a:stretch>
        </p:blipFill>
        <p:spPr bwMode="gray">
          <a:xfrm>
            <a:off x="1010698" y="1627224"/>
            <a:ext cx="5400000" cy="2369604"/>
          </a:xfrm>
          <a:prstGeom prst="rect">
            <a:avLst/>
          </a:prstGeom>
        </p:spPr>
      </p:pic>
      <p:grpSp>
        <p:nvGrpSpPr>
          <p:cNvPr id="155" name="Group 154">
            <a:extLst>
              <a:ext uri="{FF2B5EF4-FFF2-40B4-BE49-F238E27FC236}">
                <a16:creationId xmlns:a16="http://schemas.microsoft.com/office/drawing/2014/main" id="{F626F84A-7668-CCAB-56D3-CF5617E86AD7}"/>
              </a:ext>
            </a:extLst>
          </p:cNvPr>
          <p:cNvGrpSpPr/>
          <p:nvPr/>
        </p:nvGrpSpPr>
        <p:grpSpPr bwMode="gray">
          <a:xfrm>
            <a:off x="3978985" y="1429554"/>
            <a:ext cx="7050504" cy="2617598"/>
            <a:chOff x="3808075" y="1941466"/>
            <a:chExt cx="7050504" cy="2617598"/>
          </a:xfrm>
        </p:grpSpPr>
        <p:pic>
          <p:nvPicPr>
            <p:cNvPr id="156" name="Picture 155">
              <a:extLst>
                <a:ext uri="{FF2B5EF4-FFF2-40B4-BE49-F238E27FC236}">
                  <a16:creationId xmlns:a16="http://schemas.microsoft.com/office/drawing/2014/main" id="{F39F0346-3DE7-09DB-C318-07130F3D4092}"/>
                </a:ext>
              </a:extLst>
            </p:cNvPr>
            <p:cNvPicPr>
              <a:picLocks noChangeAspect="1"/>
            </p:cNvPicPr>
            <p:nvPr/>
          </p:nvPicPr>
          <p:blipFill>
            <a:blip r:embed="rId12"/>
            <a:stretch>
              <a:fillRect/>
            </a:stretch>
          </p:blipFill>
          <p:spPr bwMode="gray">
            <a:xfrm>
              <a:off x="7221982" y="1941466"/>
              <a:ext cx="3636597" cy="2617598"/>
            </a:xfrm>
            <a:prstGeom prst="rect">
              <a:avLst/>
            </a:prstGeom>
          </p:spPr>
        </p:pic>
        <p:grpSp>
          <p:nvGrpSpPr>
            <p:cNvPr id="157" name="Group 156">
              <a:extLst>
                <a:ext uri="{FF2B5EF4-FFF2-40B4-BE49-F238E27FC236}">
                  <a16:creationId xmlns:a16="http://schemas.microsoft.com/office/drawing/2014/main" id="{5FD9D0F5-1512-C376-D0F0-9FC45CA70999}"/>
                </a:ext>
              </a:extLst>
            </p:cNvPr>
            <p:cNvGrpSpPr/>
            <p:nvPr/>
          </p:nvGrpSpPr>
          <p:grpSpPr bwMode="gray">
            <a:xfrm>
              <a:off x="3808075" y="3798819"/>
              <a:ext cx="5011986" cy="408946"/>
              <a:chOff x="3808075" y="3798819"/>
              <a:chExt cx="5011986" cy="408946"/>
            </a:xfrm>
          </p:grpSpPr>
          <p:sp>
            <p:nvSpPr>
              <p:cNvPr id="158" name="Rectangle 157">
                <a:extLst>
                  <a:ext uri="{FF2B5EF4-FFF2-40B4-BE49-F238E27FC236}">
                    <a16:creationId xmlns:a16="http://schemas.microsoft.com/office/drawing/2014/main" id="{4EB93176-D7D2-F28E-5618-B1914F0117C4}"/>
                  </a:ext>
                </a:extLst>
              </p:cNvPr>
              <p:cNvSpPr/>
              <p:nvPr/>
            </p:nvSpPr>
            <p:spPr bwMode="gray">
              <a:xfrm>
                <a:off x="3808075" y="3798819"/>
                <a:ext cx="765175" cy="18415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9" name="Oval 158">
                <a:extLst>
                  <a:ext uri="{FF2B5EF4-FFF2-40B4-BE49-F238E27FC236}">
                    <a16:creationId xmlns:a16="http://schemas.microsoft.com/office/drawing/2014/main" id="{8BD9985C-2D92-84BC-7BF9-17DAC02259CA}"/>
                  </a:ext>
                </a:extLst>
              </p:cNvPr>
              <p:cNvSpPr/>
              <p:nvPr/>
            </p:nvSpPr>
            <p:spPr bwMode="gray">
              <a:xfrm>
                <a:off x="8601382" y="4057215"/>
                <a:ext cx="218679" cy="150550"/>
              </a:xfrm>
              <a:prstGeom prst="ellipse">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grpSp>
        <p:nvGrpSpPr>
          <p:cNvPr id="160" name="Group 159">
            <a:extLst>
              <a:ext uri="{FF2B5EF4-FFF2-40B4-BE49-F238E27FC236}">
                <a16:creationId xmlns:a16="http://schemas.microsoft.com/office/drawing/2014/main" id="{CA44B73E-53DE-DFBA-67B0-2D9BF4DC4886}"/>
              </a:ext>
            </a:extLst>
          </p:cNvPr>
          <p:cNvGrpSpPr/>
          <p:nvPr/>
        </p:nvGrpSpPr>
        <p:grpSpPr bwMode="gray">
          <a:xfrm>
            <a:off x="2742660" y="1429554"/>
            <a:ext cx="8550439" cy="2939144"/>
            <a:chOff x="2571750" y="1941466"/>
            <a:chExt cx="8550439" cy="2939144"/>
          </a:xfrm>
        </p:grpSpPr>
        <p:pic>
          <p:nvPicPr>
            <p:cNvPr id="161" name="Picture 160">
              <a:extLst>
                <a:ext uri="{FF2B5EF4-FFF2-40B4-BE49-F238E27FC236}">
                  <a16:creationId xmlns:a16="http://schemas.microsoft.com/office/drawing/2014/main" id="{6F735CB9-FCC0-1399-0C1D-42A2565CF265}"/>
                </a:ext>
              </a:extLst>
            </p:cNvPr>
            <p:cNvPicPr>
              <a:picLocks noChangeAspect="1"/>
            </p:cNvPicPr>
            <p:nvPr/>
          </p:nvPicPr>
          <p:blipFill>
            <a:blip r:embed="rId13"/>
            <a:stretch>
              <a:fillRect/>
            </a:stretch>
          </p:blipFill>
          <p:spPr bwMode="gray">
            <a:xfrm>
              <a:off x="7221982" y="1941466"/>
              <a:ext cx="3900207" cy="2660651"/>
            </a:xfrm>
            <a:prstGeom prst="rect">
              <a:avLst/>
            </a:prstGeom>
          </p:spPr>
        </p:pic>
        <p:grpSp>
          <p:nvGrpSpPr>
            <p:cNvPr id="162" name="Group 161">
              <a:extLst>
                <a:ext uri="{FF2B5EF4-FFF2-40B4-BE49-F238E27FC236}">
                  <a16:creationId xmlns:a16="http://schemas.microsoft.com/office/drawing/2014/main" id="{CB60B6C7-BB9B-F314-B15C-FAA4B5F29F42}"/>
                </a:ext>
              </a:extLst>
            </p:cNvPr>
            <p:cNvGrpSpPr/>
            <p:nvPr/>
          </p:nvGrpSpPr>
          <p:grpSpPr bwMode="gray">
            <a:xfrm>
              <a:off x="2571750" y="4494169"/>
              <a:ext cx="6854190" cy="386441"/>
              <a:chOff x="2571750" y="4843419"/>
              <a:chExt cx="6854190" cy="386441"/>
            </a:xfrm>
          </p:grpSpPr>
          <p:cxnSp>
            <p:nvCxnSpPr>
              <p:cNvPr id="163" name="Straight Connector 162">
                <a:extLst>
                  <a:ext uri="{FF2B5EF4-FFF2-40B4-BE49-F238E27FC236}">
                    <a16:creationId xmlns:a16="http://schemas.microsoft.com/office/drawing/2014/main" id="{983ECF40-B02E-7725-8414-1A6FC61480AC}"/>
                  </a:ext>
                </a:extLst>
              </p:cNvPr>
              <p:cNvCxnSpPr>
                <a:cxnSpLocks/>
              </p:cNvCxnSpPr>
              <p:nvPr/>
            </p:nvCxnSpPr>
            <p:spPr bwMode="gray">
              <a:xfrm>
                <a:off x="2571750" y="4843419"/>
                <a:ext cx="0" cy="38644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20A14C62-CBFB-E34D-4039-44BBB7464373}"/>
                  </a:ext>
                </a:extLst>
              </p:cNvPr>
              <p:cNvCxnSpPr>
                <a:cxnSpLocks/>
              </p:cNvCxnSpPr>
              <p:nvPr/>
            </p:nvCxnSpPr>
            <p:spPr bwMode="gray">
              <a:xfrm flipH="1">
                <a:off x="2571750" y="5229860"/>
                <a:ext cx="685419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5" name="Straight Arrow Connector 164">
                <a:extLst>
                  <a:ext uri="{FF2B5EF4-FFF2-40B4-BE49-F238E27FC236}">
                    <a16:creationId xmlns:a16="http://schemas.microsoft.com/office/drawing/2014/main" id="{55D7BC43-9BC1-5919-90E1-BC36E14FEF88}"/>
                  </a:ext>
                </a:extLst>
              </p:cNvPr>
              <p:cNvCxnSpPr>
                <a:cxnSpLocks/>
              </p:cNvCxnSpPr>
              <p:nvPr/>
            </p:nvCxnSpPr>
            <p:spPr bwMode="gray">
              <a:xfrm flipV="1">
                <a:off x="9425940" y="4965028"/>
                <a:ext cx="0" cy="264832"/>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pic>
        <p:nvPicPr>
          <p:cNvPr id="166" name="Picture 165">
            <a:extLst>
              <a:ext uri="{FF2B5EF4-FFF2-40B4-BE49-F238E27FC236}">
                <a16:creationId xmlns:a16="http://schemas.microsoft.com/office/drawing/2014/main" id="{C2C55FBA-9C3D-DA40-E461-99D3616EA5BE}"/>
              </a:ext>
            </a:extLst>
          </p:cNvPr>
          <p:cNvPicPr>
            <a:picLocks noChangeAspect="1"/>
          </p:cNvPicPr>
          <p:nvPr/>
        </p:nvPicPr>
        <p:blipFill>
          <a:blip r:embed="rId10"/>
          <a:stretch>
            <a:fillRect/>
          </a:stretch>
        </p:blipFill>
        <p:spPr bwMode="gray">
          <a:xfrm>
            <a:off x="1010698" y="1627224"/>
            <a:ext cx="5400000" cy="2380021"/>
          </a:xfrm>
          <a:prstGeom prst="rect">
            <a:avLst/>
          </a:prstGeom>
        </p:spPr>
      </p:pic>
      <p:pic>
        <p:nvPicPr>
          <p:cNvPr id="167" name="Picture 166">
            <a:extLst>
              <a:ext uri="{FF2B5EF4-FFF2-40B4-BE49-F238E27FC236}">
                <a16:creationId xmlns:a16="http://schemas.microsoft.com/office/drawing/2014/main" id="{C1CCD78E-433E-D8F8-4B8C-92C6857DA26E}"/>
              </a:ext>
            </a:extLst>
          </p:cNvPr>
          <p:cNvPicPr>
            <a:picLocks noChangeAspect="1"/>
          </p:cNvPicPr>
          <p:nvPr/>
        </p:nvPicPr>
        <p:blipFill>
          <a:blip r:embed="rId14"/>
          <a:stretch>
            <a:fillRect/>
          </a:stretch>
        </p:blipFill>
        <p:spPr bwMode="gray">
          <a:xfrm>
            <a:off x="7400100" y="1429553"/>
            <a:ext cx="3898800" cy="2655705"/>
          </a:xfrm>
          <a:prstGeom prst="rect">
            <a:avLst/>
          </a:prstGeom>
        </p:spPr>
      </p:pic>
      <p:pic>
        <p:nvPicPr>
          <p:cNvPr id="168" name="Picture 167">
            <a:extLst>
              <a:ext uri="{FF2B5EF4-FFF2-40B4-BE49-F238E27FC236}">
                <a16:creationId xmlns:a16="http://schemas.microsoft.com/office/drawing/2014/main" id="{087A8042-BD1D-61E0-7B50-DC91F8A3AEA0}"/>
              </a:ext>
            </a:extLst>
          </p:cNvPr>
          <p:cNvPicPr>
            <a:picLocks noChangeAspect="1"/>
          </p:cNvPicPr>
          <p:nvPr/>
        </p:nvPicPr>
        <p:blipFill>
          <a:blip r:embed="rId15"/>
          <a:stretch>
            <a:fillRect/>
          </a:stretch>
        </p:blipFill>
        <p:spPr bwMode="gray">
          <a:xfrm>
            <a:off x="7400100" y="1429553"/>
            <a:ext cx="3898800" cy="2657630"/>
          </a:xfrm>
          <a:prstGeom prst="rect">
            <a:avLst/>
          </a:prstGeom>
        </p:spPr>
      </p:pic>
      <p:pic>
        <p:nvPicPr>
          <p:cNvPr id="169" name="Picture 168">
            <a:extLst>
              <a:ext uri="{FF2B5EF4-FFF2-40B4-BE49-F238E27FC236}">
                <a16:creationId xmlns:a16="http://schemas.microsoft.com/office/drawing/2014/main" id="{ED8890BB-C81D-7B97-F3F4-9B702D503A22}"/>
              </a:ext>
            </a:extLst>
          </p:cNvPr>
          <p:cNvPicPr>
            <a:picLocks noChangeAspect="1"/>
          </p:cNvPicPr>
          <p:nvPr/>
        </p:nvPicPr>
        <p:blipFill>
          <a:blip r:embed="rId11"/>
          <a:stretch>
            <a:fillRect/>
          </a:stretch>
        </p:blipFill>
        <p:spPr bwMode="gray">
          <a:xfrm>
            <a:off x="1010698" y="1627224"/>
            <a:ext cx="5400000" cy="2369604"/>
          </a:xfrm>
          <a:prstGeom prst="rect">
            <a:avLst/>
          </a:prstGeom>
        </p:spPr>
      </p:pic>
      <p:pic>
        <p:nvPicPr>
          <p:cNvPr id="170" name="Picture 169">
            <a:extLst>
              <a:ext uri="{FF2B5EF4-FFF2-40B4-BE49-F238E27FC236}">
                <a16:creationId xmlns:a16="http://schemas.microsoft.com/office/drawing/2014/main" id="{7CBCA76A-8672-2FEA-1AC8-4D3FA20FE214}"/>
              </a:ext>
            </a:extLst>
          </p:cNvPr>
          <p:cNvPicPr>
            <a:picLocks noChangeAspect="1"/>
          </p:cNvPicPr>
          <p:nvPr/>
        </p:nvPicPr>
        <p:blipFill>
          <a:blip r:embed="rId16"/>
          <a:stretch>
            <a:fillRect/>
          </a:stretch>
        </p:blipFill>
        <p:spPr bwMode="gray">
          <a:xfrm>
            <a:off x="7400100" y="1429553"/>
            <a:ext cx="3898800" cy="2669349"/>
          </a:xfrm>
          <a:prstGeom prst="rect">
            <a:avLst/>
          </a:prstGeom>
        </p:spPr>
      </p:pic>
      <p:pic>
        <p:nvPicPr>
          <p:cNvPr id="171" name="Picture 170">
            <a:extLst>
              <a:ext uri="{FF2B5EF4-FFF2-40B4-BE49-F238E27FC236}">
                <a16:creationId xmlns:a16="http://schemas.microsoft.com/office/drawing/2014/main" id="{9180DD6C-9038-3865-7494-0A4E773AC36C}"/>
              </a:ext>
            </a:extLst>
          </p:cNvPr>
          <p:cNvPicPr>
            <a:picLocks noChangeAspect="1"/>
          </p:cNvPicPr>
          <p:nvPr/>
        </p:nvPicPr>
        <p:blipFill>
          <a:blip r:embed="rId10"/>
          <a:stretch>
            <a:fillRect/>
          </a:stretch>
        </p:blipFill>
        <p:spPr bwMode="gray">
          <a:xfrm>
            <a:off x="1010698" y="1627224"/>
            <a:ext cx="5400000" cy="2380021"/>
          </a:xfrm>
          <a:prstGeom prst="rect">
            <a:avLst/>
          </a:prstGeom>
        </p:spPr>
      </p:pic>
      <p:sp>
        <p:nvSpPr>
          <p:cNvPr id="172" name="Freeform 47">
            <a:extLst>
              <a:ext uri="{FF2B5EF4-FFF2-40B4-BE49-F238E27FC236}">
                <a16:creationId xmlns:a16="http://schemas.microsoft.com/office/drawing/2014/main" id="{85DE283E-2273-D5F5-2206-6052C8AEBC8D}"/>
              </a:ext>
            </a:extLst>
          </p:cNvPr>
          <p:cNvSpPr>
            <a:spLocks/>
          </p:cNvSpPr>
          <p:nvPr/>
        </p:nvSpPr>
        <p:spPr bwMode="gray">
          <a:xfrm>
            <a:off x="-406500" y="1394575"/>
            <a:ext cx="97280" cy="97280"/>
          </a:xfrm>
          <a:custGeom>
            <a:avLst/>
            <a:gdLst>
              <a:gd name="T0" fmla="*/ 69 w 69"/>
              <a:gd name="T1" fmla="*/ 36 h 69"/>
              <a:gd name="T2" fmla="*/ 69 w 69"/>
              <a:gd name="T3" fmla="*/ 36 h 69"/>
              <a:gd name="T4" fmla="*/ 66 w 69"/>
              <a:gd name="T5" fmla="*/ 48 h 69"/>
              <a:gd name="T6" fmla="*/ 57 w 69"/>
              <a:gd name="T7" fmla="*/ 60 h 69"/>
              <a:gd name="T8" fmla="*/ 48 w 69"/>
              <a:gd name="T9" fmla="*/ 66 h 69"/>
              <a:gd name="T10" fmla="*/ 33 w 69"/>
              <a:gd name="T11" fmla="*/ 69 h 69"/>
              <a:gd name="T12" fmla="*/ 33 w 69"/>
              <a:gd name="T13" fmla="*/ 69 h 69"/>
              <a:gd name="T14" fmla="*/ 21 w 69"/>
              <a:gd name="T15" fmla="*/ 66 h 69"/>
              <a:gd name="T16" fmla="*/ 9 w 69"/>
              <a:gd name="T17" fmla="*/ 60 h 69"/>
              <a:gd name="T18" fmla="*/ 3 w 69"/>
              <a:gd name="T19" fmla="*/ 48 h 69"/>
              <a:gd name="T20" fmla="*/ 0 w 69"/>
              <a:gd name="T21" fmla="*/ 36 h 69"/>
              <a:gd name="T22" fmla="*/ 0 w 69"/>
              <a:gd name="T23" fmla="*/ 36 h 69"/>
              <a:gd name="T24" fmla="*/ 3 w 69"/>
              <a:gd name="T25" fmla="*/ 21 h 69"/>
              <a:gd name="T26" fmla="*/ 9 w 69"/>
              <a:gd name="T27" fmla="*/ 9 h 69"/>
              <a:gd name="T28" fmla="*/ 21 w 69"/>
              <a:gd name="T29" fmla="*/ 3 h 69"/>
              <a:gd name="T30" fmla="*/ 33 w 69"/>
              <a:gd name="T31" fmla="*/ 0 h 69"/>
              <a:gd name="T32" fmla="*/ 33 w 69"/>
              <a:gd name="T33" fmla="*/ 0 h 69"/>
              <a:gd name="T34" fmla="*/ 48 w 69"/>
              <a:gd name="T35" fmla="*/ 3 h 69"/>
              <a:gd name="T36" fmla="*/ 57 w 69"/>
              <a:gd name="T37" fmla="*/ 9 h 69"/>
              <a:gd name="T38" fmla="*/ 66 w 69"/>
              <a:gd name="T39" fmla="*/ 21 h 69"/>
              <a:gd name="T40" fmla="*/ 69 w 69"/>
              <a:gd name="T41" fmla="*/ 36 h 69"/>
              <a:gd name="T42" fmla="*/ 69 w 69"/>
              <a:gd name="T43"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9">
                <a:moveTo>
                  <a:pt x="69" y="36"/>
                </a:moveTo>
                <a:lnTo>
                  <a:pt x="69" y="36"/>
                </a:lnTo>
                <a:lnTo>
                  <a:pt x="66" y="48"/>
                </a:lnTo>
                <a:lnTo>
                  <a:pt x="57" y="60"/>
                </a:lnTo>
                <a:lnTo>
                  <a:pt x="48" y="66"/>
                </a:lnTo>
                <a:lnTo>
                  <a:pt x="33" y="69"/>
                </a:lnTo>
                <a:lnTo>
                  <a:pt x="33" y="69"/>
                </a:lnTo>
                <a:lnTo>
                  <a:pt x="21" y="66"/>
                </a:lnTo>
                <a:lnTo>
                  <a:pt x="9" y="60"/>
                </a:lnTo>
                <a:lnTo>
                  <a:pt x="3" y="48"/>
                </a:lnTo>
                <a:lnTo>
                  <a:pt x="0" y="36"/>
                </a:lnTo>
                <a:lnTo>
                  <a:pt x="0" y="36"/>
                </a:lnTo>
                <a:lnTo>
                  <a:pt x="3" y="21"/>
                </a:lnTo>
                <a:lnTo>
                  <a:pt x="9" y="9"/>
                </a:lnTo>
                <a:lnTo>
                  <a:pt x="21" y="3"/>
                </a:lnTo>
                <a:lnTo>
                  <a:pt x="33" y="0"/>
                </a:lnTo>
                <a:lnTo>
                  <a:pt x="33" y="0"/>
                </a:lnTo>
                <a:lnTo>
                  <a:pt x="48" y="3"/>
                </a:lnTo>
                <a:lnTo>
                  <a:pt x="57" y="9"/>
                </a:lnTo>
                <a:lnTo>
                  <a:pt x="66" y="21"/>
                </a:lnTo>
                <a:lnTo>
                  <a:pt x="69" y="36"/>
                </a:lnTo>
                <a:lnTo>
                  <a:pt x="69" y="36"/>
                </a:lnTo>
                <a:close/>
              </a:path>
            </a:pathLst>
          </a:custGeom>
          <a:solidFill>
            <a:srgbClr val="E206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73" name="Freeform 47">
            <a:extLst>
              <a:ext uri="{FF2B5EF4-FFF2-40B4-BE49-F238E27FC236}">
                <a16:creationId xmlns:a16="http://schemas.microsoft.com/office/drawing/2014/main" id="{CAFDFA22-6004-F20F-A012-1850182425E1}"/>
              </a:ext>
            </a:extLst>
          </p:cNvPr>
          <p:cNvSpPr>
            <a:spLocks/>
          </p:cNvSpPr>
          <p:nvPr/>
        </p:nvSpPr>
        <p:spPr bwMode="gray">
          <a:xfrm>
            <a:off x="-503780" y="1174949"/>
            <a:ext cx="97280" cy="97280"/>
          </a:xfrm>
          <a:custGeom>
            <a:avLst/>
            <a:gdLst>
              <a:gd name="T0" fmla="*/ 69 w 69"/>
              <a:gd name="T1" fmla="*/ 36 h 69"/>
              <a:gd name="T2" fmla="*/ 69 w 69"/>
              <a:gd name="T3" fmla="*/ 36 h 69"/>
              <a:gd name="T4" fmla="*/ 66 w 69"/>
              <a:gd name="T5" fmla="*/ 48 h 69"/>
              <a:gd name="T6" fmla="*/ 57 w 69"/>
              <a:gd name="T7" fmla="*/ 60 h 69"/>
              <a:gd name="T8" fmla="*/ 48 w 69"/>
              <a:gd name="T9" fmla="*/ 66 h 69"/>
              <a:gd name="T10" fmla="*/ 33 w 69"/>
              <a:gd name="T11" fmla="*/ 69 h 69"/>
              <a:gd name="T12" fmla="*/ 33 w 69"/>
              <a:gd name="T13" fmla="*/ 69 h 69"/>
              <a:gd name="T14" fmla="*/ 21 w 69"/>
              <a:gd name="T15" fmla="*/ 66 h 69"/>
              <a:gd name="T16" fmla="*/ 9 w 69"/>
              <a:gd name="T17" fmla="*/ 60 h 69"/>
              <a:gd name="T18" fmla="*/ 3 w 69"/>
              <a:gd name="T19" fmla="*/ 48 h 69"/>
              <a:gd name="T20" fmla="*/ 0 w 69"/>
              <a:gd name="T21" fmla="*/ 36 h 69"/>
              <a:gd name="T22" fmla="*/ 0 w 69"/>
              <a:gd name="T23" fmla="*/ 36 h 69"/>
              <a:gd name="T24" fmla="*/ 3 w 69"/>
              <a:gd name="T25" fmla="*/ 21 h 69"/>
              <a:gd name="T26" fmla="*/ 9 w 69"/>
              <a:gd name="T27" fmla="*/ 9 h 69"/>
              <a:gd name="T28" fmla="*/ 21 w 69"/>
              <a:gd name="T29" fmla="*/ 3 h 69"/>
              <a:gd name="T30" fmla="*/ 33 w 69"/>
              <a:gd name="T31" fmla="*/ 0 h 69"/>
              <a:gd name="T32" fmla="*/ 33 w 69"/>
              <a:gd name="T33" fmla="*/ 0 h 69"/>
              <a:gd name="T34" fmla="*/ 48 w 69"/>
              <a:gd name="T35" fmla="*/ 3 h 69"/>
              <a:gd name="T36" fmla="*/ 57 w 69"/>
              <a:gd name="T37" fmla="*/ 9 h 69"/>
              <a:gd name="T38" fmla="*/ 66 w 69"/>
              <a:gd name="T39" fmla="*/ 21 h 69"/>
              <a:gd name="T40" fmla="*/ 69 w 69"/>
              <a:gd name="T41" fmla="*/ 36 h 69"/>
              <a:gd name="T42" fmla="*/ 69 w 69"/>
              <a:gd name="T43"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9">
                <a:moveTo>
                  <a:pt x="69" y="36"/>
                </a:moveTo>
                <a:lnTo>
                  <a:pt x="69" y="36"/>
                </a:lnTo>
                <a:lnTo>
                  <a:pt x="66" y="48"/>
                </a:lnTo>
                <a:lnTo>
                  <a:pt x="57" y="60"/>
                </a:lnTo>
                <a:lnTo>
                  <a:pt x="48" y="66"/>
                </a:lnTo>
                <a:lnTo>
                  <a:pt x="33" y="69"/>
                </a:lnTo>
                <a:lnTo>
                  <a:pt x="33" y="69"/>
                </a:lnTo>
                <a:lnTo>
                  <a:pt x="21" y="66"/>
                </a:lnTo>
                <a:lnTo>
                  <a:pt x="9" y="60"/>
                </a:lnTo>
                <a:lnTo>
                  <a:pt x="3" y="48"/>
                </a:lnTo>
                <a:lnTo>
                  <a:pt x="0" y="36"/>
                </a:lnTo>
                <a:lnTo>
                  <a:pt x="0" y="36"/>
                </a:lnTo>
                <a:lnTo>
                  <a:pt x="3" y="21"/>
                </a:lnTo>
                <a:lnTo>
                  <a:pt x="9" y="9"/>
                </a:lnTo>
                <a:lnTo>
                  <a:pt x="21" y="3"/>
                </a:lnTo>
                <a:lnTo>
                  <a:pt x="33" y="0"/>
                </a:lnTo>
                <a:lnTo>
                  <a:pt x="33" y="0"/>
                </a:lnTo>
                <a:lnTo>
                  <a:pt x="48" y="3"/>
                </a:lnTo>
                <a:lnTo>
                  <a:pt x="57" y="9"/>
                </a:lnTo>
                <a:lnTo>
                  <a:pt x="66" y="21"/>
                </a:lnTo>
                <a:lnTo>
                  <a:pt x="69" y="36"/>
                </a:lnTo>
                <a:lnTo>
                  <a:pt x="69" y="36"/>
                </a:lnTo>
                <a:close/>
              </a:path>
            </a:pathLst>
          </a:custGeom>
          <a:solidFill>
            <a:srgbClr val="E206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sp>
        <p:nvSpPr>
          <p:cNvPr id="174" name="Freeform 47">
            <a:extLst>
              <a:ext uri="{FF2B5EF4-FFF2-40B4-BE49-F238E27FC236}">
                <a16:creationId xmlns:a16="http://schemas.microsoft.com/office/drawing/2014/main" id="{BA8A2874-5032-16A6-D5A3-4939174D09C5}"/>
              </a:ext>
            </a:extLst>
          </p:cNvPr>
          <p:cNvSpPr>
            <a:spLocks/>
          </p:cNvSpPr>
          <p:nvPr/>
        </p:nvSpPr>
        <p:spPr bwMode="gray">
          <a:xfrm>
            <a:off x="-455140" y="1736547"/>
            <a:ext cx="97280" cy="97280"/>
          </a:xfrm>
          <a:custGeom>
            <a:avLst/>
            <a:gdLst>
              <a:gd name="T0" fmla="*/ 69 w 69"/>
              <a:gd name="T1" fmla="*/ 36 h 69"/>
              <a:gd name="T2" fmla="*/ 69 w 69"/>
              <a:gd name="T3" fmla="*/ 36 h 69"/>
              <a:gd name="T4" fmla="*/ 66 w 69"/>
              <a:gd name="T5" fmla="*/ 48 h 69"/>
              <a:gd name="T6" fmla="*/ 57 w 69"/>
              <a:gd name="T7" fmla="*/ 60 h 69"/>
              <a:gd name="T8" fmla="*/ 48 w 69"/>
              <a:gd name="T9" fmla="*/ 66 h 69"/>
              <a:gd name="T10" fmla="*/ 33 w 69"/>
              <a:gd name="T11" fmla="*/ 69 h 69"/>
              <a:gd name="T12" fmla="*/ 33 w 69"/>
              <a:gd name="T13" fmla="*/ 69 h 69"/>
              <a:gd name="T14" fmla="*/ 21 w 69"/>
              <a:gd name="T15" fmla="*/ 66 h 69"/>
              <a:gd name="T16" fmla="*/ 9 w 69"/>
              <a:gd name="T17" fmla="*/ 60 h 69"/>
              <a:gd name="T18" fmla="*/ 3 w 69"/>
              <a:gd name="T19" fmla="*/ 48 h 69"/>
              <a:gd name="T20" fmla="*/ 0 w 69"/>
              <a:gd name="T21" fmla="*/ 36 h 69"/>
              <a:gd name="T22" fmla="*/ 0 w 69"/>
              <a:gd name="T23" fmla="*/ 36 h 69"/>
              <a:gd name="T24" fmla="*/ 3 w 69"/>
              <a:gd name="T25" fmla="*/ 21 h 69"/>
              <a:gd name="T26" fmla="*/ 9 w 69"/>
              <a:gd name="T27" fmla="*/ 9 h 69"/>
              <a:gd name="T28" fmla="*/ 21 w 69"/>
              <a:gd name="T29" fmla="*/ 3 h 69"/>
              <a:gd name="T30" fmla="*/ 33 w 69"/>
              <a:gd name="T31" fmla="*/ 0 h 69"/>
              <a:gd name="T32" fmla="*/ 33 w 69"/>
              <a:gd name="T33" fmla="*/ 0 h 69"/>
              <a:gd name="T34" fmla="*/ 48 w 69"/>
              <a:gd name="T35" fmla="*/ 3 h 69"/>
              <a:gd name="T36" fmla="*/ 57 w 69"/>
              <a:gd name="T37" fmla="*/ 9 h 69"/>
              <a:gd name="T38" fmla="*/ 66 w 69"/>
              <a:gd name="T39" fmla="*/ 21 h 69"/>
              <a:gd name="T40" fmla="*/ 69 w 69"/>
              <a:gd name="T41" fmla="*/ 36 h 69"/>
              <a:gd name="T42" fmla="*/ 69 w 69"/>
              <a:gd name="T43"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9">
                <a:moveTo>
                  <a:pt x="69" y="36"/>
                </a:moveTo>
                <a:lnTo>
                  <a:pt x="69" y="36"/>
                </a:lnTo>
                <a:lnTo>
                  <a:pt x="66" y="48"/>
                </a:lnTo>
                <a:lnTo>
                  <a:pt x="57" y="60"/>
                </a:lnTo>
                <a:lnTo>
                  <a:pt x="48" y="66"/>
                </a:lnTo>
                <a:lnTo>
                  <a:pt x="33" y="69"/>
                </a:lnTo>
                <a:lnTo>
                  <a:pt x="33" y="69"/>
                </a:lnTo>
                <a:lnTo>
                  <a:pt x="21" y="66"/>
                </a:lnTo>
                <a:lnTo>
                  <a:pt x="9" y="60"/>
                </a:lnTo>
                <a:lnTo>
                  <a:pt x="3" y="48"/>
                </a:lnTo>
                <a:lnTo>
                  <a:pt x="0" y="36"/>
                </a:lnTo>
                <a:lnTo>
                  <a:pt x="0" y="36"/>
                </a:lnTo>
                <a:lnTo>
                  <a:pt x="3" y="21"/>
                </a:lnTo>
                <a:lnTo>
                  <a:pt x="9" y="9"/>
                </a:lnTo>
                <a:lnTo>
                  <a:pt x="21" y="3"/>
                </a:lnTo>
                <a:lnTo>
                  <a:pt x="33" y="0"/>
                </a:lnTo>
                <a:lnTo>
                  <a:pt x="33" y="0"/>
                </a:lnTo>
                <a:lnTo>
                  <a:pt x="48" y="3"/>
                </a:lnTo>
                <a:lnTo>
                  <a:pt x="57" y="9"/>
                </a:lnTo>
                <a:lnTo>
                  <a:pt x="66" y="21"/>
                </a:lnTo>
                <a:lnTo>
                  <a:pt x="69" y="36"/>
                </a:lnTo>
                <a:lnTo>
                  <a:pt x="69" y="36"/>
                </a:lnTo>
                <a:close/>
              </a:path>
            </a:pathLst>
          </a:custGeom>
          <a:solidFill>
            <a:srgbClr val="E206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p>
        </p:txBody>
      </p:sp>
      <p:pic>
        <p:nvPicPr>
          <p:cNvPr id="175" name="Picture 174">
            <a:extLst>
              <a:ext uri="{FF2B5EF4-FFF2-40B4-BE49-F238E27FC236}">
                <a16:creationId xmlns:a16="http://schemas.microsoft.com/office/drawing/2014/main" id="{04232E5B-FBA8-7E79-D641-BA0AFF6D2BB3}"/>
              </a:ext>
            </a:extLst>
          </p:cNvPr>
          <p:cNvPicPr>
            <a:picLocks noChangeAspect="1"/>
          </p:cNvPicPr>
          <p:nvPr/>
        </p:nvPicPr>
        <p:blipFill>
          <a:blip r:embed="rId17"/>
          <a:stretch>
            <a:fillRect/>
          </a:stretch>
        </p:blipFill>
        <p:spPr bwMode="gray">
          <a:xfrm>
            <a:off x="1010698" y="1627224"/>
            <a:ext cx="5400000" cy="2383489"/>
          </a:xfrm>
          <a:prstGeom prst="rect">
            <a:avLst/>
          </a:prstGeom>
        </p:spPr>
      </p:pic>
      <p:pic>
        <p:nvPicPr>
          <p:cNvPr id="176" name="Picture 175">
            <a:extLst>
              <a:ext uri="{FF2B5EF4-FFF2-40B4-BE49-F238E27FC236}">
                <a16:creationId xmlns:a16="http://schemas.microsoft.com/office/drawing/2014/main" id="{D4DECF65-61FB-4CDD-A7B0-FD78369451A1}"/>
              </a:ext>
            </a:extLst>
          </p:cNvPr>
          <p:cNvPicPr>
            <a:picLocks noChangeAspect="1"/>
          </p:cNvPicPr>
          <p:nvPr/>
        </p:nvPicPr>
        <p:blipFill>
          <a:blip r:embed="rId18"/>
          <a:stretch>
            <a:fillRect/>
          </a:stretch>
        </p:blipFill>
        <p:spPr bwMode="gray">
          <a:xfrm>
            <a:off x="7400100" y="1429553"/>
            <a:ext cx="3898800" cy="2695164"/>
          </a:xfrm>
          <a:prstGeom prst="rect">
            <a:avLst/>
          </a:prstGeom>
        </p:spPr>
      </p:pic>
      <p:pic>
        <p:nvPicPr>
          <p:cNvPr id="177" name="Picture 176">
            <a:extLst>
              <a:ext uri="{FF2B5EF4-FFF2-40B4-BE49-F238E27FC236}">
                <a16:creationId xmlns:a16="http://schemas.microsoft.com/office/drawing/2014/main" id="{13FC2231-673C-5879-EBD7-05F06C0FDF3C}"/>
              </a:ext>
            </a:extLst>
          </p:cNvPr>
          <p:cNvPicPr>
            <a:picLocks noChangeAspect="1"/>
          </p:cNvPicPr>
          <p:nvPr/>
        </p:nvPicPr>
        <p:blipFill>
          <a:blip r:embed="rId19"/>
          <a:stretch>
            <a:fillRect/>
          </a:stretch>
        </p:blipFill>
        <p:spPr bwMode="gray">
          <a:xfrm>
            <a:off x="7400100" y="1429553"/>
            <a:ext cx="3898800" cy="2681078"/>
          </a:xfrm>
          <a:prstGeom prst="rect">
            <a:avLst/>
          </a:prstGeom>
        </p:spPr>
      </p:pic>
      <p:sp>
        <p:nvSpPr>
          <p:cNvPr id="178" name="TextBox 177">
            <a:extLst>
              <a:ext uri="{FF2B5EF4-FFF2-40B4-BE49-F238E27FC236}">
                <a16:creationId xmlns:a16="http://schemas.microsoft.com/office/drawing/2014/main" id="{8E4C95EE-EA6A-4E1B-6354-6F80CEDF3C58}"/>
              </a:ext>
            </a:extLst>
          </p:cNvPr>
          <p:cNvSpPr txBox="1"/>
          <p:nvPr/>
        </p:nvSpPr>
        <p:spPr bwMode="gray">
          <a:xfrm>
            <a:off x="7883238" y="2089954"/>
            <a:ext cx="1702710" cy="261610"/>
          </a:xfrm>
          <a:prstGeom prst="rect">
            <a:avLst/>
          </a:prstGeom>
          <a:noFill/>
        </p:spPr>
        <p:txBody>
          <a:bodyPr wrap="none" rtlCol="0">
            <a:spAutoFit/>
          </a:bodyPr>
          <a:lstStyle/>
          <a:p>
            <a:r>
              <a:rPr lang="en-US" sz="1100" b="1" noProof="0" dirty="0">
                <a:solidFill>
                  <a:srgbClr val="7030A0"/>
                </a:solidFill>
              </a:rPr>
              <a:t>Low CO</a:t>
            </a:r>
            <a:r>
              <a:rPr lang="en-US" sz="1100" b="1" baseline="-25000" noProof="0" dirty="0">
                <a:solidFill>
                  <a:srgbClr val="7030A0"/>
                </a:solidFill>
              </a:rPr>
              <a:t>2</a:t>
            </a:r>
            <a:r>
              <a:rPr lang="en-US" sz="1100" b="1" noProof="0" dirty="0">
                <a:solidFill>
                  <a:srgbClr val="7030A0"/>
                </a:solidFill>
              </a:rPr>
              <a:t> concentration</a:t>
            </a:r>
          </a:p>
        </p:txBody>
      </p:sp>
      <p:sp>
        <p:nvSpPr>
          <p:cNvPr id="179" name="TextBox 178">
            <a:extLst>
              <a:ext uri="{FF2B5EF4-FFF2-40B4-BE49-F238E27FC236}">
                <a16:creationId xmlns:a16="http://schemas.microsoft.com/office/drawing/2014/main" id="{C0011290-BA08-A8CB-EBE7-C7DFF3D48DDF}"/>
              </a:ext>
            </a:extLst>
          </p:cNvPr>
          <p:cNvSpPr txBox="1"/>
          <p:nvPr/>
        </p:nvSpPr>
        <p:spPr bwMode="gray">
          <a:xfrm>
            <a:off x="9386792" y="1703022"/>
            <a:ext cx="1750800" cy="261610"/>
          </a:xfrm>
          <a:prstGeom prst="rect">
            <a:avLst/>
          </a:prstGeom>
          <a:noFill/>
        </p:spPr>
        <p:txBody>
          <a:bodyPr wrap="none" rtlCol="0">
            <a:spAutoFit/>
          </a:bodyPr>
          <a:lstStyle/>
          <a:p>
            <a:r>
              <a:rPr lang="en-US" sz="1100" b="1" noProof="0" dirty="0">
                <a:solidFill>
                  <a:srgbClr val="7030A0"/>
                </a:solidFill>
              </a:rPr>
              <a:t>High CO</a:t>
            </a:r>
            <a:r>
              <a:rPr lang="en-US" sz="1100" b="1" baseline="-25000" noProof="0" dirty="0">
                <a:solidFill>
                  <a:srgbClr val="7030A0"/>
                </a:solidFill>
              </a:rPr>
              <a:t>2</a:t>
            </a:r>
            <a:r>
              <a:rPr lang="en-US" sz="1100" b="1" noProof="0" dirty="0">
                <a:solidFill>
                  <a:srgbClr val="7030A0"/>
                </a:solidFill>
              </a:rPr>
              <a:t> concentration</a:t>
            </a:r>
          </a:p>
        </p:txBody>
      </p:sp>
      <p:sp>
        <p:nvSpPr>
          <p:cNvPr id="180" name="Rectangle 179">
            <a:extLst>
              <a:ext uri="{FF2B5EF4-FFF2-40B4-BE49-F238E27FC236}">
                <a16:creationId xmlns:a16="http://schemas.microsoft.com/office/drawing/2014/main" id="{0DAF9E92-B1F8-8150-D1BD-5C7827308E6A}"/>
              </a:ext>
            </a:extLst>
          </p:cNvPr>
          <p:cNvSpPr/>
          <p:nvPr/>
        </p:nvSpPr>
        <p:spPr bwMode="gray">
          <a:xfrm>
            <a:off x="-621322" y="724852"/>
            <a:ext cx="529882" cy="14624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1" name="Title 180">
            <a:extLst>
              <a:ext uri="{FF2B5EF4-FFF2-40B4-BE49-F238E27FC236}">
                <a16:creationId xmlns:a16="http://schemas.microsoft.com/office/drawing/2014/main" id="{BBA9D62D-2C3F-7525-301F-FB49A6D3C1EE}"/>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SCD4x: Photoacoustic NDIR Technology</a:t>
            </a:r>
            <a:endParaRPr lang="en-US" noProof="0" dirty="0"/>
          </a:p>
        </p:txBody>
      </p:sp>
      <p:sp>
        <p:nvSpPr>
          <p:cNvPr id="185" name="Footer Placeholder 3">
            <a:extLst>
              <a:ext uri="{FF2B5EF4-FFF2-40B4-BE49-F238E27FC236}">
                <a16:creationId xmlns:a16="http://schemas.microsoft.com/office/drawing/2014/main" id="{4CC8E5C7-E949-8448-8992-356293E22637}"/>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86" name="Slide Number Placeholder 4">
            <a:extLst>
              <a:ext uri="{FF2B5EF4-FFF2-40B4-BE49-F238E27FC236}">
                <a16:creationId xmlns:a16="http://schemas.microsoft.com/office/drawing/2014/main" id="{81EC935C-AC50-ECA2-BDC6-2D176F8716FA}"/>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13</a:t>
            </a:fld>
            <a:endParaRPr lang="en-US" noProof="0" dirty="0"/>
          </a:p>
        </p:txBody>
      </p:sp>
    </p:spTree>
    <p:extLst>
      <p:ext uri="{BB962C8B-B14F-4D97-AF65-F5344CB8AC3E}">
        <p14:creationId xmlns:p14="http://schemas.microsoft.com/office/powerpoint/2010/main" val="52311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5"/>
                                        </p:tgtEl>
                                        <p:attrNameLst>
                                          <p:attrName>style.visibility</p:attrName>
                                        </p:attrNameLst>
                                      </p:cBhvr>
                                      <p:to>
                                        <p:strVal val="visible"/>
                                      </p:to>
                                    </p:set>
                                    <p:animEffect transition="in" filter="fade">
                                      <p:cBhvr>
                                        <p:cTn id="7" dur="500"/>
                                        <p:tgtEl>
                                          <p:spTgt spid="155"/>
                                        </p:tgtEl>
                                      </p:cBhvr>
                                    </p:animEffect>
                                  </p:childTnLst>
                                </p:cTn>
                              </p:par>
                              <p:par>
                                <p:cTn id="8" presetID="1" presetClass="entr" presetSubtype="0" fill="hold" nodeType="withEffect">
                                  <p:stCondLst>
                                    <p:cond delay="0"/>
                                  </p:stCondLst>
                                  <p:childTnLst>
                                    <p:set>
                                      <p:cBhvr>
                                        <p:cTn id="9" dur="1" fill="hold">
                                          <p:stCondLst>
                                            <p:cond delay="0"/>
                                          </p:stCondLst>
                                        </p:cTn>
                                        <p:tgtEl>
                                          <p:spTgt spid="12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54"/>
                                        </p:tgtEl>
                                        <p:attrNameLst>
                                          <p:attrName>style.visibility</p:attrName>
                                        </p:attrNameLst>
                                      </p:cBhvr>
                                      <p:to>
                                        <p:strVal val="visible"/>
                                      </p:to>
                                    </p:set>
                                    <p:animEffect transition="in" filter="fade">
                                      <p:cBhvr>
                                        <p:cTn id="14" dur="500"/>
                                        <p:tgtEl>
                                          <p:spTgt spid="154"/>
                                        </p:tgtEl>
                                      </p:cBhvr>
                                    </p:animEffect>
                                  </p:childTnLst>
                                </p:cTn>
                              </p:par>
                              <p:par>
                                <p:cTn id="15" presetID="1" presetClass="entr" presetSubtype="0" fill="hold" nodeType="withEffect">
                                  <p:stCondLst>
                                    <p:cond delay="0"/>
                                  </p:stCondLst>
                                  <p:childTnLst>
                                    <p:set>
                                      <p:cBhvr>
                                        <p:cTn id="16" dur="1" fill="hold">
                                          <p:stCondLst>
                                            <p:cond delay="0"/>
                                          </p:stCondLst>
                                        </p:cTn>
                                        <p:tgtEl>
                                          <p:spTgt spid="13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60"/>
                                        </p:tgtEl>
                                        <p:attrNameLst>
                                          <p:attrName>style.visibility</p:attrName>
                                        </p:attrNameLst>
                                      </p:cBhvr>
                                      <p:to>
                                        <p:strVal val="visible"/>
                                      </p:to>
                                    </p:set>
                                    <p:animEffect transition="in" filter="fade">
                                      <p:cBhvr>
                                        <p:cTn id="21" dur="500"/>
                                        <p:tgtEl>
                                          <p:spTgt spid="160"/>
                                        </p:tgtEl>
                                      </p:cBhvr>
                                    </p:animEffect>
                                  </p:childTnLst>
                                </p:cTn>
                              </p:par>
                              <p:par>
                                <p:cTn id="22" presetID="1" presetClass="entr" presetSubtype="0" fill="hold" nodeType="withEffect">
                                  <p:stCondLst>
                                    <p:cond delay="0"/>
                                  </p:stCondLst>
                                  <p:childTnLst>
                                    <p:set>
                                      <p:cBhvr>
                                        <p:cTn id="23" dur="1" fill="hold">
                                          <p:stCondLst>
                                            <p:cond delay="0"/>
                                          </p:stCondLst>
                                        </p:cTn>
                                        <p:tgtEl>
                                          <p:spTgt spid="13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7"/>
                                        </p:tgtEl>
                                        <p:attrNameLst>
                                          <p:attrName>style.visibility</p:attrName>
                                        </p:attrNameLst>
                                      </p:cBhvr>
                                      <p:to>
                                        <p:strVal val="visible"/>
                                      </p:to>
                                    </p:set>
                                    <p:animEffect transition="in" filter="fade">
                                      <p:cBhvr>
                                        <p:cTn id="28" dur="500"/>
                                        <p:tgtEl>
                                          <p:spTgt spid="167"/>
                                        </p:tgtEl>
                                      </p:cBhvr>
                                    </p:animEffect>
                                  </p:childTnLst>
                                </p:cTn>
                              </p:par>
                              <p:par>
                                <p:cTn id="29" presetID="10" presetClass="entr" presetSubtype="0" fill="hold" nodeType="withEffect">
                                  <p:stCondLst>
                                    <p:cond delay="0"/>
                                  </p:stCondLst>
                                  <p:childTnLst>
                                    <p:set>
                                      <p:cBhvr>
                                        <p:cTn id="30" dur="1" fill="hold">
                                          <p:stCondLst>
                                            <p:cond delay="0"/>
                                          </p:stCondLst>
                                        </p:cTn>
                                        <p:tgtEl>
                                          <p:spTgt spid="166"/>
                                        </p:tgtEl>
                                        <p:attrNameLst>
                                          <p:attrName>style.visibility</p:attrName>
                                        </p:attrNameLst>
                                      </p:cBhvr>
                                      <p:to>
                                        <p:strVal val="visible"/>
                                      </p:to>
                                    </p:set>
                                    <p:animEffect transition="in" filter="fade">
                                      <p:cBhvr>
                                        <p:cTn id="31" dur="500"/>
                                        <p:tgtEl>
                                          <p:spTgt spid="16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68"/>
                                        </p:tgtEl>
                                        <p:attrNameLst>
                                          <p:attrName>style.visibility</p:attrName>
                                        </p:attrNameLst>
                                      </p:cBhvr>
                                      <p:to>
                                        <p:strVal val="visible"/>
                                      </p:to>
                                    </p:set>
                                    <p:animEffect transition="in" filter="fade">
                                      <p:cBhvr>
                                        <p:cTn id="36" dur="500"/>
                                        <p:tgtEl>
                                          <p:spTgt spid="168"/>
                                        </p:tgtEl>
                                      </p:cBhvr>
                                    </p:animEffect>
                                  </p:childTnLst>
                                </p:cTn>
                              </p:par>
                              <p:par>
                                <p:cTn id="37" presetID="1" presetClass="entr" presetSubtype="0" fill="hold" nodeType="withEffect">
                                  <p:stCondLst>
                                    <p:cond delay="0"/>
                                  </p:stCondLst>
                                  <p:childTnLst>
                                    <p:set>
                                      <p:cBhvr>
                                        <p:cTn id="38" dur="1" fill="hold">
                                          <p:stCondLst>
                                            <p:cond delay="0"/>
                                          </p:stCondLst>
                                        </p:cTn>
                                        <p:tgtEl>
                                          <p:spTgt spid="146"/>
                                        </p:tgtEl>
                                        <p:attrNameLst>
                                          <p:attrName>style.visibility</p:attrName>
                                        </p:attrNameLst>
                                      </p:cBhvr>
                                      <p:to>
                                        <p:strVal val="visible"/>
                                      </p:to>
                                    </p:set>
                                  </p:childTnLst>
                                </p:cTn>
                              </p:par>
                              <p:par>
                                <p:cTn id="39" presetID="10" presetClass="entr" presetSubtype="0" fill="hold" nodeType="withEffect">
                                  <p:stCondLst>
                                    <p:cond delay="0"/>
                                  </p:stCondLst>
                                  <p:childTnLst>
                                    <p:set>
                                      <p:cBhvr>
                                        <p:cTn id="40" dur="1" fill="hold">
                                          <p:stCondLst>
                                            <p:cond delay="0"/>
                                          </p:stCondLst>
                                        </p:cTn>
                                        <p:tgtEl>
                                          <p:spTgt spid="169"/>
                                        </p:tgtEl>
                                        <p:attrNameLst>
                                          <p:attrName>style.visibility</p:attrName>
                                        </p:attrNameLst>
                                      </p:cBhvr>
                                      <p:to>
                                        <p:strVal val="visible"/>
                                      </p:to>
                                    </p:set>
                                    <p:animEffect transition="in" filter="fade">
                                      <p:cBhvr>
                                        <p:cTn id="41" dur="500"/>
                                        <p:tgtEl>
                                          <p:spTgt spid="169"/>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171"/>
                                        </p:tgtEl>
                                        <p:attrNameLst>
                                          <p:attrName>style.visibility</p:attrName>
                                        </p:attrNameLst>
                                      </p:cBhvr>
                                      <p:to>
                                        <p:strVal val="visible"/>
                                      </p:to>
                                    </p:set>
                                    <p:animEffect transition="in" filter="fade">
                                      <p:cBhvr>
                                        <p:cTn id="46" dur="500"/>
                                        <p:tgtEl>
                                          <p:spTgt spid="171"/>
                                        </p:tgtEl>
                                      </p:cBhvr>
                                    </p:animEffect>
                                  </p:childTnLst>
                                </p:cTn>
                              </p:par>
                              <p:par>
                                <p:cTn id="47" presetID="10" presetClass="entr" presetSubtype="0" fill="hold" nodeType="withEffect">
                                  <p:stCondLst>
                                    <p:cond delay="0"/>
                                  </p:stCondLst>
                                  <p:childTnLst>
                                    <p:set>
                                      <p:cBhvr>
                                        <p:cTn id="48" dur="1" fill="hold">
                                          <p:stCondLst>
                                            <p:cond delay="0"/>
                                          </p:stCondLst>
                                        </p:cTn>
                                        <p:tgtEl>
                                          <p:spTgt spid="170"/>
                                        </p:tgtEl>
                                        <p:attrNameLst>
                                          <p:attrName>style.visibility</p:attrName>
                                        </p:attrNameLst>
                                      </p:cBhvr>
                                      <p:to>
                                        <p:strVal val="visible"/>
                                      </p:to>
                                    </p:set>
                                    <p:animEffect transition="in" filter="fade">
                                      <p:cBhvr>
                                        <p:cTn id="49" dur="500"/>
                                        <p:tgtEl>
                                          <p:spTgt spid="170"/>
                                        </p:tgtEl>
                                      </p:cBhvr>
                                    </p:animEffect>
                                  </p:childTnLst>
                                </p:cTn>
                              </p:par>
                            </p:childTnLst>
                          </p:cTn>
                        </p:par>
                      </p:childTnLst>
                    </p:cTn>
                  </p:par>
                  <p:par>
                    <p:cTn id="50" fill="hold">
                      <p:stCondLst>
                        <p:cond delay="indefinite"/>
                      </p:stCondLst>
                      <p:childTnLst>
                        <p:par>
                          <p:cTn id="51" fill="hold">
                            <p:stCondLst>
                              <p:cond delay="0"/>
                            </p:stCondLst>
                            <p:childTnLst>
                              <p:par>
                                <p:cTn id="52" presetID="0" presetClass="path" presetSubtype="0" accel="50000" decel="50000" fill="hold" grpId="0" nodeType="clickEffect">
                                  <p:stCondLst>
                                    <p:cond delay="0"/>
                                  </p:stCondLst>
                                  <p:childTnLst>
                                    <p:animMotion origin="layout" path="M 0.00313 -0.00278 L 0.00313 -0.00255 L 0.00638 -0.00208 C 0.0069 -0.00208 0.00755 -0.00208 0.00781 -0.00162 C 0.00846 -0.00139 0.00885 -0.00046 0.00951 0.00023 C 0.0099 0.00046 0.01029 0.0007 0.01068 0.00116 C 0.0112 0.00139 0.0112 0.00162 0.01172 0.00185 C 0.01172 0.00208 0.01211 0.00208 0.01224 0.00232 C 0.01263 0.00255 0.01276 0.00301 0.01302 0.00324 C 0.01823 0.00579 0.01732 0.00556 0.02122 0.00625 C 0.02161 0.00648 0.02214 0.00695 0.02266 0.00718 C 0.02318 0.00741 0.02383 0.00741 0.02448 0.00764 C 0.02487 0.00764 0.02539 0.00787 0.02591 0.0081 C 0.02826 0.00972 0.02591 0.00833 0.02878 0.00949 C 0.03008 0.00995 0.03151 0.01042 0.03294 0.01111 C 0.03529 0.01227 0.03294 0.01065 0.03763 0.01343 C 0.03958 0.01435 0.04154 0.01505 0.04336 0.01644 C 0.04375 0.01667 0.04414 0.01713 0.04479 0.01736 C 0.04518 0.01759 0.04583 0.01759 0.04635 0.01782 C 0.04675 0.01782 0.04688 0.01806 0.04727 0.01829 C 0.04753 0.01829 0.04792 0.01852 0.04831 0.01875 C 0.05091 0.01991 0.04857 0.01898 0.05182 0.0206 C 0.05612 0.02222 0.05964 0.02361 0.06458 0.02454 C 0.06615 0.02477 0.06797 0.02523 0.06979 0.02546 C 0.08125 0.02593 0.09297 0.02639 0.10456 0.02685 C 0.12344 0.03032 0.11029 0.02824 0.15391 0.02685 C 0.15469 0.02662 0.1556 0.02593 0.15664 0.02593 C 0.15977 0.02546 0.16263 0.02546 0.16576 0.02546 C 0.17122 0.02361 0.16836 0.02407 0.17422 0.02361 C 0.17604 0.0213 0.17448 0.02269 0.1776 0.02199 C 0.17787 0.02176 0.178 0.02153 0.17839 0.02153 C 0.17865 0.0213 0.17904 0.02107 0.17956 0.02107 C 0.17995 0.02083 0.1819 0.02037 0.18268 0.02014 C 0.18307 0.01945 0.18359 0.01898 0.18412 0.01898 C 0.18516 0.01875 0.18646 0.01875 0.18776 0.01875 C 0.18828 0.01852 0.18893 0.01829 0.18971 0.01829 C 0.19492 0.01482 0.18828 0.01852 0.19818 0.01644 C 0.19948 0.01597 0.20065 0.01482 0.20208 0.01458 C 0.20456 0.01389 0.20951 0.01366 0.21224 0.01343 C 0.21341 0.01296 0.21432 0.0125 0.21563 0.0125 C 0.21758 0.01204 0.22031 0.0125 0.22266 0.01204 C 0.22383 0.01157 0.22474 0.01019 0.22604 0.01019 C 0.22734 0.01019 0.22917 0.00972 0.22995 0.00949 C 0.23177 0.00926 0.23216 0.00903 0.23255 0.00903 C 0.23359 0.00857 0.23477 0.00833 0.23594 0.0081 C 0.2362 0.00787 0.23633 0.00764 0.23672 0.00764 C 0.23724 0.00741 0.23789 0.00718 0.23841 0.00718 C 0.23971 0.00671 0.24076 0.00625 0.24089 0.00579 C 0.2444 0.00509 0.24076 0.00532 0.24557 0.00463 C 0.24675 0.00417 0.24805 0.00417 0.24948 0.00417 C 0.26042 0.0007 0.26393 0.00324 0.28138 0.0037 C 0.28164 0.0037 0.28177 0.00394 0.28216 0.00417 C 0.28294 0.00417 0.28385 0.00417 0.28477 0.00463 C 0.28516 0.00463 0.28542 0.00556 0.28581 0.00579 C 0.28594 0.00602 0.2862 0.00602 0.28672 0.00625 C 0.2918 0.00857 0.28633 0.00602 0.29076 0.00764 C 0.29102 0.00764 0.29115 0.00787 0.29154 0.0081 C 0.29284 0.00857 0.29427 0.00857 0.2957 0.00949 C 0.29596 0.00949 0.29609 0.00972 0.29662 0.00995 C 0.2974 0.01019 0.29831 0.01019 0.29935 0.01019 C 0.29974 0.01042 0.30013 0.01065 0.30078 0.01111 C 0.30117 0.01111 0.30156 0.01111 0.30221 0.01157 C 0.3026 0.01181 0.30273 0.0125 0.30313 0.01296 C 0.30326 0.01296 0.30547 0.01366 0.3056 0.01389 C 0.30586 0.01435 0.30599 0.01482 0.30651 0.01551 C 0.30664 0.01574 0.30703 0.01597 0.30729 0.01644 C 0.30755 0.01667 0.30781 0.01736 0.30807 0.01782 C 0.30898 0.02199 0.30742 0.01551 0.30951 0.0206 C 0.30977 0.0213 0.30977 0.02245 0.31003 0.02338 C 0.31003 0.02361 0.31003 0.02407 0.31042 0.02454 L 0.3112 0.02639 C 0.31172 0.03056 0.31081 0.02546 0.31237 0.0294 C 0.31263 0.03032 0.31276 0.03148 0.31315 0.03241 C 0.31328 0.03287 0.31341 0.03333 0.3138 0.0338 C 0.3138 0.03426 0.3138 0.03495 0.31406 0.03565 C 0.31445 0.03657 0.31497 0.03727 0.3155 0.0382 C 0.3155 0.03866 0.3155 0.03935 0.31576 0.04005 C 0.31576 0.04051 0.31602 0.04074 0.31641 0.0412 C 0.31654 0.04167 0.31667 0.04259 0.31693 0.04329 C 0.31784 0.04699 0.31693 0.04468 0.31797 0.04722 C 0.31797 0.04792 0.3181 0.04861 0.31836 0.04954 C 0.31862 0.05139 0.31875 0.05208 0.31914 0.05394 C 0.31914 0.05509 0.31914 0.05671 0.3194 0.05833 C 0.3194 0.0588 0.31953 0.05903 0.31966 0.05949 C 0.31979 0.06111 0.31979 0.06273 0.31992 0.06435 C 0.31979 0.07639 0.31979 0.0882 0.31966 0.1 C 0.31953 0.10046 0.3194 0.1007 0.3194 0.10139 C 0.3181 0.11343 0.31927 0.10787 0.31836 0.11296 C 0.31836 0.12083 0.31836 0.12847 0.31862 0.13657 C 0.31862 0.13704 0.31875 0.13727 0.31888 0.13796 C 0.31914 0.14097 0.3194 0.14421 0.31992 0.14769 C 0.32005 0.14838 0.32057 0.14954 0.32083 0.1507 C 0.32083 0.15093 0.32096 0.15162 0.32109 0.15208 C 0.32122 0.15232 0.32135 0.15301 0.32162 0.1537 C 0.32162 0.15394 0.32175 0.1544 0.32188 0.15509 C 0.32188 0.15579 0.32188 0.15648 0.32227 0.15695 C 0.3224 0.15764 0.32279 0.15833 0.32305 0.15926 C 0.3237 0.16134 0.32435 0.16458 0.32591 0.1662 L 0.32708 0.16759 C 0.3276 0.16968 0.328 0.1706 0.32904 0.17292 C 0.32956 0.17431 0.33112 0.17593 0.33216 0.17685 C 0.33229 0.17708 0.33268 0.17708 0.33294 0.17732 C 0.3332 0.17778 0.33346 0.1787 0.33398 0.17917 C 0.33425 0.1794 0.33464 0.17917 0.3349 0.17963 C 0.33503 0.17986 0.33516 0.18056 0.33542 0.18102 C 0.33698 0.18333 0.33789 0.18333 0.3401 0.18495 C 0.34037 0.18542 0.34063 0.18611 0.34115 0.18681 C 0.34141 0.18704 0.3418 0.18727 0.34232 0.18773 C 0.34258 0.18773 0.34271 0.18796 0.3431 0.18843 C 0.34336 0.18866 0.34375 0.18889 0.34427 0.18935 C 0.34466 0.18958 0.34505 0.19028 0.34557 0.19074 C 0.34583 0.19167 0.34635 0.19236 0.34701 0.19329 C 0.34714 0.19352 0.34753 0.19352 0.34779 0.19375 C 0.35065 0.19676 0.34701 0.19306 0.35078 0.19607 C 0.35156 0.19653 0.3526 0.19769 0.35352 0.19861 C 0.3543 0.19907 0.35508 0.19931 0.35573 0.20046 C 0.35612 0.20116 0.35625 0.20139 0.35664 0.20185 C 0.35729 0.20232 0.35807 0.20232 0.35885 0.20278 L 0.35964 0.20324 C 0.36003 0.2037 0.36016 0.20417 0.36055 0.20463 C 0.3612 0.20532 0.36276 0.20556 0.36367 0.20579 C 0.36406 0.20602 0.36445 0.20625 0.36484 0.20671 C 0.3651 0.20695 0.3655 0.20764 0.36602 0.2081 C 0.36641 0.20833 0.36706 0.20857 0.36758 0.20903 C 0.3681 0.21111 0.36745 0.20972 0.36901 0.21065 C 0.36927 0.21065 0.3694 0.21111 0.36992 0.21157 C 0.37057 0.21204 0.37122 0.21273 0.37214 0.21343 C 0.37253 0.21366 0.37292 0.21366 0.37357 0.21389 C 0.37396 0.21412 0.37435 0.21435 0.37474 0.21458 C 0.37513 0.21482 0.37552 0.21458 0.37617 0.21505 C 0.37643 0.21528 0.37656 0.21597 0.37695 0.21644 C 0.37734 0.21667 0.37787 0.21667 0.37839 0.2169 C 0.3793 0.2169 0.38034 0.21713 0.38138 0.21736 C 0.38177 0.21736 0.38203 0.21759 0.38229 0.21782 C 0.38281 0.21806 0.3832 0.21875 0.38398 0.21898 C 0.38438 0.21921 0.38477 0.21921 0.38542 0.21945 C 0.38698 0.21968 0.38854 0.21968 0.39023 0.21991 C 0.39844 0.22176 0.38581 0.21875 0.39414 0.2213 C 0.39479 0.22153 0.39583 0.22153 0.39662 0.22176 C 0.40495 0.22338 0.39805 0.22199 0.40378 0.22338 L 0.41953 0.22269 C 0.4207 0.22245 0.42057 0.22245 0.42135 0.22176 " pathEditMode="relative" rAng="0" ptsTypes="AAAAAAAAAAAAAAAAAAAAAAAAAAAAAAAAAAAAAAAAAAAAAAAAAAAAAAAAAAAAAAAAAAAAAAAAAAAAAAAAAAAAAAAAAAAAAAAAAAAAAAAAAAAAAAAAAAAAAAAAAAAAAAAAAAAAAAAAAAAAAA">
                                      <p:cBhvr>
                                        <p:cTn id="53" dur="2000" fill="hold"/>
                                        <p:tgtEl>
                                          <p:spTgt spid="173"/>
                                        </p:tgtEl>
                                        <p:attrNameLst>
                                          <p:attrName>ppt_x</p:attrName>
                                          <p:attrName>ppt_y</p:attrName>
                                        </p:attrNameLst>
                                      </p:cBhvr>
                                      <p:rCtr x="20911" y="11296"/>
                                    </p:animMotion>
                                  </p:childTnLst>
                                </p:cTn>
                              </p:par>
                              <p:par>
                                <p:cTn id="54" presetID="0" presetClass="path" presetSubtype="0" accel="50000" decel="50000" fill="hold" grpId="0" nodeType="withEffect">
                                  <p:stCondLst>
                                    <p:cond delay="0"/>
                                  </p:stCondLst>
                                  <p:childTnLst>
                                    <p:animMotion origin="layout" path="M 0.00157 3.33333E-6 L 0.00157 0.00023 L 0.0392 -0.00047 C 0.04323 -0.00093 0.04102 -0.00186 0.04623 -0.00209 C 0.05196 -0.00255 0.05782 -0.00255 0.06368 -0.00255 C 0.07539 -0.00324 0.06784 -0.00278 0.0793 -0.00394 C 0.08203 -0.0044 0.0849 -0.00463 0.08763 -0.00486 C 0.08985 -0.00533 0.09206 -0.00579 0.09427 -0.00625 C 0.09479 -0.00672 0.09532 -0.00718 0.09584 -0.00718 C 0.09662 -0.00764 0.09766 -0.00764 0.09844 -0.00764 C 0.09961 -0.00811 0.10091 -0.00834 0.10235 -0.00857 C 0.10352 -0.00903 0.10391 -0.00949 0.10534 -0.00996 C 0.10964 -0.01135 0.11407 -0.01204 0.11862 -0.01273 C 0.12175 -0.01343 0.11953 -0.0132 0.12396 -0.01459 C 0.12487 -0.01482 0.12552 -0.01505 0.12604 -0.01505 C 0.12709 -0.01551 0.12774 -0.01598 0.12865 -0.01598 C 0.1293 -0.01644 0.13047 -0.01644 0.13125 -0.01644 C 0.13516 -0.01736 0.13881 -0.01875 0.14232 -0.01875 C 0.15352 -0.01945 0.14766 -0.01898 0.15912 -0.02014 L 0.19545 -0.01922 C 0.20417 -0.01898 0.19766 -0.01945 0.20078 -0.01736 C 0.20104 -0.0169 0.20391 -0.01667 0.20456 -0.01644 C 0.20482 -0.01644 0.20534 -0.01644 0.20547 -0.01598 C 0.20599 -0.01598 0.20612 -0.01528 0.20664 -0.01505 C 0.20964 -0.0132 0.20756 -0.01482 0.20964 -0.01366 C 0.21081 -0.0132 0.21159 -0.01273 0.21263 -0.01227 C 0.21302 -0.01227 0.21354 -0.01204 0.21394 -0.01181 C 0.21485 -0.01158 0.21628 -0.01019 0.21732 -0.00996 L 0.21993 -0.00949 C 0.2224 -0.00672 0.22006 -0.00903 0.22474 -0.00672 C 0.22565 -0.00672 0.22604 -0.00648 0.22657 -0.00625 C 0.22904 -0.00556 0.22917 -0.00602 0.23269 -0.0044 C 0.23334 -0.00417 0.23347 -0.00371 0.23477 -0.00348 C 0.23568 -0.00324 0.23737 -0.00324 0.23881 -0.00301 C 0.23946 -0.00301 0.23985 -0.00278 0.24063 -0.00255 C 0.24167 -0.00255 0.24284 -0.00255 0.24401 -0.00209 C 0.25456 0.00139 0.24388 -0.00023 0.25417 0.00092 C 0.25482 0.00115 0.25508 0.00139 0.25599 0.00185 C 0.25651 0.00208 0.25716 0.00301 0.25808 0.00324 C 0.25925 0.00347 0.26055 0.00347 0.26159 0.0037 C 0.26315 0.00393 0.26446 0.00416 0.26576 0.00463 C 0.2668 0.00463 0.26784 0.00463 0.26901 0.00509 C 0.26979 0.00509 0.27019 0.00555 0.27136 0.00602 C 0.27214 0.00602 0.2724 0.00625 0.2737 0.00648 C 0.27435 0.00648 0.27448 0.00671 0.27552 0.00694 C 0.2767 0.00694 0.27852 0.00717 0.28034 0.0074 C 0.2819 0.00764 0.28308 0.00787 0.28529 0.00833 C 0.28854 0.00879 0.29284 0.00902 0.29597 0.00926 C 0.29688 0.00926 0.29792 0.00926 0.29818 0.00972 C 0.29935 0.00972 0.29974 0.01041 0.30039 0.01064 C 0.30495 0.01088 0.30977 0.01088 0.31433 0.01111 C 0.31498 0.01111 0.31745 0.01157 0.31862 0.01203 C 0.32539 0.01458 0.3194 0.0125 0.32253 0.01389 C 0.32279 0.01389 0.32318 0.01412 0.3237 0.01435 C 0.32409 0.01481 0.32448 0.01504 0.32513 0.01574 C 0.32565 0.01643 0.32683 0.01852 0.32683 0.01875 C 0.32722 0.02037 0.32735 0.02106 0.32774 0.02338 C 0.32774 0.02407 0.32787 0.02477 0.32813 0.02569 C 0.32787 0.02685 0.32787 0.0449 0.32748 0.05139 C 0.32709 0.05532 0.32683 0.05486 0.32657 0.05787 C 0.32552 0.06435 0.3267 0.05717 0.32604 0.0618 C 0.32591 0.06227 0.32565 0.06296 0.32565 0.06365 C 0.32552 0.06435 0.32539 0.06504 0.32539 0.06597 C 0.32513 0.06666 0.325 0.06736 0.32487 0.06828 C 0.32474 0.06944 0.32435 0.07245 0.32396 0.07384 C 0.32331 0.075 0.32305 0.07546 0.32279 0.07708 C 0.32253 0.07801 0.32214 0.08055 0.32162 0.08148 C 0.32136 0.08171 0.32097 0.08171 0.32071 0.08194 C 0.32045 0.0824 0.32006 0.08264 0.31979 0.08333 C 0.31953 0.08356 0.3194 0.08426 0.31927 0.08472 C 0.31901 0.08495 0.31862 0.08518 0.31836 0.08564 C 0.31784 0.08796 0.31836 0.08634 0.31693 0.08842 C 0.3155 0.09027 0.31667 0.08935 0.31485 0.09027 C 0.31315 0.09189 0.31472 0.09051 0.31315 0.09166 C 0.31263 0.09189 0.31224 0.09213 0.31198 0.09259 C 0.31146 0.09259 0.31107 0.09259 0.31081 0.09305 C 0.31016 0.09328 0.30977 0.09398 0.30912 0.09444 C 0.30886 0.09444 0.3086 0.09467 0.30834 0.0949 C 0.30782 0.09537 0.30743 0.09583 0.30716 0.09629 C 0.30651 0.09676 0.30573 0.09722 0.30534 0.09838 C 0.30508 0.09861 0.30495 0.0993 0.30482 0.09977 C 0.30391 0.10115 0.30404 0.10092 0.303 0.10162 C 0.30274 0.10208 0.30261 0.10254 0.30248 0.10301 C 0.30183 0.1037 0.30039 0.10416 0.30039 0.10486 C 0.29974 0.10578 0.29922 0.10694 0.29818 0.10764 C 0.29701 0.1081 0.29727 0.10787 0.29597 0.10949 C 0.29558 0.10972 0.29506 0.11041 0.29479 0.11088 C 0.29388 0.11111 0.29388 0.11134 0.29362 0.1118 C 0.29167 0.11389 0.29375 0.11273 0.29167 0.11365 C 0.29128 0.11412 0.29089 0.11458 0.2905 0.11504 C 0.28959 0.11527 0.28959 0.11551 0.28959 0.11597 C 0.2875 0.11898 0.29076 0.11551 0.2875 0.11898 C 0.28737 0.11944 0.28685 0.1199 0.28646 0.12037 C 0.28607 0.1206 0.28529 0.12083 0.28529 0.12129 C 0.28438 0.12199 0.28308 0.12291 0.28295 0.12407 C 0.28269 0.1243 0.28256 0.125 0.28229 0.12546 C 0.28203 0.12569 0.28099 0.12569 0.28099 0.12592 C 0.28086 0.12615 0.28047 0.12685 0.27995 0.12731 C 0.27956 0.12801 0.27878 0.12893 0.27878 0.12963 C 0.27852 0.12986 0.27813 0.12963 0.278 0.13009 C 0.27735 0.13055 0.2767 0.13171 0.27644 0.1324 C 0.27565 0.13333 0.27448 0.13333 0.2737 0.13472 C 0.27344 0.13518 0.27318 0.13564 0.2724 0.13611 C 0.27227 0.1368 0.27175 0.13727 0.27136 0.13819 C 0.27019 0.13889 0.27019 0.13958 0.27019 0.14051 C 0.26993 0.14097 0.26979 0.14166 0.26966 0.14236 C 0.26927 0.14259 0.26901 0.14282 0.26875 0.14328 C 0.26797 0.14375 0.26797 0.14444 0.26797 0.14514 C 0.26797 0.1456 0.26784 0.14629 0.26784 0.14699 C 0.26758 0.14907 0.26732 0.15115 0.26693 0.15347 C 0.2668 0.15393 0.26667 0.15416 0.26667 0.15486 C 0.26576 0.15856 0.2668 0.15509 0.2655 0.16111 C 0.26524 0.16227 0.26472 0.16342 0.26459 0.16481 C 0.26368 0.1662 0.26368 0.16782 0.26368 0.16944 C 0.26368 0.1699 0.26368 0.17037 0.26368 0.17083 C 0.26341 0.17129 0.26328 0.17176 0.26315 0.17222 C 0.26302 0.17268 0.26289 0.17338 0.26289 0.17407 C 0.26276 0.17453 0.26263 0.17477 0.26263 0.17546 C 0.26224 0.17685 0.26159 0.17801 0.26159 0.17939 C 0.26159 0.18402 0.26224 0.18865 0.26263 0.19328 C 0.26263 0.1956 0.26302 0.19652 0.26368 0.19861 C 0.26368 0.19907 0.26368 0.1993 0.26368 0.2 C 0.26576 0.20648 0.26159 0.19421 0.26524 0.20324 C 0.26537 0.20393 0.26576 0.20463 0.26576 0.20555 C 0.26576 0.20625 0.26576 0.20764 0.26667 0.20833 C 0.27149 0.2162 0.26341 0.20301 0.26797 0.21157 C 0.26797 0.21203 0.26888 0.2125 0.26927 0.21296 C 0.2694 0.21389 0.26966 0.21458 0.26993 0.21597 C 0.26993 0.21643 0.26993 0.21713 0.27019 0.21782 C 0.27019 0.21828 0.27019 0.21875 0.2711 0.21921 C 0.27175 0.22685 0.27097 0.21875 0.27162 0.22338 C 0.27162 0.22407 0.27162 0.22477 0.27201 0.22569 C 0.27214 0.22662 0.2724 0.22777 0.2724 0.22893 C 0.2724 0.22916 0.2724 0.22963 0.27318 0.23032 C 0.27318 0.23148 0.27318 0.2331 0.27318 0.23472 " pathEditMode="relative" rAng="0" ptsTypes="AAAAAAAAAAAAAAAAAAAAAAAAAAAAAAAAAAAAAAAAAAAAAAAAAAAAAAAAAAAAAAAAAAAAAAAAAAAAAAAAAAAAAAAAAAAAAAAAAAAAAAAAAAAAAAAAAAAAAAAAAAAAAAAAAAAAAAA">
                                      <p:cBhvr>
                                        <p:cTn id="55" dur="2000" fill="hold"/>
                                        <p:tgtEl>
                                          <p:spTgt spid="172"/>
                                        </p:tgtEl>
                                        <p:attrNameLst>
                                          <p:attrName>ppt_x</p:attrName>
                                          <p:attrName>ppt_y</p:attrName>
                                        </p:attrNameLst>
                                      </p:cBhvr>
                                      <p:rCtr x="16328" y="10718"/>
                                    </p:animMotion>
                                  </p:childTnLst>
                                </p:cTn>
                              </p:par>
                              <p:par>
                                <p:cTn id="56" presetID="0" presetClass="path" presetSubtype="0" accel="50000" decel="50000" fill="hold" grpId="0" nodeType="withEffect">
                                  <p:stCondLst>
                                    <p:cond delay="0"/>
                                  </p:stCondLst>
                                  <p:childTnLst>
                                    <p:animMotion origin="layout" path="M -0.01016 0.00277 L -0.01016 0.003 C -0.0086 0.00231 -0.00769 0.00185 -0.00677 0.00185 C -0.00274 0.00046 -0.00391 0.00185 -0.00026 4.81481E-6 C 0.00351 -0.00209 -0.00039 -0.00024 0.00208 -0.00209 C 0.00286 -0.00255 0.00312 -0.00255 0.00338 -0.00255 C 0.00612 -0.00672 0.00377 -0.00371 0.00612 -0.00579 C 0.00612 -0.00649 0.00651 -0.00695 0.0069 -0.00695 C 0.00781 -0.00764 0.00833 -0.00764 0.00898 -0.00764 C 0.01067 -0.00973 0.00924 -0.00811 0.01106 -0.00926 C 0.01354 -0.01065 0.01185 -0.00973 0.01354 -0.01135 C 0.01458 -0.0125 0.01588 -0.01297 0.01679 -0.01413 C 0.01757 -0.01505 0.01836 -0.01667 0.01888 -0.01737 C 0.01927 -0.01783 0.01953 -0.01829 0.02005 -0.01829 C 0.02031 -0.01899 0.02083 -0.01899 0.02109 -0.01899 C 0.02161 -0.01945 0.02304 -0.02176 0.02395 -0.02223 C 0.02435 -0.02269 0.02461 -0.02292 0.02513 -0.02315 C 0.02565 -0.02385 0.02565 -0.02477 0.02591 -0.025 C 0.02669 -0.0257 0.02799 -0.02593 0.02799 -0.0257 C 0.02864 -0.0301 0.02773 -0.02547 0.02916 -0.02848 C 0.03242 -0.03542 0.02786 -0.02732 0.03047 -0.03241 C 0.03112 -0.0338 0.0319 -0.03496 0.03268 -0.03612 C 0.03294 -0.0375 0.03307 -0.0382 0.03372 -0.03889 C 0.03411 -0.04005 0.03476 -0.04051 0.03541 -0.04098 C 0.03593 -0.04237 0.03646 -0.04329 0.03711 -0.04445 C 0.0375 -0.04491 0.0375 -0.04561 0.03802 -0.04607 L 0.0401 -0.04815 C 0.04062 -0.05209 0.03997 -0.04815 0.0414 -0.05047 C 0.04414 -0.0551 0.0401 -0.05093 0.04336 -0.05348 C 0.04349 -0.05394 0.04388 -0.0551 0.04401 -0.05533 C 0.04414 -0.05579 0.04453 -0.05579 0.04466 -0.05579 C 0.04505 -0.05625 0.04544 -0.05649 0.04596 -0.05695 C 0.04804 -0.06204 0.04544 -0.05579 0.04752 -0.05903 C 0.04804 -0.05996 0.04804 -0.06065 0.04856 -0.06112 C 0.04909 -0.06158 0.04948 -0.06204 0.05 -0.06227 C 0.05052 -0.0632 0.05091 -0.06413 0.05156 -0.06436 L 0.05351 -0.06551 C 0.05651 -0.07084 0.05299 -0.06528 0.05638 -0.06875 C 0.05911 -0.07176 0.05547 -0.06968 0.0582 -0.07084 C 0.05833 -0.0713 0.05911 -0.07246 0.05911 -0.07269 C 0.05963 -0.07315 0.06028 -0.07315 0.06067 -0.07315 C 0.0608 -0.07338 0.06093 -0.07362 0.06146 -0.07362 C 0.06198 -0.07477 0.06302 -0.07616 0.06393 -0.07639 C 0.06458 -0.07686 0.06536 -0.07686 0.06627 -0.07686 C 0.06666 -0.07755 0.06718 -0.07825 0.06784 -0.07848 C 0.06823 -0.07894 0.06901 -0.07917 0.0694 -0.0794 L 0.07148 -0.08079 C 0.07174 -0.08102 0.072 -0.08125 0.07226 -0.08125 C 0.07396 -0.08241 0.07552 -0.08357 0.07708 -0.0845 C 0.0776 -0.08473 0.0776 -0.08519 0.07799 -0.08519 C 0.0806 -0.08612 0.08099 -0.08612 0.08346 -0.08658 C 0.08685 -0.08889 0.08398 -0.08704 0.09257 -0.08889 L 0.09257 -0.08843 L 0.09427 -0.08936 C 0.09687 -0.0919 0.09427 -0.09005 0.10065 -0.09098 C 0.10182 -0.09121 0.10273 -0.0919 0.1039 -0.0919 C 0.11015 -0.0926 0.11653 -0.0926 0.12252 -0.0926 C 0.12526 -0.09306 0.12786 -0.09306 0.13047 -0.09329 C 0.13086 -0.09352 0.1319 -0.09375 0.13281 -0.09375 C 0.13359 -0.09399 0.13437 -0.09422 0.13528 -0.09422 C 0.13802 -0.09468 0.1414 -0.09538 0.14414 -0.09538 C 0.17669 -0.09838 0.15599 -0.09584 0.16953 -0.097 L 0.3125 -0.09676 C 0.31354 -0.09676 0.31562 -0.09584 0.31692 -0.09538 C 0.3181 -0.09514 0.31927 -0.09514 0.32083 -0.09468 C 0.32135 -0.09468 0.322 -0.09445 0.32252 -0.09422 C 0.3233 -0.09399 0.32422 -0.09352 0.32487 -0.09329 C 0.32604 -0.09306 0.32734 -0.09306 0.32877 -0.0926 C 0.32942 -0.0926 0.32981 -0.0926 0.33047 -0.0919 C 0.33073 -0.0919 0.33112 -0.09121 0.33138 -0.09098 C 0.33229 -0.09075 0.33294 -0.09075 0.33372 -0.09051 C 0.33385 -0.09051 0.33437 -0.09028 0.33463 -0.09005 C 0.33476 -0.08959 0.33632 -0.08774 0.33685 -0.08704 C 0.33776 -0.08565 0.33776 -0.08473 0.33906 -0.08334 C 0.33958 -0.08311 0.33997 -0.08311 0.34023 -0.08288 C 0.34075 -0.08172 0.34114 -0.08102 0.34153 -0.0794 L 0.34205 -0.07639 C 0.34205 -0.07477 0.34205 -0.07292 0.34231 -0.07084 C 0.34244 -0.07038 0.34271 -0.06968 0.34284 -0.06875 C 0.34323 -0.06783 0.34323 -0.06621 0.34336 -0.06505 C 0.34401 -0.05533 0.34284 -0.06899 0.34388 -0.05788 C 0.34362 -0.05394 0.34388 -0.05047 0.34362 -0.04653 C 0.34349 -0.04538 0.34231 -0.04329 0.34231 -0.04306 C 0.34153 -0.03774 0.34271 -0.04422 0.34114 -0.04005 C 0.34088 -0.03959 0.34088 -0.03843 0.34036 -0.0375 C 0.34023 -0.03681 0.3401 -0.03612 0.33997 -0.03565 C 0.33984 -0.03519 0.33984 -0.0345 0.33958 -0.03357 C 0.33958 -0.03311 0.3388 -0.03264 0.3388 -0.03195 C 0.33841 -0.0301 0.33854 -0.02755 0.33789 -0.02547 C 0.33763 -0.02477 0.33724 -0.02385 0.33711 -0.02269 C 0.33685 -0.02223 0.33659 -0.022 0.33632 -0.02107 C 0.33476 -0.01598 0.33593 -0.01783 0.33437 -0.01551 C 0.33359 -0.01204 0.3345 -0.0169 0.33372 -0.01204 C 0.33359 -0.01135 0.33359 -0.01065 0.33346 -0.01019 C 0.33294 -0.00973 0.33268 -0.00903 0.33255 -0.00811 C 0.3319 -0.00417 0.33229 -0.00695 0.33138 -0.00255 C 0.33138 -0.00232 0.33125 -0.00163 0.33125 -0.00116 C 0.33073 -0.00047 0.33073 0.00023 0.33047 0.00092 C 0.33021 0.00231 0.33007 0.00347 0.32981 0.00486 C 0.32981 0.00532 0.32968 0.00532 0.32968 0.00625 C 0.32955 0.00717 0.32955 0.00833 0.32942 0.00949 C 0.3289 0.01018 0.32877 0.01018 0.32851 0.01064 C 0.32825 0.01111 0.32825 0.0118 0.32825 0.01226 C 0.32773 0.01319 0.32734 0.01435 0.32708 0.0155 C 0.32617 0.0199 0.32734 0.0155 0.3263 0.01944 C 0.325 0.02824 0.32617 0.01898 0.32526 0.02754 C 0.32526 0.028 0.325 0.0287 0.325 0.02962 C 0.325 0.03055 0.32487 0.03217 0.32487 0.03333 C 0.32487 0.03819 0.32474 0.04305 0.325 0.04791 C 0.325 0.04884 0.32578 0.04907 0.3263 0.05023 C 0.32643 0.05069 0.32656 0.05138 0.32695 0.05231 C 0.32734 0.05324 0.32903 0.05555 0.32981 0.05648 C 0.33112 0.06064 0.32968 0.05648 0.33229 0.06041 C 0.33437 0.06365 0.33047 0.06041 0.33437 0.06319 C 0.33463 0.06365 0.33476 0.06435 0.33515 0.06527 C 0.33541 0.06597 0.33659 0.06643 0.33724 0.06689 C 0.33958 0.07083 0.33659 0.0662 0.34192 0.06944 C 0.34231 0.0699 0.34271 0.07106 0.34336 0.07175 C 0.34349 0.07199 0.34388 0.07199 0.34401 0.07222 C 0.34453 0.07268 0.34492 0.07291 0.34518 0.07337 C 0.34518 0.07384 0.34531 0.07453 0.34583 0.075 C 0.34596 0.07546 0.34635 0.07546 0.34661 0.07569 C 0.34687 0.07592 0.34726 0.07615 0.34739 0.07662 C 0.34948 0.07939 0.34804 0.07847 0.35013 0.07939 C 0.35065 0.08032 0.35091 0.08125 0.35156 0.08194 C 0.35182 0.08217 0.35234 0.08217 0.35286 0.0824 C 0.3539 0.0831 0.35481 0.08333 0.35625 0.08379 C 0.36367 0.08634 0.35638 0.08379 0.36263 0.08703 C 0.3638 0.0875 0.36536 0.08819 0.3664 0.08865 C 0.3681 0.08888 0.37135 0.08958 0.37135 0.08981 C 0.37213 0.09004 0.37265 0.09074 0.37356 0.09143 C 0.37396 0.09166 0.37461 0.09166 0.37526 0.09189 C 0.37539 0.09189 0.37591 0.09212 0.37604 0.09236 C 0.37669 0.09606 0.37591 0.09212 0.37747 0.09444 C 0.37773 0.0949 0.37773 0.09606 0.37838 0.09675 C 0.37851 0.09722 0.37903 0.09745 0.37942 0.09837 C 0.37955 0.09861 0.37955 0.0993 0.38007 0.1 C 0.38021 0.10023 0.38112 0.10023 0.38164 0.10069 C 0.38216 0.10092 0.38229 0.10115 0.38255 0.10162 C 0.38346 0.10208 0.38437 0.10231 0.38502 0.1037 C 0.3858 0.10486 0.38619 0.10694 0.38724 0.1074 L 0.38932 0.10833 " pathEditMode="relative" rAng="0" ptsTypes="AAAAAAAAAAAAAAAAAAAAAAAAAAAAAAAAAAAAAAAAAAAAAAAAAAAAAAAAAAAAAAAAAAAAAAAAAAAAAAAAAAAAAAAAAAAAAAAAAAAAAAAAAAAAAAAAAAAAAAAAAAAAAAAAAAAAAAAAAAAAAA">
                                      <p:cBhvr>
                                        <p:cTn id="57" dur="2000" fill="hold"/>
                                        <p:tgtEl>
                                          <p:spTgt spid="174"/>
                                        </p:tgtEl>
                                        <p:attrNameLst>
                                          <p:attrName>ppt_x</p:attrName>
                                          <p:attrName>ppt_y</p:attrName>
                                        </p:attrNameLst>
                                      </p:cBhvr>
                                      <p:rCtr x="19974" y="278"/>
                                    </p:animMotion>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76"/>
                                        </p:tgtEl>
                                        <p:attrNameLst>
                                          <p:attrName>style.visibility</p:attrName>
                                        </p:attrNameLst>
                                      </p:cBhvr>
                                      <p:to>
                                        <p:strVal val="visible"/>
                                      </p:to>
                                    </p:set>
                                    <p:animEffect transition="in" filter="fade">
                                      <p:cBhvr>
                                        <p:cTn id="62" dur="500"/>
                                        <p:tgtEl>
                                          <p:spTgt spid="176"/>
                                        </p:tgtEl>
                                      </p:cBhvr>
                                    </p:animEffect>
                                  </p:childTnLst>
                                </p:cTn>
                              </p:par>
                              <p:par>
                                <p:cTn id="63" presetID="10" presetClass="entr" presetSubtype="0" fill="hold" nodeType="withEffect">
                                  <p:stCondLst>
                                    <p:cond delay="0"/>
                                  </p:stCondLst>
                                  <p:childTnLst>
                                    <p:set>
                                      <p:cBhvr>
                                        <p:cTn id="64" dur="1" fill="hold">
                                          <p:stCondLst>
                                            <p:cond delay="0"/>
                                          </p:stCondLst>
                                        </p:cTn>
                                        <p:tgtEl>
                                          <p:spTgt spid="175"/>
                                        </p:tgtEl>
                                        <p:attrNameLst>
                                          <p:attrName>style.visibility</p:attrName>
                                        </p:attrNameLst>
                                      </p:cBhvr>
                                      <p:to>
                                        <p:strVal val="visible"/>
                                      </p:to>
                                    </p:set>
                                    <p:animEffect transition="in" filter="fade">
                                      <p:cBhvr>
                                        <p:cTn id="65" dur="500"/>
                                        <p:tgtEl>
                                          <p:spTgt spid="175"/>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78"/>
                                        </p:tgtEl>
                                        <p:attrNameLst>
                                          <p:attrName>style.visibility</p:attrName>
                                        </p:attrNameLst>
                                      </p:cBhvr>
                                      <p:to>
                                        <p:strVal val="visible"/>
                                      </p:to>
                                    </p:set>
                                    <p:animEffect transition="in" filter="fade">
                                      <p:cBhvr>
                                        <p:cTn id="68" dur="500"/>
                                        <p:tgtEl>
                                          <p:spTgt spid="17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79"/>
                                        </p:tgtEl>
                                        <p:attrNameLst>
                                          <p:attrName>style.visibility</p:attrName>
                                        </p:attrNameLst>
                                      </p:cBhvr>
                                      <p:to>
                                        <p:strVal val="visible"/>
                                      </p:to>
                                    </p:set>
                                    <p:animEffect transition="in" filter="fade">
                                      <p:cBhvr>
                                        <p:cTn id="71" dur="500"/>
                                        <p:tgtEl>
                                          <p:spTgt spid="179"/>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77"/>
                                        </p:tgtEl>
                                        <p:attrNameLst>
                                          <p:attrName>style.visibility</p:attrName>
                                        </p:attrNameLst>
                                      </p:cBhvr>
                                      <p:to>
                                        <p:strVal val="visible"/>
                                      </p:to>
                                    </p:set>
                                    <p:animEffect transition="in" filter="fade">
                                      <p:cBhvr>
                                        <p:cTn id="7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P spid="173" grpId="0" animBg="1"/>
      <p:bldP spid="174" grpId="0" animBg="1"/>
      <p:bldP spid="178" grpId="0"/>
      <p:bldP spid="17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7B46F8-AEFB-F9CB-8668-7F08C978A0DB}"/>
              </a:ext>
            </a:extLst>
          </p:cNvPr>
          <p:cNvSpPr>
            <a:spLocks noGrp="1"/>
          </p:cNvSpPr>
          <p:nvPr>
            <p:ph type="title"/>
          </p:nvPr>
        </p:nvSpPr>
        <p:spPr bwMode="gray">
          <a:xfrm>
            <a:off x="515937" y="476250"/>
            <a:ext cx="11160125" cy="430887"/>
          </a:xfrm>
        </p:spPr>
        <p:txBody>
          <a:bodyPr/>
          <a:lstStyle/>
          <a:p>
            <a:r>
              <a:rPr lang="en-US" b="1" noProof="0" dirty="0" err="1">
                <a:solidFill>
                  <a:schemeClr val="accent1"/>
                </a:solidFill>
              </a:rPr>
              <a:t>PASens</a:t>
            </a:r>
            <a:r>
              <a:rPr lang="en-US" b="1" noProof="0" dirty="0">
                <a:solidFill>
                  <a:schemeClr val="accent1"/>
                </a:solidFill>
              </a:rPr>
              <a:t>® </a:t>
            </a:r>
            <a:r>
              <a:rPr lang="en-US" b="1" noProof="0" dirty="0">
                <a:solidFill>
                  <a:srgbClr val="66CC33"/>
                </a:solidFill>
              </a:rPr>
              <a:t>technology</a:t>
            </a:r>
            <a:r>
              <a:rPr lang="en-US" b="1" noProof="0" dirty="0">
                <a:solidFill>
                  <a:schemeClr val="accent1"/>
                </a:solidFill>
              </a:rPr>
              <a:t> – competitive edge through innovation</a:t>
            </a:r>
            <a:endParaRPr lang="en-US" noProof="0" dirty="0"/>
          </a:p>
        </p:txBody>
      </p:sp>
      <p:sp>
        <p:nvSpPr>
          <p:cNvPr id="18" name="Rectangle: Rounded Corners 49">
            <a:extLst>
              <a:ext uri="{FF2B5EF4-FFF2-40B4-BE49-F238E27FC236}">
                <a16:creationId xmlns:a16="http://schemas.microsoft.com/office/drawing/2014/main" id="{6E0FFCA8-1700-D96E-72C2-04D36EEA6C75}"/>
              </a:ext>
            </a:extLst>
          </p:cNvPr>
          <p:cNvSpPr/>
          <p:nvPr/>
        </p:nvSpPr>
        <p:spPr bwMode="gray">
          <a:xfrm>
            <a:off x="515936" y="1449388"/>
            <a:ext cx="3314383" cy="179735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r>
              <a:rPr lang="en-US" sz="1600" b="1" noProof="0" dirty="0">
                <a:solidFill>
                  <a:schemeClr val="tx1"/>
                </a:solidFill>
              </a:rPr>
              <a:t>Component protection through metal cap</a:t>
            </a:r>
            <a:br>
              <a:rPr lang="en-US" sz="1600" noProof="0" dirty="0">
                <a:solidFill>
                  <a:schemeClr val="tx1"/>
                </a:solidFill>
              </a:rPr>
            </a:br>
            <a:br>
              <a:rPr lang="en-US" sz="1600" noProof="0" dirty="0">
                <a:solidFill>
                  <a:schemeClr val="tx1"/>
                </a:solidFill>
              </a:rPr>
            </a:br>
            <a:r>
              <a:rPr lang="en-US" sz="1600" noProof="0" dirty="0">
                <a:solidFill>
                  <a:schemeClr val="tx1"/>
                </a:solidFill>
                <a:sym typeface="Wingdings" panose="05000000000000000000" pitchFamily="2" charset="2"/>
              </a:rPr>
              <a:t></a:t>
            </a:r>
            <a:r>
              <a:rPr lang="en-US" sz="1600" noProof="0" dirty="0">
                <a:solidFill>
                  <a:schemeClr val="tx1"/>
                </a:solidFill>
              </a:rPr>
              <a:t> Highest </a:t>
            </a:r>
            <a:r>
              <a:rPr lang="en-US" sz="1600" b="1" noProof="0" dirty="0">
                <a:solidFill>
                  <a:schemeClr val="accent1"/>
                </a:solidFill>
              </a:rPr>
              <a:t>robustness</a:t>
            </a:r>
            <a:r>
              <a:rPr lang="en-US" sz="1600" noProof="0" dirty="0">
                <a:solidFill>
                  <a:schemeClr val="tx1"/>
                </a:solidFill>
              </a:rPr>
              <a:t> against dust, condensation and mechanical impact</a:t>
            </a:r>
          </a:p>
        </p:txBody>
      </p:sp>
      <p:sp>
        <p:nvSpPr>
          <p:cNvPr id="19" name="Rectangle: Rounded Corners 49">
            <a:extLst>
              <a:ext uri="{FF2B5EF4-FFF2-40B4-BE49-F238E27FC236}">
                <a16:creationId xmlns:a16="http://schemas.microsoft.com/office/drawing/2014/main" id="{76CD09D0-E84E-CA05-E3CC-0CDEA8C2C225}"/>
              </a:ext>
            </a:extLst>
          </p:cNvPr>
          <p:cNvSpPr/>
          <p:nvPr/>
        </p:nvSpPr>
        <p:spPr bwMode="gray">
          <a:xfrm>
            <a:off x="8359027" y="1449388"/>
            <a:ext cx="3317035" cy="179735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r"/>
            <a:r>
              <a:rPr lang="en-US" sz="1600" b="1" noProof="0" dirty="0">
                <a:solidFill>
                  <a:schemeClr val="tx1"/>
                </a:solidFill>
              </a:rPr>
              <a:t>Sensirion MEMS IR emitter</a:t>
            </a:r>
            <a:br>
              <a:rPr lang="en-US" sz="1600" noProof="0" dirty="0">
                <a:solidFill>
                  <a:schemeClr val="tx1"/>
                </a:solidFill>
              </a:rPr>
            </a:br>
            <a:r>
              <a:rPr lang="en-US" sz="1600" noProof="0" dirty="0">
                <a:solidFill>
                  <a:schemeClr val="tx1"/>
                </a:solidFill>
              </a:rPr>
              <a:t> </a:t>
            </a:r>
            <a:br>
              <a:rPr lang="en-US" sz="1600" noProof="0" dirty="0">
                <a:solidFill>
                  <a:schemeClr val="tx1"/>
                </a:solidFill>
              </a:rPr>
            </a:br>
            <a:r>
              <a:rPr lang="en-US" sz="1600" noProof="0" dirty="0">
                <a:solidFill>
                  <a:schemeClr val="tx1"/>
                </a:solidFill>
                <a:sym typeface="Wingdings" panose="05000000000000000000" pitchFamily="2" charset="2"/>
              </a:rPr>
              <a:t> Good</a:t>
            </a:r>
            <a:r>
              <a:rPr lang="en-US" sz="1600" noProof="0" dirty="0">
                <a:solidFill>
                  <a:schemeClr val="tx1"/>
                </a:solidFill>
              </a:rPr>
              <a:t> long-term </a:t>
            </a:r>
            <a:r>
              <a:rPr lang="en-US" sz="1600" b="1" noProof="0" dirty="0">
                <a:solidFill>
                  <a:srgbClr val="66CC33"/>
                </a:solidFill>
              </a:rPr>
              <a:t>stability</a:t>
            </a:r>
          </a:p>
        </p:txBody>
      </p:sp>
      <p:sp>
        <p:nvSpPr>
          <p:cNvPr id="20" name="Rectangle: Rounded Corners 49">
            <a:extLst>
              <a:ext uri="{FF2B5EF4-FFF2-40B4-BE49-F238E27FC236}">
                <a16:creationId xmlns:a16="http://schemas.microsoft.com/office/drawing/2014/main" id="{255E18E4-0AAD-6FE2-A9C3-9F0F15BF0963}"/>
              </a:ext>
            </a:extLst>
          </p:cNvPr>
          <p:cNvSpPr/>
          <p:nvPr/>
        </p:nvSpPr>
        <p:spPr bwMode="gray">
          <a:xfrm>
            <a:off x="515936" y="3958730"/>
            <a:ext cx="3314382" cy="179735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r>
              <a:rPr lang="en-US" sz="1600" b="1" noProof="0" dirty="0">
                <a:solidFill>
                  <a:schemeClr val="tx1"/>
                </a:solidFill>
              </a:rPr>
              <a:t>Sensirion humidity and temperature sensor</a:t>
            </a:r>
            <a:br>
              <a:rPr lang="en-US" sz="1600" noProof="0" dirty="0">
                <a:solidFill>
                  <a:schemeClr val="tx1"/>
                </a:solidFill>
              </a:rPr>
            </a:br>
            <a:br>
              <a:rPr lang="en-US" sz="1600" noProof="0" dirty="0">
                <a:solidFill>
                  <a:schemeClr val="tx1"/>
                </a:solidFill>
              </a:rPr>
            </a:br>
            <a:r>
              <a:rPr lang="en-US" sz="1600" noProof="0" dirty="0">
                <a:solidFill>
                  <a:schemeClr val="tx1"/>
                </a:solidFill>
                <a:sym typeface="Wingdings" panose="05000000000000000000" pitchFamily="2" charset="2"/>
              </a:rPr>
              <a:t> </a:t>
            </a:r>
            <a:r>
              <a:rPr lang="en-US" sz="1600" b="1" noProof="0" dirty="0">
                <a:solidFill>
                  <a:schemeClr val="accent1"/>
                </a:solidFill>
                <a:sym typeface="Wingdings" panose="05000000000000000000" pitchFamily="2" charset="2"/>
              </a:rPr>
              <a:t>Superior compensation </a:t>
            </a:r>
            <a:r>
              <a:rPr lang="en-US" sz="1600" noProof="0" dirty="0">
                <a:solidFill>
                  <a:schemeClr val="tx1"/>
                </a:solidFill>
              </a:rPr>
              <a:t>across a wide RH and T range</a:t>
            </a:r>
          </a:p>
        </p:txBody>
      </p:sp>
      <p:sp>
        <p:nvSpPr>
          <p:cNvPr id="21" name="Rectangle: Rounded Corners 49">
            <a:extLst>
              <a:ext uri="{FF2B5EF4-FFF2-40B4-BE49-F238E27FC236}">
                <a16:creationId xmlns:a16="http://schemas.microsoft.com/office/drawing/2014/main" id="{31FA11C0-E3FC-122F-77F2-27889BD40CD0}"/>
              </a:ext>
            </a:extLst>
          </p:cNvPr>
          <p:cNvSpPr/>
          <p:nvPr/>
        </p:nvSpPr>
        <p:spPr bwMode="gray">
          <a:xfrm>
            <a:off x="8359027" y="3958730"/>
            <a:ext cx="3317035" cy="1797353"/>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ctr"/>
          <a:lstStyle/>
          <a:p>
            <a:pPr algn="r"/>
            <a:r>
              <a:rPr lang="en-US" sz="1600" b="1" noProof="0" dirty="0">
                <a:solidFill>
                  <a:schemeClr val="tx1"/>
                </a:solidFill>
              </a:rPr>
              <a:t>Sensirion signal processor</a:t>
            </a:r>
          </a:p>
          <a:p>
            <a:pPr algn="r"/>
            <a:br>
              <a:rPr lang="en-US" sz="1600" noProof="0" dirty="0">
                <a:solidFill>
                  <a:schemeClr val="tx1"/>
                </a:solidFill>
              </a:rPr>
            </a:br>
            <a:r>
              <a:rPr lang="en-US" sz="1600" noProof="0" dirty="0">
                <a:solidFill>
                  <a:schemeClr val="tx1"/>
                </a:solidFill>
                <a:sym typeface="Wingdings" panose="05000000000000000000" pitchFamily="2" charset="2"/>
              </a:rPr>
              <a:t></a:t>
            </a:r>
            <a:r>
              <a:rPr lang="en-US" sz="1600" noProof="0" dirty="0">
                <a:solidFill>
                  <a:schemeClr val="tx1"/>
                </a:solidFill>
              </a:rPr>
              <a:t> Advanced signal processing </a:t>
            </a:r>
            <a:r>
              <a:rPr lang="en-US" sz="1600" b="1" noProof="0" dirty="0">
                <a:solidFill>
                  <a:srgbClr val="66CC33"/>
                </a:solidFill>
              </a:rPr>
              <a:t>for high accuracy and low noise level</a:t>
            </a:r>
          </a:p>
        </p:txBody>
      </p:sp>
      <p:sp>
        <p:nvSpPr>
          <p:cNvPr id="24" name="Oval 23">
            <a:extLst>
              <a:ext uri="{FF2B5EF4-FFF2-40B4-BE49-F238E27FC236}">
                <a16:creationId xmlns:a16="http://schemas.microsoft.com/office/drawing/2014/main" id="{8A320AED-A46D-BBAC-85C8-BC029ECB0357}"/>
              </a:ext>
            </a:extLst>
          </p:cNvPr>
          <p:cNvSpPr>
            <a:spLocks noChangeAspect="1"/>
          </p:cNvSpPr>
          <p:nvPr/>
        </p:nvSpPr>
        <p:spPr bwMode="gray">
          <a:xfrm>
            <a:off x="4365900" y="2053276"/>
            <a:ext cx="3390003" cy="3390003"/>
          </a:xfrm>
          <a:prstGeom prst="ellipse">
            <a:avLst/>
          </a:prstGeom>
          <a:solidFill>
            <a:schemeClr val="bg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noProof="0" dirty="0">
              <a:solidFill>
                <a:schemeClr val="accent1"/>
              </a:solidFill>
            </a:endParaRPr>
          </a:p>
        </p:txBody>
      </p:sp>
      <p:pic>
        <p:nvPicPr>
          <p:cNvPr id="25" name="Content Placeholder 5">
            <a:extLst>
              <a:ext uri="{FF2B5EF4-FFF2-40B4-BE49-F238E27FC236}">
                <a16:creationId xmlns:a16="http://schemas.microsoft.com/office/drawing/2014/main" id="{19136A83-AD6A-EA33-E82E-A5706C7125E0}"/>
              </a:ext>
            </a:extLst>
          </p:cNvPr>
          <p:cNvPicPr>
            <a:picLocks noChangeAspect="1"/>
          </p:cNvPicPr>
          <p:nvPr/>
        </p:nvPicPr>
        <p:blipFill>
          <a:blip r:embed="rId2"/>
          <a:stretch>
            <a:fillRect/>
          </a:stretch>
        </p:blipFill>
        <p:spPr bwMode="gray">
          <a:xfrm>
            <a:off x="4524701" y="2460220"/>
            <a:ext cx="3072400" cy="2576114"/>
          </a:xfrm>
          <a:prstGeom prst="ellipse">
            <a:avLst/>
          </a:prstGeom>
        </p:spPr>
      </p:pic>
      <p:cxnSp>
        <p:nvCxnSpPr>
          <p:cNvPr id="26" name="Straight Connector 25">
            <a:extLst>
              <a:ext uri="{FF2B5EF4-FFF2-40B4-BE49-F238E27FC236}">
                <a16:creationId xmlns:a16="http://schemas.microsoft.com/office/drawing/2014/main" id="{7D3A33E0-A6C0-6DD0-2F58-6FC7F2E5996B}"/>
              </a:ext>
            </a:extLst>
          </p:cNvPr>
          <p:cNvCxnSpPr>
            <a:cxnSpLocks/>
            <a:endCxn id="19" idx="1"/>
          </p:cNvCxnSpPr>
          <p:nvPr/>
        </p:nvCxnSpPr>
        <p:spPr bwMode="gray">
          <a:xfrm flipV="1">
            <a:off x="6060901" y="2348065"/>
            <a:ext cx="2298126" cy="967333"/>
          </a:xfrm>
          <a:prstGeom prst="bentConnector3">
            <a:avLst>
              <a:gd name="adj1" fmla="val -239"/>
            </a:avLst>
          </a:prstGeom>
          <a:ln>
            <a:headEnd type="oval"/>
          </a:ln>
        </p:spPr>
        <p:style>
          <a:lnRef idx="1">
            <a:schemeClr val="dk1"/>
          </a:lnRef>
          <a:fillRef idx="0">
            <a:schemeClr val="dk1"/>
          </a:fillRef>
          <a:effectRef idx="0">
            <a:schemeClr val="dk1"/>
          </a:effectRef>
          <a:fontRef idx="minor">
            <a:schemeClr val="tx1"/>
          </a:fontRef>
        </p:style>
      </p:cxnSp>
      <p:cxnSp>
        <p:nvCxnSpPr>
          <p:cNvPr id="27" name="Straight Connector 26">
            <a:extLst>
              <a:ext uri="{FF2B5EF4-FFF2-40B4-BE49-F238E27FC236}">
                <a16:creationId xmlns:a16="http://schemas.microsoft.com/office/drawing/2014/main" id="{2FAEFE0B-9599-33BC-EC9D-CA9E09651A2A}"/>
              </a:ext>
            </a:extLst>
          </p:cNvPr>
          <p:cNvCxnSpPr>
            <a:cxnSpLocks/>
            <a:endCxn id="21" idx="1"/>
          </p:cNvCxnSpPr>
          <p:nvPr/>
        </p:nvCxnSpPr>
        <p:spPr bwMode="gray">
          <a:xfrm>
            <a:off x="6615083" y="3765671"/>
            <a:ext cx="1743944" cy="1091736"/>
          </a:xfrm>
          <a:prstGeom prst="bentConnector3">
            <a:avLst>
              <a:gd name="adj1" fmla="val 1412"/>
            </a:avLst>
          </a:prstGeom>
          <a:ln>
            <a:headEnd type="ova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C945BD9D-D46A-2AC9-7677-212643E566B5}"/>
              </a:ext>
            </a:extLst>
          </p:cNvPr>
          <p:cNvCxnSpPr>
            <a:cxnSpLocks/>
            <a:endCxn id="18" idx="3"/>
          </p:cNvCxnSpPr>
          <p:nvPr/>
        </p:nvCxnSpPr>
        <p:spPr bwMode="gray">
          <a:xfrm rot="10800000">
            <a:off x="3830319" y="2348066"/>
            <a:ext cx="1316182" cy="794151"/>
          </a:xfrm>
          <a:prstGeom prst="bentConnector3">
            <a:avLst>
              <a:gd name="adj1" fmla="val 2281"/>
            </a:avLst>
          </a:prstGeom>
          <a:ln>
            <a:headEnd type="oval"/>
          </a:ln>
        </p:spPr>
        <p:style>
          <a:lnRef idx="1">
            <a:schemeClr val="dk1"/>
          </a:lnRef>
          <a:fillRef idx="0">
            <a:schemeClr val="dk1"/>
          </a:fillRef>
          <a:effectRef idx="0">
            <a:schemeClr val="dk1"/>
          </a:effectRef>
          <a:fontRef idx="minor">
            <a:schemeClr val="tx1"/>
          </a:fontRef>
        </p:style>
      </p:cxnSp>
      <p:cxnSp>
        <p:nvCxnSpPr>
          <p:cNvPr id="29" name="Straight Connector 28">
            <a:extLst>
              <a:ext uri="{FF2B5EF4-FFF2-40B4-BE49-F238E27FC236}">
                <a16:creationId xmlns:a16="http://schemas.microsoft.com/office/drawing/2014/main" id="{809BFD91-2010-EA6F-229A-A991DC84F6BE}"/>
              </a:ext>
            </a:extLst>
          </p:cNvPr>
          <p:cNvCxnSpPr>
            <a:cxnSpLocks/>
            <a:endCxn id="20" idx="3"/>
          </p:cNvCxnSpPr>
          <p:nvPr/>
        </p:nvCxnSpPr>
        <p:spPr bwMode="gray">
          <a:xfrm rot="10800000" flipV="1">
            <a:off x="3830319" y="4182217"/>
            <a:ext cx="2230583" cy="675189"/>
          </a:xfrm>
          <a:prstGeom prst="bentConnector3">
            <a:avLst>
              <a:gd name="adj1" fmla="val -1128"/>
            </a:avLst>
          </a:prstGeom>
          <a:ln>
            <a:headEnd type="oval"/>
          </a:ln>
        </p:spPr>
        <p:style>
          <a:lnRef idx="1">
            <a:schemeClr val="dk1"/>
          </a:lnRef>
          <a:fillRef idx="0">
            <a:schemeClr val="dk1"/>
          </a:fillRef>
          <a:effectRef idx="0">
            <a:schemeClr val="dk1"/>
          </a:effectRef>
          <a:fontRef idx="minor">
            <a:schemeClr val="tx1"/>
          </a:fontRef>
        </p:style>
      </p:cxnSp>
      <p:sp>
        <p:nvSpPr>
          <p:cNvPr id="34" name="Footer Placeholder 3">
            <a:extLst>
              <a:ext uri="{FF2B5EF4-FFF2-40B4-BE49-F238E27FC236}">
                <a16:creationId xmlns:a16="http://schemas.microsoft.com/office/drawing/2014/main" id="{8F4EB2E6-439A-5907-C132-620B91D126F5}"/>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35" name="Slide Number Placeholder 4">
            <a:extLst>
              <a:ext uri="{FF2B5EF4-FFF2-40B4-BE49-F238E27FC236}">
                <a16:creationId xmlns:a16="http://schemas.microsoft.com/office/drawing/2014/main" id="{72DA801F-2FED-8F4A-799E-DB6AD15A2C76}"/>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14</a:t>
            </a:fld>
            <a:endParaRPr lang="en-US" noProof="0" dirty="0"/>
          </a:p>
        </p:txBody>
      </p:sp>
    </p:spTree>
    <p:extLst>
      <p:ext uri="{BB962C8B-B14F-4D97-AF65-F5344CB8AC3E}">
        <p14:creationId xmlns:p14="http://schemas.microsoft.com/office/powerpoint/2010/main" val="3373815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7DE75-F34D-9198-6265-308326664F71}"/>
            </a:ext>
          </a:extLst>
        </p:cNvPr>
        <p:cNvGrpSpPr/>
        <p:nvPr/>
      </p:nvGrpSpPr>
      <p:grpSpPr>
        <a:xfrm>
          <a:off x="0" y="0"/>
          <a:ext cx="0" cy="0"/>
          <a:chOff x="0" y="0"/>
          <a:chExt cx="0" cy="0"/>
        </a:xfrm>
      </p:grpSpPr>
      <p:grpSp>
        <p:nvGrpSpPr>
          <p:cNvPr id="23" name="Group 22">
            <a:extLst>
              <a:ext uri="{FF2B5EF4-FFF2-40B4-BE49-F238E27FC236}">
                <a16:creationId xmlns:a16="http://schemas.microsoft.com/office/drawing/2014/main" id="{B44991B6-E121-92C2-B87A-CC9CFEBAA651}"/>
              </a:ext>
            </a:extLst>
          </p:cNvPr>
          <p:cNvGrpSpPr/>
          <p:nvPr/>
        </p:nvGrpSpPr>
        <p:grpSpPr>
          <a:xfrm>
            <a:off x="6298870" y="1413464"/>
            <a:ext cx="5436000" cy="3781425"/>
            <a:chOff x="4434808" y="1413464"/>
            <a:chExt cx="3481200" cy="3781425"/>
          </a:xfrm>
        </p:grpSpPr>
        <p:sp>
          <p:nvSpPr>
            <p:cNvPr id="15" name="Rectangle 14">
              <a:extLst>
                <a:ext uri="{FF2B5EF4-FFF2-40B4-BE49-F238E27FC236}">
                  <a16:creationId xmlns:a16="http://schemas.microsoft.com/office/drawing/2014/main" id="{E8296E2F-B8E5-4B7A-26F4-99A5CA42A7E4}"/>
                </a:ext>
              </a:extLst>
            </p:cNvPr>
            <p:cNvSpPr/>
            <p:nvPr/>
          </p:nvSpPr>
          <p:spPr>
            <a:xfrm>
              <a:off x="4434808"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2" name="Content Placeholder 2">
              <a:extLst>
                <a:ext uri="{FF2B5EF4-FFF2-40B4-BE49-F238E27FC236}">
                  <a16:creationId xmlns:a16="http://schemas.microsoft.com/office/drawing/2014/main" id="{C275025D-8277-E046-3B9A-D2D8D9435D8C}"/>
                </a:ext>
              </a:extLst>
            </p:cNvPr>
            <p:cNvSpPr txBox="1">
              <a:spLocks/>
            </p:cNvSpPr>
            <p:nvPr/>
          </p:nvSpPr>
          <p:spPr bwMode="gray">
            <a:xfrm>
              <a:off x="4656983" y="1699363"/>
              <a:ext cx="2974303" cy="2491638"/>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2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eCO</a:t>
              </a:r>
              <a:r>
                <a:rPr lang="en-US" baseline="-25000" noProof="0" dirty="0">
                  <a:solidFill>
                    <a:schemeClr val="accent3">
                      <a:lumMod val="50000"/>
                    </a:schemeClr>
                  </a:solidFill>
                  <a:latin typeface="Segoe UI Semibold" panose="020B0702040204020203" pitchFamily="34" charset="0"/>
                  <a:cs typeface="Segoe UI Semibold" panose="020B0702040204020203" pitchFamily="34" charset="0"/>
                </a:rPr>
                <a:t>2</a:t>
              </a:r>
              <a:r>
                <a:rPr lang="en-US" noProof="0" dirty="0">
                  <a:solidFill>
                    <a:schemeClr val="accent3">
                      <a:lumMod val="50000"/>
                    </a:schemeClr>
                  </a:solidFill>
                  <a:latin typeface="Segoe UI Semibold" panose="020B0702040204020203" pitchFamily="34" charset="0"/>
                  <a:cs typeface="Segoe UI Semibold" panose="020B0702040204020203" pitchFamily="34" charset="0"/>
                </a:rPr>
                <a:t> is a Derived Estimation</a:t>
              </a:r>
            </a:p>
            <a:p>
              <a:pPr>
                <a:spcAft>
                  <a:spcPts val="1800"/>
                </a:spcAft>
              </a:pPr>
              <a:r>
                <a:rPr lang="en-US" sz="1400" noProof="0" dirty="0">
                  <a:latin typeface="Segoe UI Semibold" panose="020B0702040204020203" pitchFamily="34" charset="0"/>
                  <a:cs typeface="Segoe UI Semibold" panose="020B0702040204020203" pitchFamily="34" charset="0"/>
                </a:rPr>
                <a:t>eCO</a:t>
              </a:r>
              <a:r>
                <a:rPr lang="en-US" sz="1400" baseline="-25000" noProof="0" dirty="0">
                  <a:latin typeface="Segoe UI Semibold" panose="020B0702040204020203" pitchFamily="34" charset="0"/>
                  <a:cs typeface="Segoe UI Semibold" panose="020B0702040204020203" pitchFamily="34" charset="0"/>
                </a:rPr>
                <a:t>2</a:t>
              </a:r>
              <a:r>
                <a:rPr lang="en-US" sz="1400" noProof="0" dirty="0">
                  <a:latin typeface="Segoe UI Semibold" panose="020B0702040204020203" pitchFamily="34" charset="0"/>
                  <a:cs typeface="Segoe UI Semibold" panose="020B0702040204020203" pitchFamily="34" charset="0"/>
                </a:rPr>
                <a:t> </a:t>
              </a:r>
              <a:r>
                <a:rPr lang="en-US" sz="1400" noProof="0" dirty="0"/>
                <a:t>measurement is </a:t>
              </a:r>
              <a:r>
                <a:rPr lang="en-US" sz="1400" noProof="0" dirty="0">
                  <a:latin typeface="Segoe UI Semibold" panose="020B0702040204020203" pitchFamily="34" charset="0"/>
                  <a:cs typeface="Segoe UI Semibold" panose="020B0702040204020203" pitchFamily="34" charset="0"/>
                </a:rPr>
                <a:t>derived from the reactions of all substances in the air</a:t>
              </a:r>
              <a:r>
                <a:rPr lang="en-US" sz="1400" noProof="0" dirty="0"/>
                <a:t>,</a:t>
              </a:r>
              <a:r>
                <a:rPr lang="en-US" sz="1400" noProof="0" dirty="0">
                  <a:latin typeface="Segoe UI Semibold" panose="020B0702040204020203" pitchFamily="34" charset="0"/>
                  <a:cs typeface="Segoe UI Semibold" panose="020B0702040204020203" pitchFamily="34" charset="0"/>
                </a:rPr>
                <a:t> </a:t>
              </a:r>
              <a:r>
                <a:rPr lang="en-US" sz="1400" noProof="0" dirty="0"/>
                <a:t>measured with a MOX sensor</a:t>
              </a:r>
            </a:p>
            <a:p>
              <a:pPr>
                <a:spcAft>
                  <a:spcPts val="1800"/>
                </a:spcAft>
              </a:pPr>
              <a:r>
                <a:rPr lang="en-US" sz="1400" noProof="0" dirty="0">
                  <a:latin typeface="Segoe UI Semibold" panose="020B0702040204020203" pitchFamily="34" charset="0"/>
                  <a:cs typeface="Segoe UI Semibold" panose="020B0702040204020203" pitchFamily="34" charset="0"/>
                </a:rPr>
                <a:t>Key assumption </a:t>
              </a:r>
              <a:r>
                <a:rPr lang="en-US" sz="1400" noProof="0" dirty="0"/>
                <a:t>is that Hydrogen, as VOC produced by humans is proportional to their exhaled CO</a:t>
              </a:r>
              <a:r>
                <a:rPr lang="en-US" sz="1400" baseline="-25000" noProof="0" dirty="0"/>
                <a:t>2</a:t>
              </a:r>
            </a:p>
            <a:p>
              <a:pPr>
                <a:spcAft>
                  <a:spcPts val="1800"/>
                </a:spcAft>
              </a:pPr>
              <a:r>
                <a:rPr lang="en-US" sz="1400" noProof="0" dirty="0"/>
                <a:t>Strong VOC events create </a:t>
              </a:r>
              <a:r>
                <a:rPr lang="en-US" sz="1400" noProof="0" dirty="0">
                  <a:latin typeface="Segoe UI Semibold" panose="020B0702040204020203" pitchFamily="34" charset="0"/>
                  <a:cs typeface="Segoe UI Semibold" panose="020B0702040204020203" pitchFamily="34" charset="0"/>
                </a:rPr>
                <a:t>false positives. </a:t>
              </a:r>
              <a:r>
                <a:rPr lang="en-US" sz="1400" noProof="0" dirty="0"/>
                <a:t>PCC*&lt;0 </a:t>
              </a:r>
              <a:r>
                <a:rPr lang="en-US" sz="1400" baseline="30000" noProof="0" dirty="0"/>
                <a:t>(1)</a:t>
              </a:r>
              <a:r>
                <a:rPr lang="en-US" sz="1400" noProof="0" dirty="0"/>
                <a:t> </a:t>
              </a:r>
              <a:r>
                <a:rPr lang="en-US" sz="1400" noProof="0" dirty="0">
                  <a:sym typeface="Wingdings" panose="05000000000000000000" pitchFamily="2" charset="2"/>
                </a:rPr>
                <a:t> </a:t>
              </a:r>
              <a:r>
                <a:rPr lang="en-US" sz="1400" noProof="0" dirty="0"/>
                <a:t>flipping a coin would have produced a better result for the given test setting</a:t>
              </a:r>
            </a:p>
            <a:p>
              <a:pPr>
                <a:spcAft>
                  <a:spcPts val="1800"/>
                </a:spcAft>
              </a:pPr>
              <a:endParaRPr lang="en-US" sz="1400" noProof="0" dirty="0">
                <a:latin typeface="Segoe UI Semibold" panose="020B0702040204020203" pitchFamily="34" charset="0"/>
                <a:cs typeface="Segoe UI Semibold" panose="020B0702040204020203" pitchFamily="34" charset="0"/>
              </a:endParaRPr>
            </a:p>
            <a:p>
              <a:endParaRPr lang="en-US" sz="1400" noProof="0" dirty="0"/>
            </a:p>
          </p:txBody>
        </p:sp>
      </p:grpSp>
      <p:sp>
        <p:nvSpPr>
          <p:cNvPr id="14" name="Rectangle 13">
            <a:extLst>
              <a:ext uri="{FF2B5EF4-FFF2-40B4-BE49-F238E27FC236}">
                <a16:creationId xmlns:a16="http://schemas.microsoft.com/office/drawing/2014/main" id="{0BE2E7DA-AC73-2145-B159-1D875F66DD9A}"/>
              </a:ext>
            </a:extLst>
          </p:cNvPr>
          <p:cNvSpPr/>
          <p:nvPr/>
        </p:nvSpPr>
        <p:spPr>
          <a:xfrm>
            <a:off x="6396211" y="4319438"/>
            <a:ext cx="5241318" cy="175090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6" name="TextBox 25">
            <a:extLst>
              <a:ext uri="{FF2B5EF4-FFF2-40B4-BE49-F238E27FC236}">
                <a16:creationId xmlns:a16="http://schemas.microsoft.com/office/drawing/2014/main" id="{CE6109CC-46D8-6B72-356D-2770F70EE609}"/>
              </a:ext>
            </a:extLst>
          </p:cNvPr>
          <p:cNvSpPr txBox="1"/>
          <p:nvPr/>
        </p:nvSpPr>
        <p:spPr>
          <a:xfrm>
            <a:off x="6551486" y="5062212"/>
            <a:ext cx="5027236" cy="369332"/>
          </a:xfrm>
          <a:prstGeom prst="rect">
            <a:avLst/>
          </a:prstGeom>
          <a:noFill/>
        </p:spPr>
        <p:txBody>
          <a:bodyPr wrap="square">
            <a:spAutoFit/>
          </a:bodyPr>
          <a:lstStyle/>
          <a:p>
            <a:r>
              <a:rPr lang="en-US" noProof="0" dirty="0"/>
              <a:t>eCO</a:t>
            </a:r>
            <a:r>
              <a:rPr lang="en-US" baseline="-25000" noProof="0" dirty="0"/>
              <a:t>2</a:t>
            </a:r>
            <a:r>
              <a:rPr lang="en-US" noProof="0" dirty="0"/>
              <a:t> = f(        +       +       +      +         +     +… )</a:t>
            </a:r>
          </a:p>
        </p:txBody>
      </p:sp>
      <p:grpSp>
        <p:nvGrpSpPr>
          <p:cNvPr id="13" name="Group 12">
            <a:extLst>
              <a:ext uri="{FF2B5EF4-FFF2-40B4-BE49-F238E27FC236}">
                <a16:creationId xmlns:a16="http://schemas.microsoft.com/office/drawing/2014/main" id="{9A550768-1572-697D-E6DD-5A749673C563}"/>
              </a:ext>
            </a:extLst>
          </p:cNvPr>
          <p:cNvGrpSpPr/>
          <p:nvPr/>
        </p:nvGrpSpPr>
        <p:grpSpPr>
          <a:xfrm>
            <a:off x="515937" y="1420759"/>
            <a:ext cx="5436000" cy="3781425"/>
            <a:chOff x="515937" y="1413464"/>
            <a:chExt cx="3481200" cy="3781425"/>
          </a:xfrm>
        </p:grpSpPr>
        <p:sp>
          <p:nvSpPr>
            <p:cNvPr id="10" name="Rectangle 9">
              <a:extLst>
                <a:ext uri="{FF2B5EF4-FFF2-40B4-BE49-F238E27FC236}">
                  <a16:creationId xmlns:a16="http://schemas.microsoft.com/office/drawing/2014/main" id="{D358B009-D558-D949-0D48-53A24AB302F8}"/>
                </a:ext>
              </a:extLst>
            </p:cNvPr>
            <p:cNvSpPr/>
            <p:nvPr/>
          </p:nvSpPr>
          <p:spPr>
            <a:xfrm>
              <a:off x="515937"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7" name="Content Placeholder 2">
              <a:extLst>
                <a:ext uri="{FF2B5EF4-FFF2-40B4-BE49-F238E27FC236}">
                  <a16:creationId xmlns:a16="http://schemas.microsoft.com/office/drawing/2014/main" id="{1CEF10CB-6E84-264E-0C8B-1177869C7764}"/>
                </a:ext>
              </a:extLst>
            </p:cNvPr>
            <p:cNvSpPr txBox="1">
              <a:spLocks/>
            </p:cNvSpPr>
            <p:nvPr/>
          </p:nvSpPr>
          <p:spPr bwMode="gray">
            <a:xfrm>
              <a:off x="738112" y="1699363"/>
              <a:ext cx="2974302" cy="2491638"/>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2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CO</a:t>
              </a:r>
              <a:r>
                <a:rPr lang="en-US" baseline="-25000" noProof="0" dirty="0">
                  <a:solidFill>
                    <a:schemeClr val="accent3">
                      <a:lumMod val="50000"/>
                    </a:schemeClr>
                  </a:solidFill>
                  <a:latin typeface="Segoe UI Semibold" panose="020B0702040204020203" pitchFamily="34" charset="0"/>
                  <a:cs typeface="Segoe UI Semibold" panose="020B0702040204020203" pitchFamily="34" charset="0"/>
                </a:rPr>
                <a:t>2</a:t>
              </a:r>
              <a:r>
                <a:rPr lang="en-US" noProof="0" dirty="0">
                  <a:solidFill>
                    <a:schemeClr val="accent3">
                      <a:lumMod val="50000"/>
                    </a:schemeClr>
                  </a:solidFill>
                  <a:latin typeface="Segoe UI Semibold" panose="020B0702040204020203" pitchFamily="34" charset="0"/>
                  <a:cs typeface="Segoe UI Semibold" panose="020B0702040204020203" pitchFamily="34" charset="0"/>
                </a:rPr>
                <a:t> is a Direct Measurement</a:t>
              </a:r>
            </a:p>
            <a:p>
              <a:pPr>
                <a:spcAft>
                  <a:spcPts val="1800"/>
                </a:spcAft>
              </a:pPr>
              <a:r>
                <a:rPr lang="en-US" sz="1400" noProof="0" dirty="0">
                  <a:latin typeface="Segoe UI Semibold" panose="020B0702040204020203" pitchFamily="34" charset="0"/>
                  <a:cs typeface="Segoe UI Semibold" panose="020B0702040204020203" pitchFamily="34" charset="0"/>
                </a:rPr>
                <a:t>Spectroscopy NDIR</a:t>
              </a:r>
              <a:r>
                <a:rPr lang="en-US" sz="1400" noProof="0" dirty="0"/>
                <a:t> measures how much infrared light is absorbed by CO</a:t>
              </a:r>
              <a:r>
                <a:rPr lang="en-US" sz="1400" baseline="-25000" noProof="0" dirty="0"/>
                <a:t>2</a:t>
              </a:r>
              <a:r>
                <a:rPr lang="en-US" sz="1400" noProof="0" dirty="0"/>
                <a:t> molecules</a:t>
              </a:r>
            </a:p>
            <a:p>
              <a:pPr>
                <a:spcAft>
                  <a:spcPts val="1800"/>
                </a:spcAft>
              </a:pPr>
              <a:r>
                <a:rPr lang="en-US" sz="1400" noProof="0" dirty="0">
                  <a:latin typeface="Segoe UI Semibold" panose="020B0702040204020203" pitchFamily="34" charset="0"/>
                  <a:cs typeface="Segoe UI Semibold" panose="020B0702040204020203" pitchFamily="34" charset="0"/>
                </a:rPr>
                <a:t>Photoacoustic PA NDIR</a:t>
              </a:r>
              <a:r>
                <a:rPr lang="en-US" sz="1400" noProof="0" dirty="0"/>
                <a:t> measures pressure waves generated by CO</a:t>
              </a:r>
              <a:r>
                <a:rPr lang="en-US" sz="1400" baseline="-25000" noProof="0" dirty="0"/>
                <a:t>2</a:t>
              </a:r>
              <a:r>
                <a:rPr lang="en-US" sz="1400" noProof="0" dirty="0"/>
                <a:t> molecules which absorbed infrared light</a:t>
              </a:r>
            </a:p>
            <a:p>
              <a:pPr>
                <a:spcAft>
                  <a:spcPts val="1800"/>
                </a:spcAft>
              </a:pPr>
              <a:r>
                <a:rPr lang="en-US" sz="1400" noProof="0" dirty="0">
                  <a:latin typeface="Segoe UI Semibold" panose="020B0702040204020203" pitchFamily="34" charset="0"/>
                  <a:cs typeface="Segoe UI Semibold" panose="020B0702040204020203" pitchFamily="34" charset="0"/>
                </a:rPr>
                <a:t>Thermal conductivity TC</a:t>
              </a:r>
              <a:r>
                <a:rPr lang="en-US" sz="1400" noProof="0" dirty="0"/>
                <a:t> measures thermal conductivity in air due to changes in CO</a:t>
              </a:r>
              <a:r>
                <a:rPr lang="en-US" sz="1400" baseline="-25000" noProof="0" dirty="0"/>
                <a:t>2</a:t>
              </a:r>
              <a:r>
                <a:rPr lang="en-US" sz="1400" noProof="0" dirty="0"/>
                <a:t> concentration</a:t>
              </a:r>
            </a:p>
          </p:txBody>
        </p:sp>
      </p:grpSp>
      <p:sp>
        <p:nvSpPr>
          <p:cNvPr id="9" name="Rectangle 8">
            <a:extLst>
              <a:ext uri="{FF2B5EF4-FFF2-40B4-BE49-F238E27FC236}">
                <a16:creationId xmlns:a16="http://schemas.microsoft.com/office/drawing/2014/main" id="{5187A1BB-B8EE-DCE0-2F8A-AB3BC8F0507D}"/>
              </a:ext>
            </a:extLst>
          </p:cNvPr>
          <p:cNvSpPr/>
          <p:nvPr/>
        </p:nvSpPr>
        <p:spPr>
          <a:xfrm>
            <a:off x="613278" y="4319438"/>
            <a:ext cx="5241318" cy="175090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4" name="Title 3">
            <a:extLst>
              <a:ext uri="{FF2B5EF4-FFF2-40B4-BE49-F238E27FC236}">
                <a16:creationId xmlns:a16="http://schemas.microsoft.com/office/drawing/2014/main" id="{2A5F30E2-3B91-335F-2F79-857F1BB71210}"/>
              </a:ext>
            </a:extLst>
          </p:cNvPr>
          <p:cNvSpPr>
            <a:spLocks noGrp="1"/>
          </p:cNvSpPr>
          <p:nvPr>
            <p:ph type="title"/>
          </p:nvPr>
        </p:nvSpPr>
        <p:spPr/>
        <p:txBody>
          <a:bodyPr/>
          <a:lstStyle/>
          <a:p>
            <a:r>
              <a:rPr lang="en-US" noProof="0" dirty="0"/>
              <a:t>Yes, this is all Real CO</a:t>
            </a:r>
            <a:r>
              <a:rPr lang="en-US" baseline="-25000" noProof="0" dirty="0"/>
              <a:t>2</a:t>
            </a:r>
            <a:endParaRPr lang="en-US" noProof="0" dirty="0"/>
          </a:p>
        </p:txBody>
      </p:sp>
      <p:sp>
        <p:nvSpPr>
          <p:cNvPr id="5" name="Footer Placeholder 4">
            <a:extLst>
              <a:ext uri="{FF2B5EF4-FFF2-40B4-BE49-F238E27FC236}">
                <a16:creationId xmlns:a16="http://schemas.microsoft.com/office/drawing/2014/main" id="{D5F5668F-1915-F741-F049-92786D2EBB87}"/>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B921ECAC-CD0E-60CA-CCF1-D521798A3D4F}"/>
              </a:ext>
            </a:extLst>
          </p:cNvPr>
          <p:cNvSpPr>
            <a:spLocks noGrp="1"/>
          </p:cNvSpPr>
          <p:nvPr>
            <p:ph type="sldNum" sz="quarter" idx="17"/>
          </p:nvPr>
        </p:nvSpPr>
        <p:spPr/>
        <p:txBody>
          <a:bodyPr/>
          <a:lstStyle/>
          <a:p>
            <a:fld id="{B1E691A1-F3A6-4574-B226-B412272B38A6}" type="slidenum">
              <a:rPr lang="en-US" noProof="0" smtClean="0"/>
              <a:pPr/>
              <a:t>15</a:t>
            </a:fld>
            <a:endParaRPr lang="en-US" noProof="0" dirty="0"/>
          </a:p>
        </p:txBody>
      </p:sp>
      <p:sp>
        <p:nvSpPr>
          <p:cNvPr id="1027" name="Text Placeholder 3">
            <a:extLst>
              <a:ext uri="{FF2B5EF4-FFF2-40B4-BE49-F238E27FC236}">
                <a16:creationId xmlns:a16="http://schemas.microsoft.com/office/drawing/2014/main" id="{B545346E-EAFC-D6C6-8F64-A9ECC0209F23}"/>
              </a:ext>
            </a:extLst>
          </p:cNvPr>
          <p:cNvSpPr>
            <a:spLocks noGrp="1"/>
          </p:cNvSpPr>
          <p:nvPr>
            <p:ph type="body" sz="quarter" idx="13"/>
          </p:nvPr>
        </p:nvSpPr>
        <p:spPr>
          <a:xfrm>
            <a:off x="515938" y="921522"/>
            <a:ext cx="11160125" cy="276999"/>
          </a:xfrm>
        </p:spPr>
        <p:txBody>
          <a:bodyPr/>
          <a:lstStyle/>
          <a:p>
            <a:r>
              <a:rPr lang="en-US" noProof="0" dirty="0"/>
              <a:t>There is no alternative to a dedicated CO</a:t>
            </a:r>
            <a:r>
              <a:rPr lang="en-US" baseline="-25000" noProof="0" dirty="0"/>
              <a:t>2</a:t>
            </a:r>
            <a:r>
              <a:rPr lang="en-US" noProof="0" dirty="0"/>
              <a:t> sensor </a:t>
            </a:r>
            <a:r>
              <a:rPr lang="en-US" baseline="30000" noProof="0" dirty="0"/>
              <a:t>(1)</a:t>
            </a:r>
          </a:p>
        </p:txBody>
      </p:sp>
      <p:sp>
        <p:nvSpPr>
          <p:cNvPr id="3" name="TextBox 2">
            <a:extLst>
              <a:ext uri="{FF2B5EF4-FFF2-40B4-BE49-F238E27FC236}">
                <a16:creationId xmlns:a16="http://schemas.microsoft.com/office/drawing/2014/main" id="{F4A45A81-0B14-29A4-020F-97A6496CE934}"/>
              </a:ext>
            </a:extLst>
          </p:cNvPr>
          <p:cNvSpPr txBox="1"/>
          <p:nvPr/>
        </p:nvSpPr>
        <p:spPr>
          <a:xfrm>
            <a:off x="7102617" y="4067491"/>
            <a:ext cx="4226513" cy="261610"/>
          </a:xfrm>
          <a:prstGeom prst="rect">
            <a:avLst/>
          </a:prstGeom>
          <a:noFill/>
          <a:ln>
            <a:noFill/>
          </a:ln>
        </p:spPr>
        <p:txBody>
          <a:bodyPr wrap="square">
            <a:spAutoFit/>
          </a:bodyPr>
          <a:lstStyle/>
          <a:p>
            <a:pPr algn="r"/>
            <a:r>
              <a:rPr lang="en-US" sz="1050" i="1" noProof="0" dirty="0"/>
              <a:t>*PCC = Pearson Correlation Coefficient </a:t>
            </a:r>
          </a:p>
        </p:txBody>
      </p:sp>
      <p:pic>
        <p:nvPicPr>
          <p:cNvPr id="8" name="Picture 2" descr="PASens Measurement Principle">
            <a:extLst>
              <a:ext uri="{FF2B5EF4-FFF2-40B4-BE49-F238E27FC236}">
                <a16:creationId xmlns:a16="http://schemas.microsoft.com/office/drawing/2014/main" id="{6C185425-C0F5-7823-A838-5412DA1628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527" y="4349197"/>
            <a:ext cx="3003841" cy="168966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rmal Conductivity Measurement Principle">
            <a:extLst>
              <a:ext uri="{FF2B5EF4-FFF2-40B4-BE49-F238E27FC236}">
                <a16:creationId xmlns:a16="http://schemas.microsoft.com/office/drawing/2014/main" id="{98EC94EB-4005-EFF1-2FF0-A8A2A941C8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56635" y="4788788"/>
            <a:ext cx="2592474" cy="145826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8" descr="Beer - Free food icons">
            <a:extLst>
              <a:ext uri="{FF2B5EF4-FFF2-40B4-BE49-F238E27FC236}">
                <a16:creationId xmlns:a16="http://schemas.microsoft.com/office/drawing/2014/main" id="{6172D2EB-E313-DBC3-37BE-CFAC072BDB03}"/>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566761" y="4937221"/>
            <a:ext cx="507316" cy="50731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2" descr="Perfume - Free beauty icons">
            <a:extLst>
              <a:ext uri="{FF2B5EF4-FFF2-40B4-BE49-F238E27FC236}">
                <a16:creationId xmlns:a16="http://schemas.microsoft.com/office/drawing/2014/main" id="{ADB71C13-E0F3-127C-1B33-F045D24E8DF2}"/>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204230" y="4986338"/>
            <a:ext cx="469492" cy="46949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aint - Free art and design icons">
            <a:extLst>
              <a:ext uri="{FF2B5EF4-FFF2-40B4-BE49-F238E27FC236}">
                <a16:creationId xmlns:a16="http://schemas.microsoft.com/office/drawing/2014/main" id="{0282E64B-C1C3-BF93-0D5B-0BC83BF6E3FE}"/>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850948" y="4986338"/>
            <a:ext cx="449830" cy="44983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6" descr="Cooking - Free Tools and utensils icons">
            <a:extLst>
              <a:ext uri="{FF2B5EF4-FFF2-40B4-BE49-F238E27FC236}">
                <a16:creationId xmlns:a16="http://schemas.microsoft.com/office/drawing/2014/main" id="{FDD83773-13CB-8515-E0C2-F429D9E43842}"/>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943465" y="4809288"/>
            <a:ext cx="657860" cy="65786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2">
            <a:extLst>
              <a:ext uri="{FF2B5EF4-FFF2-40B4-BE49-F238E27FC236}">
                <a16:creationId xmlns:a16="http://schemas.microsoft.com/office/drawing/2014/main" id="{641A71CB-8A22-E1ED-8836-6C126A67A1E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10581251" y="4896128"/>
            <a:ext cx="459350" cy="48924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1031">
            <a:extLst>
              <a:ext uri="{FF2B5EF4-FFF2-40B4-BE49-F238E27FC236}">
                <a16:creationId xmlns:a16="http://schemas.microsoft.com/office/drawing/2014/main" id="{13AAB3CD-15A3-35EF-8752-A85E97110036}"/>
              </a:ext>
            </a:extLst>
          </p:cNvPr>
          <p:cNvPicPr>
            <a:picLocks noChangeAspect="1"/>
          </p:cNvPicPr>
          <p:nvPr/>
        </p:nvPicPr>
        <p:blipFill>
          <a:blip r:embed="rId10"/>
          <a:stretch>
            <a:fillRect/>
          </a:stretch>
        </p:blipFill>
        <p:spPr>
          <a:xfrm>
            <a:off x="9422712" y="4957747"/>
            <a:ext cx="346237" cy="464465"/>
          </a:xfrm>
          <a:prstGeom prst="rect">
            <a:avLst/>
          </a:prstGeom>
        </p:spPr>
      </p:pic>
    </p:spTree>
    <p:extLst>
      <p:ext uri="{BB962C8B-B14F-4D97-AF65-F5344CB8AC3E}">
        <p14:creationId xmlns:p14="http://schemas.microsoft.com/office/powerpoint/2010/main" val="3429067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371B3-90F9-8FE2-6C57-DB618F0E42A0}"/>
            </a:ext>
          </a:extLst>
        </p:cNvPr>
        <p:cNvGrpSpPr/>
        <p:nvPr/>
      </p:nvGrpSpPr>
      <p:grpSpPr>
        <a:xfrm>
          <a:off x="0" y="0"/>
          <a:ext cx="0" cy="0"/>
          <a:chOff x="0" y="0"/>
          <a:chExt cx="0" cy="0"/>
        </a:xfrm>
      </p:grpSpPr>
      <p:pic>
        <p:nvPicPr>
          <p:cNvPr id="6" name="Picture 2">
            <a:extLst>
              <a:ext uri="{FF2B5EF4-FFF2-40B4-BE49-F238E27FC236}">
                <a16:creationId xmlns:a16="http://schemas.microsoft.com/office/drawing/2014/main" id="{31C15DE3-F5E4-B766-4093-C99F0903FB21}"/>
              </a:ext>
            </a:extLst>
          </p:cNvPr>
          <p:cNvPicPr>
            <a:picLocks noGrp="1" noChangeAspect="1" noChangeArrowheads="1"/>
          </p:cNvPicPr>
          <p:nvPr>
            <p:ph type="pic" sz="quarter" idx="11"/>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l="9505" r="9505"/>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183359E6-E186-8C29-1172-B804A43B7350}"/>
              </a:ext>
            </a:extLst>
          </p:cNvPr>
          <p:cNvSpPr>
            <a:spLocks noGrp="1"/>
          </p:cNvSpPr>
          <p:nvPr>
            <p:ph type="ctrTitle"/>
          </p:nvPr>
        </p:nvSpPr>
        <p:spPr>
          <a:xfrm>
            <a:off x="1355292" y="1158691"/>
            <a:ext cx="7612064" cy="369332"/>
          </a:xfrm>
        </p:spPr>
        <p:txBody>
          <a:bodyPr/>
          <a:lstStyle/>
          <a:p>
            <a:r>
              <a:rPr lang="en-US" noProof="0" dirty="0"/>
              <a:t>Making The Difference With CO</a:t>
            </a:r>
            <a:r>
              <a:rPr lang="en-US" baseline="-25000" noProof="0" dirty="0"/>
              <a:t>2</a:t>
            </a:r>
            <a:r>
              <a:rPr lang="en-US" noProof="0" dirty="0"/>
              <a:t> Sensing</a:t>
            </a:r>
          </a:p>
        </p:txBody>
      </p:sp>
      <p:sp>
        <p:nvSpPr>
          <p:cNvPr id="4" name="Text Placeholder 3">
            <a:extLst>
              <a:ext uri="{FF2B5EF4-FFF2-40B4-BE49-F238E27FC236}">
                <a16:creationId xmlns:a16="http://schemas.microsoft.com/office/drawing/2014/main" id="{EF9ADCAE-44F5-C3B0-0D40-8E606BB25CCD}"/>
              </a:ext>
            </a:extLst>
          </p:cNvPr>
          <p:cNvSpPr>
            <a:spLocks noGrp="1"/>
          </p:cNvSpPr>
          <p:nvPr>
            <p:ph type="body" sz="quarter" idx="14"/>
          </p:nvPr>
        </p:nvSpPr>
        <p:spPr>
          <a:xfrm>
            <a:off x="1355292" y="1528023"/>
            <a:ext cx="7612064" cy="615553"/>
          </a:xfrm>
        </p:spPr>
        <p:txBody>
          <a:bodyPr/>
          <a:lstStyle/>
          <a:p>
            <a:r>
              <a:rPr lang="en-US" noProof="0" dirty="0">
                <a:solidFill>
                  <a:schemeClr val="bg1"/>
                </a:solidFill>
              </a:rPr>
              <a:t>SCD4x Use-Cases</a:t>
            </a:r>
          </a:p>
        </p:txBody>
      </p:sp>
    </p:spTree>
    <p:extLst>
      <p:ext uri="{BB962C8B-B14F-4D97-AF65-F5344CB8AC3E}">
        <p14:creationId xmlns:p14="http://schemas.microsoft.com/office/powerpoint/2010/main" val="482388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C2C7CB76-0201-3434-F511-EFC82396826C}"/>
              </a:ext>
            </a:extLst>
          </p:cNvPr>
          <p:cNvSpPr>
            <a:spLocks noGrp="1"/>
          </p:cNvSpPr>
          <p:nvPr>
            <p:ph type="body" sz="quarter" idx="13"/>
          </p:nvPr>
        </p:nvSpPr>
        <p:spPr>
          <a:xfrm>
            <a:off x="6456363" y="921522"/>
            <a:ext cx="5477136" cy="276999"/>
          </a:xfrm>
        </p:spPr>
        <p:txBody>
          <a:bodyPr/>
          <a:lstStyle/>
          <a:p>
            <a:r>
              <a:rPr lang="en-US" noProof="0" dirty="0"/>
              <a:t>How CO</a:t>
            </a:r>
            <a:r>
              <a:rPr lang="en-US" baseline="-25000" noProof="0" dirty="0"/>
              <a:t>2</a:t>
            </a:r>
            <a:r>
              <a:rPr lang="en-US" noProof="0" dirty="0"/>
              <a:t> sensing can bring value to our customers</a:t>
            </a:r>
          </a:p>
        </p:txBody>
      </p:sp>
      <p:sp>
        <p:nvSpPr>
          <p:cNvPr id="7" name="Title 6">
            <a:extLst>
              <a:ext uri="{FF2B5EF4-FFF2-40B4-BE49-F238E27FC236}">
                <a16:creationId xmlns:a16="http://schemas.microsoft.com/office/drawing/2014/main" id="{9288948D-62FF-E5CC-B2FA-03F7E82FA157}"/>
              </a:ext>
            </a:extLst>
          </p:cNvPr>
          <p:cNvSpPr>
            <a:spLocks noGrp="1"/>
          </p:cNvSpPr>
          <p:nvPr>
            <p:ph type="title"/>
          </p:nvPr>
        </p:nvSpPr>
        <p:spPr>
          <a:xfrm>
            <a:off x="6456362" y="476250"/>
            <a:ext cx="5219700" cy="369332"/>
          </a:xfrm>
        </p:spPr>
        <p:txBody>
          <a:bodyPr/>
          <a:lstStyle/>
          <a:p>
            <a:r>
              <a:rPr lang="en-US" sz="2400" noProof="0" dirty="0"/>
              <a:t>Indoor CO</a:t>
            </a:r>
            <a:r>
              <a:rPr lang="en-US" sz="2400" baseline="-25000" noProof="0" dirty="0"/>
              <a:t>2</a:t>
            </a:r>
            <a:r>
              <a:rPr lang="en-US" sz="2400" noProof="0" dirty="0"/>
              <a:t> Detection Use Cases</a:t>
            </a:r>
          </a:p>
        </p:txBody>
      </p:sp>
      <p:sp>
        <p:nvSpPr>
          <p:cNvPr id="5" name="Footer Placeholder 4">
            <a:extLst>
              <a:ext uri="{FF2B5EF4-FFF2-40B4-BE49-F238E27FC236}">
                <a16:creationId xmlns:a16="http://schemas.microsoft.com/office/drawing/2014/main" id="{C6DCD671-5555-10B3-0A4C-E2AF6FAA504E}"/>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4169B530-D94E-6931-AD7D-C9641DABFCAC}"/>
              </a:ext>
            </a:extLst>
          </p:cNvPr>
          <p:cNvSpPr>
            <a:spLocks noGrp="1"/>
          </p:cNvSpPr>
          <p:nvPr>
            <p:ph type="sldNum" sz="quarter" idx="17"/>
          </p:nvPr>
        </p:nvSpPr>
        <p:spPr/>
        <p:txBody>
          <a:bodyPr/>
          <a:lstStyle/>
          <a:p>
            <a:fld id="{B1E691A1-F3A6-4574-B226-B412272B38A6}" type="slidenum">
              <a:rPr lang="en-US" noProof="0" smtClean="0"/>
              <a:pPr/>
              <a:t>17</a:t>
            </a:fld>
            <a:endParaRPr lang="en-US" noProof="0" dirty="0"/>
          </a:p>
        </p:txBody>
      </p:sp>
      <p:sp>
        <p:nvSpPr>
          <p:cNvPr id="2" name="Rectangle 1">
            <a:extLst>
              <a:ext uri="{FF2B5EF4-FFF2-40B4-BE49-F238E27FC236}">
                <a16:creationId xmlns:a16="http://schemas.microsoft.com/office/drawing/2014/main" id="{5F3746F1-4FE8-85BF-0E4A-D044E6CD4F40}"/>
              </a:ext>
            </a:extLst>
          </p:cNvPr>
          <p:cNvSpPr/>
          <p:nvPr/>
        </p:nvSpPr>
        <p:spPr>
          <a:xfrm>
            <a:off x="6096000" y="2142264"/>
            <a:ext cx="6096000" cy="642065"/>
          </a:xfrm>
          <a:prstGeom prst="rect">
            <a:avLst/>
          </a:prstGeom>
          <a:solidFill>
            <a:srgbClr val="EEEEEE"/>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2" name="Text Placeholder 11">
            <a:extLst>
              <a:ext uri="{FF2B5EF4-FFF2-40B4-BE49-F238E27FC236}">
                <a16:creationId xmlns:a16="http://schemas.microsoft.com/office/drawing/2014/main" id="{6DC226BC-6337-2DFC-C200-491AAC900D4A}"/>
              </a:ext>
            </a:extLst>
          </p:cNvPr>
          <p:cNvSpPr>
            <a:spLocks noGrp="1"/>
          </p:cNvSpPr>
          <p:nvPr>
            <p:ph type="body" sz="quarter" idx="19"/>
          </p:nvPr>
        </p:nvSpPr>
        <p:spPr>
          <a:xfrm>
            <a:off x="6456362" y="2433648"/>
            <a:ext cx="5374277" cy="3865943"/>
          </a:xfrm>
        </p:spPr>
        <p:txBody>
          <a:bodyPr/>
          <a:lstStyle/>
          <a:p>
            <a:r>
              <a:rPr lang="en-US" b="1" noProof="0" dirty="0"/>
              <a:t>Healthy Indoor Environments</a:t>
            </a:r>
            <a:br>
              <a:rPr lang="en-US" noProof="0" dirty="0"/>
            </a:br>
            <a:r>
              <a:rPr lang="en-US" sz="1400" i="1" noProof="0" dirty="0"/>
              <a:t>High levels of CO</a:t>
            </a:r>
            <a:r>
              <a:rPr lang="en-US" sz="1400" i="1" baseline="-25000" noProof="0" dirty="0"/>
              <a:t>2</a:t>
            </a:r>
            <a:r>
              <a:rPr lang="en-US" sz="1400" i="1" noProof="0" dirty="0"/>
              <a:t> can lead to a reduced sense of well-being as well as lower cognitive performance.</a:t>
            </a:r>
            <a:endParaRPr lang="en-US" i="1" noProof="0" dirty="0"/>
          </a:p>
          <a:p>
            <a:r>
              <a:rPr lang="en-US" b="1" noProof="0" dirty="0"/>
              <a:t>Viral Index</a:t>
            </a:r>
            <a:br>
              <a:rPr lang="en-US" noProof="0" dirty="0"/>
            </a:br>
            <a:r>
              <a:rPr lang="en-US" sz="1400" i="1" noProof="0" dirty="0"/>
              <a:t>Higher CO</a:t>
            </a:r>
            <a:r>
              <a:rPr lang="en-US" sz="1400" i="1" baseline="-25000" noProof="0" dirty="0"/>
              <a:t>2</a:t>
            </a:r>
            <a:r>
              <a:rPr lang="en-US" sz="1400" i="1" noProof="0" dirty="0"/>
              <a:t> concentrations have been shown to be correlated with a higher risk of infection.</a:t>
            </a:r>
          </a:p>
          <a:p>
            <a:r>
              <a:rPr lang="en-US" b="1" noProof="0" dirty="0"/>
              <a:t>Presence Detection</a:t>
            </a:r>
            <a:br>
              <a:rPr lang="en-US" noProof="0" dirty="0"/>
            </a:br>
            <a:r>
              <a:rPr lang="en-US" sz="1400" i="1" noProof="0" dirty="0"/>
              <a:t>Anonymous and fast detection of CO</a:t>
            </a:r>
            <a:r>
              <a:rPr lang="en-US" sz="1400" i="1" baseline="-25000" noProof="0" dirty="0"/>
              <a:t>2</a:t>
            </a:r>
            <a:r>
              <a:rPr lang="en-US" sz="1400" i="1" noProof="0" dirty="0"/>
              <a:t> concentration can serve as a complement to traditional presence detectors. </a:t>
            </a:r>
          </a:p>
          <a:p>
            <a:r>
              <a:rPr lang="en-US" b="1" noProof="0" dirty="0"/>
              <a:t>Indoor Environment Changes</a:t>
            </a:r>
            <a:br>
              <a:rPr lang="en-US" noProof="0" dirty="0"/>
            </a:br>
            <a:r>
              <a:rPr lang="en-US" sz="1400" i="1" noProof="0" dirty="0"/>
              <a:t>Rapidly changing temperatures and decreasing CO</a:t>
            </a:r>
            <a:r>
              <a:rPr lang="en-US" sz="1400" i="1" baseline="-25000" noProof="0" dirty="0"/>
              <a:t>2</a:t>
            </a:r>
            <a:r>
              <a:rPr lang="en-US" sz="1400" i="1" noProof="0" dirty="0"/>
              <a:t> levels can indicate an open window or door.</a:t>
            </a:r>
          </a:p>
          <a:p>
            <a:pPr>
              <a:spcAft>
                <a:spcPts val="0"/>
              </a:spcAft>
            </a:pPr>
            <a:r>
              <a:rPr lang="en-US" b="1" noProof="0" dirty="0"/>
              <a:t>Energy Efficiency</a:t>
            </a:r>
          </a:p>
          <a:p>
            <a:pPr marL="180000" lvl="1" indent="0">
              <a:buNone/>
            </a:pPr>
            <a:r>
              <a:rPr lang="en-US" sz="1400" i="1" noProof="0" dirty="0"/>
              <a:t>Monitoring CO</a:t>
            </a:r>
            <a:r>
              <a:rPr lang="en-US" sz="1400" i="1" baseline="-25000" noProof="0" dirty="0"/>
              <a:t>2</a:t>
            </a:r>
            <a:r>
              <a:rPr lang="en-US" sz="1400" i="1" noProof="0" dirty="0"/>
              <a:t> levels enables optimization of ventilation and lighting to reduce energy consumption.</a:t>
            </a:r>
          </a:p>
        </p:txBody>
      </p:sp>
      <p:sp>
        <p:nvSpPr>
          <p:cNvPr id="3" name="Footer Placeholder 4">
            <a:extLst>
              <a:ext uri="{FF2B5EF4-FFF2-40B4-BE49-F238E27FC236}">
                <a16:creationId xmlns:a16="http://schemas.microsoft.com/office/drawing/2014/main" id="{C60C1365-5A28-E93B-B429-67B15578AF0E}"/>
              </a:ext>
            </a:extLst>
          </p:cNvPr>
          <p:cNvSpPr txBox="1">
            <a:spLocks/>
          </p:cNvSpPr>
          <p:nvPr/>
        </p:nvSpPr>
        <p:spPr>
          <a:xfrm>
            <a:off x="1402080" y="6462483"/>
            <a:ext cx="2746800" cy="153888"/>
          </a:xfrm>
          <a:prstGeom prst="rect">
            <a:avLst/>
          </a:prstGeom>
        </p:spPr>
        <p:txBody>
          <a:bodyPr vert="horz" lIns="0" tIns="0" rIns="0" bIns="0" rtlCol="0" anchor="ctr">
            <a:spAutoFit/>
          </a:bodyPr>
          <a:lstStyle>
            <a:defPPr>
              <a:defRPr lang="de-DE"/>
            </a:defPPr>
            <a:lvl1pPr>
              <a:lnSpc>
                <a:spcPct val="100000"/>
              </a:lnSpc>
              <a:defRPr sz="1000">
                <a:solidFill>
                  <a:schemeClr val="accent2"/>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solidFill>
                  <a:schemeClr val="bg1"/>
                </a:solidFill>
              </a:rPr>
              <a:t>© Copyright Sensirion, Switzerland</a:t>
            </a:r>
          </a:p>
        </p:txBody>
      </p:sp>
      <p:sp>
        <p:nvSpPr>
          <p:cNvPr id="4" name="Slide Number Placeholder 5">
            <a:extLst>
              <a:ext uri="{FF2B5EF4-FFF2-40B4-BE49-F238E27FC236}">
                <a16:creationId xmlns:a16="http://schemas.microsoft.com/office/drawing/2014/main" id="{DB792843-3828-61E9-A46E-11352DCEF969}"/>
              </a:ext>
            </a:extLst>
          </p:cNvPr>
          <p:cNvSpPr txBox="1">
            <a:spLocks/>
          </p:cNvSpPr>
          <p:nvPr/>
        </p:nvSpPr>
        <p:spPr bwMode="gray">
          <a:xfrm>
            <a:off x="668337" y="6462483"/>
            <a:ext cx="680403" cy="153888"/>
          </a:xfrm>
          <a:prstGeom prst="rect">
            <a:avLst/>
          </a:prstGeom>
        </p:spPr>
        <p:txBody>
          <a:bodyPr vert="horz" lIns="0" tIns="0" rIns="0" bIns="0" rtlCol="0" anchor="ctr">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buNone/>
            </a:pPr>
            <a:fld id="{B1E691A1-F3A6-4574-B226-B412272B38A6}" type="slidenum">
              <a:rPr lang="en-US" sz="1000" noProof="0" smtClean="0">
                <a:solidFill>
                  <a:schemeClr val="bg1"/>
                </a:solidFill>
              </a:rPr>
              <a:pPr marL="0" indent="0">
                <a:buNone/>
              </a:pPr>
              <a:t>17</a:t>
            </a:fld>
            <a:endParaRPr lang="en-US" sz="1000" noProof="0" dirty="0">
              <a:solidFill>
                <a:schemeClr val="bg1"/>
              </a:solidFill>
            </a:endParaRPr>
          </a:p>
        </p:txBody>
      </p:sp>
      <p:grpSp>
        <p:nvGrpSpPr>
          <p:cNvPr id="18" name="Group 17">
            <a:extLst>
              <a:ext uri="{FF2B5EF4-FFF2-40B4-BE49-F238E27FC236}">
                <a16:creationId xmlns:a16="http://schemas.microsoft.com/office/drawing/2014/main" id="{77847B2B-C10A-70E1-D47B-7E48C036C4CE}"/>
              </a:ext>
            </a:extLst>
          </p:cNvPr>
          <p:cNvGrpSpPr/>
          <p:nvPr/>
        </p:nvGrpSpPr>
        <p:grpSpPr>
          <a:xfrm>
            <a:off x="0" y="-1"/>
            <a:ext cx="6096000" cy="6858001"/>
            <a:chOff x="0" y="-1"/>
            <a:chExt cx="6096000" cy="6858001"/>
          </a:xfrm>
        </p:grpSpPr>
        <p:pic>
          <p:nvPicPr>
            <p:cNvPr id="13" name="Picture 12" descr="A collage of people with masks&#10;&#10;Description automatically generated">
              <a:extLst>
                <a:ext uri="{FF2B5EF4-FFF2-40B4-BE49-F238E27FC236}">
                  <a16:creationId xmlns:a16="http://schemas.microsoft.com/office/drawing/2014/main" id="{75BBA4F3-54FA-388D-3BB8-773F406B3D9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6277" t="4101" r="13343" b="17534"/>
            <a:stretch/>
          </p:blipFill>
          <p:spPr>
            <a:xfrm>
              <a:off x="0" y="-1"/>
              <a:ext cx="6096000" cy="6858001"/>
            </a:xfrm>
            <a:prstGeom prst="rect">
              <a:avLst/>
            </a:prstGeom>
          </p:spPr>
        </p:pic>
        <p:pic>
          <p:nvPicPr>
            <p:cNvPr id="17" name="Picture 16" descr="A window with a tree in the middle&#10;&#10;Description automatically generated">
              <a:extLst>
                <a:ext uri="{FF2B5EF4-FFF2-40B4-BE49-F238E27FC236}">
                  <a16:creationId xmlns:a16="http://schemas.microsoft.com/office/drawing/2014/main" id="{A9166678-AF81-21DB-ABCF-522BC3A8B259}"/>
                </a:ext>
              </a:extLst>
            </p:cNvPr>
            <p:cNvPicPr>
              <a:picLocks noChangeAspect="1"/>
            </p:cNvPicPr>
            <p:nvPr/>
          </p:nvPicPr>
          <p:blipFill>
            <a:blip r:embed="rId4">
              <a:extLst>
                <a:ext uri="{28A0092B-C50C-407E-A947-70E740481C1C}">
                  <a14:useLocalDpi xmlns:a14="http://schemas.microsoft.com/office/drawing/2010/main" val="0"/>
                </a:ext>
              </a:extLst>
            </a:blip>
            <a:srcRect l="14946" t="13541" r="8075" b="9530"/>
            <a:stretch>
              <a:fillRect/>
            </a:stretch>
          </p:blipFill>
          <p:spPr>
            <a:xfrm>
              <a:off x="0" y="1582234"/>
              <a:ext cx="6095001" cy="5275766"/>
            </a:xfrm>
            <a:custGeom>
              <a:avLst/>
              <a:gdLst>
                <a:gd name="connsiteX0" fmla="*/ 0 w 6095001"/>
                <a:gd name="connsiteY0" fmla="*/ 0 h 5275766"/>
                <a:gd name="connsiteX1" fmla="*/ 6095001 w 6095001"/>
                <a:gd name="connsiteY1" fmla="*/ 4110384 h 5275766"/>
                <a:gd name="connsiteX2" fmla="*/ 6095001 w 6095001"/>
                <a:gd name="connsiteY2" fmla="*/ 5275766 h 5275766"/>
                <a:gd name="connsiteX3" fmla="*/ 4201934 w 6095001"/>
                <a:gd name="connsiteY3" fmla="*/ 5275766 h 5275766"/>
                <a:gd name="connsiteX4" fmla="*/ 0 w 6095001"/>
                <a:gd name="connsiteY4" fmla="*/ 2442040 h 5275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5001" h="5275766">
                  <a:moveTo>
                    <a:pt x="0" y="0"/>
                  </a:moveTo>
                  <a:lnTo>
                    <a:pt x="6095001" y="4110384"/>
                  </a:lnTo>
                  <a:lnTo>
                    <a:pt x="6095001" y="5275766"/>
                  </a:lnTo>
                  <a:lnTo>
                    <a:pt x="4201934" y="5275766"/>
                  </a:lnTo>
                  <a:lnTo>
                    <a:pt x="0" y="2442040"/>
                  </a:lnTo>
                  <a:close/>
                </a:path>
              </a:pathLst>
            </a:custGeom>
          </p:spPr>
        </p:pic>
      </p:grpSp>
    </p:spTree>
    <p:extLst>
      <p:ext uri="{BB962C8B-B14F-4D97-AF65-F5344CB8AC3E}">
        <p14:creationId xmlns:p14="http://schemas.microsoft.com/office/powerpoint/2010/main" val="39003530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05D8E-8F85-3AF6-07BE-620AAAA84DE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36ACC7A6-0C2C-1104-EEDD-AB417EF35522}"/>
              </a:ext>
            </a:extLst>
          </p:cNvPr>
          <p:cNvSpPr>
            <a:spLocks noGrp="1"/>
          </p:cNvSpPr>
          <p:nvPr>
            <p:ph type="title"/>
          </p:nvPr>
        </p:nvSpPr>
        <p:spPr/>
        <p:txBody>
          <a:bodyPr/>
          <a:lstStyle/>
          <a:p>
            <a:r>
              <a:rPr lang="en-US" noProof="0" dirty="0"/>
              <a:t>CO</a:t>
            </a:r>
            <a:r>
              <a:rPr lang="en-US" baseline="-25000" noProof="0" dirty="0"/>
              <a:t>2 </a:t>
            </a:r>
            <a:r>
              <a:rPr lang="en-US" noProof="0" dirty="0"/>
              <a:t>is a Major Differentiator</a:t>
            </a:r>
          </a:p>
        </p:txBody>
      </p:sp>
      <p:sp>
        <p:nvSpPr>
          <p:cNvPr id="5" name="Footer Placeholder 4">
            <a:extLst>
              <a:ext uri="{FF2B5EF4-FFF2-40B4-BE49-F238E27FC236}">
                <a16:creationId xmlns:a16="http://schemas.microsoft.com/office/drawing/2014/main" id="{523C6697-B1CD-4073-65DC-2A7B677954CE}"/>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3C58A0CE-FBFD-3920-D791-6BE3627CFB01}"/>
              </a:ext>
            </a:extLst>
          </p:cNvPr>
          <p:cNvSpPr>
            <a:spLocks noGrp="1"/>
          </p:cNvSpPr>
          <p:nvPr>
            <p:ph type="sldNum" sz="quarter" idx="17"/>
          </p:nvPr>
        </p:nvSpPr>
        <p:spPr/>
        <p:txBody>
          <a:bodyPr/>
          <a:lstStyle/>
          <a:p>
            <a:fld id="{B1E691A1-F3A6-4574-B226-B412272B38A6}" type="slidenum">
              <a:rPr lang="en-US" noProof="0" smtClean="0"/>
              <a:pPr/>
              <a:t>18</a:t>
            </a:fld>
            <a:endParaRPr lang="en-US" noProof="0" dirty="0"/>
          </a:p>
        </p:txBody>
      </p:sp>
      <p:grpSp>
        <p:nvGrpSpPr>
          <p:cNvPr id="23" name="Group 22">
            <a:extLst>
              <a:ext uri="{FF2B5EF4-FFF2-40B4-BE49-F238E27FC236}">
                <a16:creationId xmlns:a16="http://schemas.microsoft.com/office/drawing/2014/main" id="{8EC45B08-891A-9974-DBE8-1A02834D69F9}"/>
              </a:ext>
            </a:extLst>
          </p:cNvPr>
          <p:cNvGrpSpPr/>
          <p:nvPr/>
        </p:nvGrpSpPr>
        <p:grpSpPr>
          <a:xfrm>
            <a:off x="4434808" y="1413464"/>
            <a:ext cx="3481200" cy="4368505"/>
            <a:chOff x="4434808" y="1413464"/>
            <a:chExt cx="3481200" cy="4368505"/>
          </a:xfrm>
        </p:grpSpPr>
        <p:sp>
          <p:nvSpPr>
            <p:cNvPr id="15" name="Rectangle 14">
              <a:extLst>
                <a:ext uri="{FF2B5EF4-FFF2-40B4-BE49-F238E27FC236}">
                  <a16:creationId xmlns:a16="http://schemas.microsoft.com/office/drawing/2014/main" id="{EC712B34-D19E-06B2-F000-35011BFDA06A}"/>
                </a:ext>
              </a:extLst>
            </p:cNvPr>
            <p:cNvSpPr/>
            <p:nvPr/>
          </p:nvSpPr>
          <p:spPr>
            <a:xfrm>
              <a:off x="4434808"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2" name="Content Placeholder 2">
              <a:extLst>
                <a:ext uri="{FF2B5EF4-FFF2-40B4-BE49-F238E27FC236}">
                  <a16:creationId xmlns:a16="http://schemas.microsoft.com/office/drawing/2014/main" id="{8C21B9B8-C67D-06DC-E189-5704538604EF}"/>
                </a:ext>
              </a:extLst>
            </p:cNvPr>
            <p:cNvSpPr txBox="1">
              <a:spLocks/>
            </p:cNvSpPr>
            <p:nvPr/>
          </p:nvSpPr>
          <p:spPr bwMode="gray">
            <a:xfrm>
              <a:off x="4598608" y="1699363"/>
              <a:ext cx="3153600" cy="2491638"/>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8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Reduce absenteeism</a:t>
              </a:r>
            </a:p>
            <a:p>
              <a:pPr algn="just">
                <a:spcAft>
                  <a:spcPts val="1800"/>
                </a:spcAft>
              </a:pPr>
              <a:r>
                <a:rPr lang="en-US" sz="1400" noProof="0" dirty="0">
                  <a:latin typeface="Segoe UI Semibold" panose="020B0702040204020203" pitchFamily="34" charset="0"/>
                  <a:cs typeface="Segoe UI Semibold" panose="020B0702040204020203" pitchFamily="34" charset="0"/>
                </a:rPr>
                <a:t>10-20%</a:t>
              </a:r>
              <a:r>
                <a:rPr lang="en-US" sz="1400" noProof="0" dirty="0"/>
                <a:t> increase in absence is associated with a corresponding CO</a:t>
              </a:r>
              <a:r>
                <a:rPr lang="en-US" sz="1400" baseline="-25000" noProof="0" dirty="0"/>
                <a:t>2 </a:t>
              </a:r>
              <a:r>
                <a:rPr lang="en-US" sz="1400" noProof="0" dirty="0"/>
                <a:t>concentration of</a:t>
              </a:r>
              <a:r>
                <a:rPr lang="en-US" sz="1400" baseline="-25000" noProof="0" dirty="0"/>
                <a:t> </a:t>
              </a:r>
              <a:r>
                <a:rPr lang="en-US" sz="1400" noProof="0" dirty="0"/>
                <a:t>1400ppm</a:t>
              </a:r>
              <a:r>
                <a:rPr lang="en-US" sz="1400" baseline="30000" noProof="0" dirty="0"/>
                <a:t>2</a:t>
              </a:r>
            </a:p>
            <a:p>
              <a:pPr algn="just"/>
              <a:r>
                <a:rPr lang="en-US" sz="1400" noProof="0" dirty="0">
                  <a:latin typeface="Segoe UI Semibold" panose="020B0702040204020203" pitchFamily="34" charset="0"/>
                  <a:cs typeface="Segoe UI Semibold" panose="020B0702040204020203" pitchFamily="34" charset="0"/>
                </a:rPr>
                <a:t>2 minutes </a:t>
              </a:r>
              <a:r>
                <a:rPr lang="en-US" sz="1400" noProof="0" dirty="0"/>
                <a:t>to breathe in a lungful of exhaled air from other occupants when indoor CO</a:t>
              </a:r>
              <a:r>
                <a:rPr lang="en-US" sz="1400" baseline="-25000" noProof="0" dirty="0"/>
                <a:t>2</a:t>
              </a:r>
              <a:r>
                <a:rPr lang="en-US" sz="1400" noProof="0" dirty="0"/>
                <a:t> concentration is above 1500 ppm</a:t>
              </a:r>
            </a:p>
            <a:p>
              <a:endParaRPr lang="en-US" sz="1400" noProof="0" dirty="0"/>
            </a:p>
          </p:txBody>
        </p:sp>
        <p:pic>
          <p:nvPicPr>
            <p:cNvPr id="1026" name="Picture 2" descr="Lunch at work">
              <a:extLst>
                <a:ext uri="{FF2B5EF4-FFF2-40B4-BE49-F238E27FC236}">
                  <a16:creationId xmlns:a16="http://schemas.microsoft.com/office/drawing/2014/main" id="{6EFB1581-C46C-C8A0-F1EE-7E25808112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929" b="11559"/>
            <a:stretch/>
          </p:blipFill>
          <p:spPr bwMode="auto">
            <a:xfrm>
              <a:off x="4688257" y="4010769"/>
              <a:ext cx="2974302" cy="177120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3" name="Group 12">
            <a:extLst>
              <a:ext uri="{FF2B5EF4-FFF2-40B4-BE49-F238E27FC236}">
                <a16:creationId xmlns:a16="http://schemas.microsoft.com/office/drawing/2014/main" id="{8A183B37-F21F-C103-44A8-296600BFB694}"/>
              </a:ext>
            </a:extLst>
          </p:cNvPr>
          <p:cNvGrpSpPr/>
          <p:nvPr/>
        </p:nvGrpSpPr>
        <p:grpSpPr>
          <a:xfrm>
            <a:off x="515935" y="1413464"/>
            <a:ext cx="3481200" cy="4368505"/>
            <a:chOff x="515937" y="1413464"/>
            <a:chExt cx="3481200" cy="4368505"/>
          </a:xfrm>
        </p:grpSpPr>
        <p:sp>
          <p:nvSpPr>
            <p:cNvPr id="10" name="Rectangle 9">
              <a:extLst>
                <a:ext uri="{FF2B5EF4-FFF2-40B4-BE49-F238E27FC236}">
                  <a16:creationId xmlns:a16="http://schemas.microsoft.com/office/drawing/2014/main" id="{3E8E184F-8165-72E6-E9D1-CE8F90085904}"/>
                </a:ext>
              </a:extLst>
            </p:cNvPr>
            <p:cNvSpPr/>
            <p:nvPr/>
          </p:nvSpPr>
          <p:spPr>
            <a:xfrm>
              <a:off x="515937"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pic>
          <p:nvPicPr>
            <p:cNvPr id="11" name="Bildplatzhalter 17" descr="Ein Bild, das Person, Kleidung, Menschliches Gesicht, Im Haus enthält.&#10;&#10;Automatisch generierte Beschreibung">
              <a:extLst>
                <a:ext uri="{FF2B5EF4-FFF2-40B4-BE49-F238E27FC236}">
                  <a16:creationId xmlns:a16="http://schemas.microsoft.com/office/drawing/2014/main" id="{D5D31E47-C05C-EF92-45FB-9D7F31F4AE80}"/>
                </a:ext>
              </a:extLst>
            </p:cNvPr>
            <p:cNvPicPr>
              <a:picLocks noChangeAspect="1"/>
            </p:cNvPicPr>
            <p:nvPr/>
          </p:nvPicPr>
          <p:blipFill rotWithShape="1">
            <a:blip r:embed="rId4">
              <a:extLst>
                <a:ext uri="{28A0092B-C50C-407E-A947-70E740481C1C}">
                  <a14:useLocalDpi xmlns:a14="http://schemas.microsoft.com/office/drawing/2010/main" val="0"/>
                </a:ext>
              </a:extLst>
            </a:blip>
            <a:srcRect l="4804" t="10969" r="4804" b="53107"/>
            <a:stretch/>
          </p:blipFill>
          <p:spPr>
            <a:xfrm>
              <a:off x="769386" y="4010648"/>
              <a:ext cx="2974302" cy="1771321"/>
            </a:xfrm>
            <a:prstGeom prst="rect">
              <a:avLst/>
            </a:prstGeom>
          </p:spPr>
        </p:pic>
        <p:sp>
          <p:nvSpPr>
            <p:cNvPr id="7" name="Content Placeholder 2">
              <a:extLst>
                <a:ext uri="{FF2B5EF4-FFF2-40B4-BE49-F238E27FC236}">
                  <a16:creationId xmlns:a16="http://schemas.microsoft.com/office/drawing/2014/main" id="{EB1D9086-2780-6CD7-5442-770DE36D8638}"/>
                </a:ext>
              </a:extLst>
            </p:cNvPr>
            <p:cNvSpPr txBox="1">
              <a:spLocks/>
            </p:cNvSpPr>
            <p:nvPr/>
          </p:nvSpPr>
          <p:spPr bwMode="gray">
            <a:xfrm>
              <a:off x="648463" y="1699363"/>
              <a:ext cx="3153600" cy="2491638"/>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8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Improve sleep quality</a:t>
              </a:r>
            </a:p>
            <a:p>
              <a:pPr algn="just">
                <a:spcAft>
                  <a:spcPts val="1800"/>
                </a:spcAft>
              </a:pPr>
              <a:r>
                <a:rPr lang="en-US" sz="1400" noProof="0" dirty="0">
                  <a:latin typeface="Segoe UI Semibold" panose="020B0702040204020203" pitchFamily="34" charset="0"/>
                  <a:cs typeface="Segoe UI Semibold" panose="020B0702040204020203" pitchFamily="34" charset="0"/>
                </a:rPr>
                <a:t>1000ppm CO</a:t>
              </a:r>
              <a:r>
                <a:rPr lang="en-US" sz="1400" baseline="-25000" noProof="0" dirty="0">
                  <a:latin typeface="Segoe UI Semibold" panose="020B0702040204020203" pitchFamily="34" charset="0"/>
                  <a:cs typeface="Segoe UI Semibold" panose="020B0702040204020203" pitchFamily="34" charset="0"/>
                </a:rPr>
                <a:t>2</a:t>
              </a:r>
              <a:r>
                <a:rPr lang="en-US" sz="1400" noProof="0" dirty="0"/>
                <a:t> results in a significant worsening of sleep quality and higher stress levels after a night's rest</a:t>
              </a:r>
              <a:r>
                <a:rPr lang="en-US" sz="1400" baseline="30000" noProof="0" dirty="0"/>
                <a:t>1</a:t>
              </a:r>
              <a:endParaRPr lang="en-US" sz="1200" baseline="30000" noProof="0" dirty="0">
                <a:solidFill>
                  <a:schemeClr val="accent5"/>
                </a:solidFill>
              </a:endParaRPr>
            </a:p>
            <a:p>
              <a:pPr algn="just"/>
              <a:r>
                <a:rPr lang="en-US" sz="1400" noProof="0" dirty="0">
                  <a:latin typeface="Segoe UI Semibold" panose="020B0702040204020203" pitchFamily="34" charset="0"/>
                  <a:cs typeface="Segoe UI Semibold" panose="020B0702040204020203" pitchFamily="34" charset="0"/>
                </a:rPr>
                <a:t>1300ppm CO</a:t>
              </a:r>
              <a:r>
                <a:rPr lang="en-US" sz="1400" baseline="-25000" noProof="0" dirty="0">
                  <a:latin typeface="Segoe UI Semibold" panose="020B0702040204020203" pitchFamily="34" charset="0"/>
                  <a:cs typeface="Segoe UI Semibold" panose="020B0702040204020203" pitchFamily="34" charset="0"/>
                </a:rPr>
                <a:t>2</a:t>
              </a:r>
              <a:r>
                <a:rPr lang="en-US" sz="1400" noProof="0" dirty="0">
                  <a:latin typeface="Segoe UI Semibold" panose="020B0702040204020203" pitchFamily="34" charset="0"/>
                  <a:cs typeface="Segoe UI Semibold" panose="020B0702040204020203" pitchFamily="34" charset="0"/>
                </a:rPr>
                <a:t> </a:t>
              </a:r>
              <a:r>
                <a:rPr lang="en-US" sz="1400" noProof="0" dirty="0"/>
                <a:t>decreases deep sleep duration and causes a significant increase in salivary cortisol</a:t>
              </a:r>
              <a:r>
                <a:rPr lang="en-US" sz="1400" baseline="30000" noProof="0" dirty="0"/>
                <a:t>1</a:t>
              </a:r>
              <a:endParaRPr lang="en-US" sz="1400" noProof="0" dirty="0"/>
            </a:p>
          </p:txBody>
        </p:sp>
      </p:grpSp>
      <p:grpSp>
        <p:nvGrpSpPr>
          <p:cNvPr id="30" name="Group 29">
            <a:extLst>
              <a:ext uri="{FF2B5EF4-FFF2-40B4-BE49-F238E27FC236}">
                <a16:creationId xmlns:a16="http://schemas.microsoft.com/office/drawing/2014/main" id="{754453C5-9D0D-0E46-70A9-5639FC4DCBE5}"/>
              </a:ext>
            </a:extLst>
          </p:cNvPr>
          <p:cNvGrpSpPr/>
          <p:nvPr/>
        </p:nvGrpSpPr>
        <p:grpSpPr>
          <a:xfrm>
            <a:off x="8194865" y="1413464"/>
            <a:ext cx="3481200" cy="4368384"/>
            <a:chOff x="8194865" y="1413464"/>
            <a:chExt cx="3481200" cy="4368384"/>
          </a:xfrm>
        </p:grpSpPr>
        <p:sp>
          <p:nvSpPr>
            <p:cNvPr id="25" name="Rectangle 24">
              <a:extLst>
                <a:ext uri="{FF2B5EF4-FFF2-40B4-BE49-F238E27FC236}">
                  <a16:creationId xmlns:a16="http://schemas.microsoft.com/office/drawing/2014/main" id="{7126F31C-BA7C-992C-7D46-00B1D236D919}"/>
                </a:ext>
              </a:extLst>
            </p:cNvPr>
            <p:cNvSpPr/>
            <p:nvPr/>
          </p:nvSpPr>
          <p:spPr>
            <a:xfrm>
              <a:off x="8194865"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7" name="Content Placeholder 2">
              <a:extLst>
                <a:ext uri="{FF2B5EF4-FFF2-40B4-BE49-F238E27FC236}">
                  <a16:creationId xmlns:a16="http://schemas.microsoft.com/office/drawing/2014/main" id="{25DBBDE5-42F8-9483-2AE8-054DE565ABA7}"/>
                </a:ext>
              </a:extLst>
            </p:cNvPr>
            <p:cNvSpPr txBox="1">
              <a:spLocks/>
            </p:cNvSpPr>
            <p:nvPr/>
          </p:nvSpPr>
          <p:spPr bwMode="gray">
            <a:xfrm>
              <a:off x="8417040" y="1699363"/>
              <a:ext cx="3152919" cy="2491638"/>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8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Enhance cognitive performance</a:t>
              </a:r>
            </a:p>
            <a:p>
              <a:pPr algn="just">
                <a:spcAft>
                  <a:spcPts val="1800"/>
                </a:spcAft>
              </a:pPr>
              <a:r>
                <a:rPr lang="en-US" sz="1400" noProof="0" dirty="0">
                  <a:latin typeface="Segoe UI Semibold" panose="020B0702040204020203" pitchFamily="34" charset="0"/>
                  <a:cs typeface="Segoe UI Semibold" panose="020B0702040204020203" pitchFamily="34" charset="0"/>
                </a:rPr>
                <a:t>21%</a:t>
              </a:r>
              <a:r>
                <a:rPr lang="en-US" sz="1400" noProof="0" dirty="0"/>
                <a:t> decrease in cognitive scores is observed with a 400ppm increase in CO</a:t>
              </a:r>
              <a:r>
                <a:rPr lang="en-US" sz="1400" baseline="-25000" noProof="0" dirty="0"/>
                <a:t>2</a:t>
              </a:r>
              <a:r>
                <a:rPr lang="en-US" sz="1400" noProof="0" dirty="0"/>
                <a:t> concentration</a:t>
              </a:r>
              <a:r>
                <a:rPr lang="en-US" sz="1400" baseline="30000" noProof="0" dirty="0"/>
                <a:t>3</a:t>
              </a:r>
            </a:p>
            <a:p>
              <a:pPr algn="just"/>
              <a:r>
                <a:rPr lang="en-US" sz="1400" noProof="0" dirty="0">
                  <a:latin typeface="Segoe UI Semibold" panose="020B0702040204020203" pitchFamily="34" charset="0"/>
                  <a:cs typeface="Segoe UI Semibold" panose="020B0702040204020203" pitchFamily="34" charset="0"/>
                </a:rPr>
                <a:t>101% </a:t>
              </a:r>
              <a:r>
                <a:rPr lang="en-US" sz="1400" noProof="0" dirty="0"/>
                <a:t>higher cognitive function scores in environments with low VOC, low CO</a:t>
              </a:r>
              <a:r>
                <a:rPr lang="en-US" sz="1400" baseline="-25000" noProof="0" dirty="0"/>
                <a:t>2</a:t>
              </a:r>
              <a:r>
                <a:rPr lang="en-US" sz="1400" noProof="0" dirty="0"/>
                <a:t> and high ventilation rates</a:t>
              </a:r>
              <a:r>
                <a:rPr lang="en-US" sz="1400" baseline="30000" noProof="0" dirty="0"/>
                <a:t>3</a:t>
              </a:r>
            </a:p>
            <a:p>
              <a:pPr marL="0" indent="0">
                <a:buNone/>
              </a:pPr>
              <a:endParaRPr lang="en-US" sz="1400" noProof="0" dirty="0"/>
            </a:p>
          </p:txBody>
        </p:sp>
        <p:pic>
          <p:nvPicPr>
            <p:cNvPr id="12" name="Bildplatzhalter 29" descr="Ein Bild, das Menschliches Gesicht, Kleidung, Person, Lernen enthält.&#10;&#10;Automatisch generierte Beschreibung">
              <a:extLst>
                <a:ext uri="{FF2B5EF4-FFF2-40B4-BE49-F238E27FC236}">
                  <a16:creationId xmlns:a16="http://schemas.microsoft.com/office/drawing/2014/main" id="{D64C1881-D170-9188-E178-FDBCA47354C0}"/>
                </a:ext>
              </a:extLst>
            </p:cNvPr>
            <p:cNvPicPr>
              <a:picLocks noChangeAspect="1"/>
            </p:cNvPicPr>
            <p:nvPr/>
          </p:nvPicPr>
          <p:blipFill>
            <a:blip r:embed="rId5">
              <a:extLst>
                <a:ext uri="{28A0092B-C50C-407E-A947-70E740481C1C}">
                  <a14:useLocalDpi xmlns:a14="http://schemas.microsoft.com/office/drawing/2010/main" val="0"/>
                </a:ext>
              </a:extLst>
            </a:blip>
            <a:srcRect r="76" b="10452"/>
            <a:stretch/>
          </p:blipFill>
          <p:spPr>
            <a:xfrm>
              <a:off x="8448314" y="4010648"/>
              <a:ext cx="2974302" cy="1771200"/>
            </a:xfrm>
            <a:prstGeom prst="rect">
              <a:avLst/>
            </a:prstGeom>
          </p:spPr>
        </p:pic>
      </p:grpSp>
      <p:sp>
        <p:nvSpPr>
          <p:cNvPr id="1027" name="Text Placeholder 3">
            <a:extLst>
              <a:ext uri="{FF2B5EF4-FFF2-40B4-BE49-F238E27FC236}">
                <a16:creationId xmlns:a16="http://schemas.microsoft.com/office/drawing/2014/main" id="{FA7AAF92-D573-8CB8-431B-5C88D584097B}"/>
              </a:ext>
            </a:extLst>
          </p:cNvPr>
          <p:cNvSpPr>
            <a:spLocks noGrp="1"/>
          </p:cNvSpPr>
          <p:nvPr>
            <p:ph type="body" sz="quarter" idx="13"/>
          </p:nvPr>
        </p:nvSpPr>
        <p:spPr>
          <a:xfrm>
            <a:off x="515938" y="921522"/>
            <a:ext cx="11160125" cy="276999"/>
          </a:xfrm>
        </p:spPr>
        <p:txBody>
          <a:bodyPr/>
          <a:lstStyle/>
          <a:p>
            <a:r>
              <a:rPr lang="en-US" sz="1800" noProof="0" dirty="0">
                <a:solidFill>
                  <a:schemeClr val="tx2"/>
                </a:solidFill>
              </a:rPr>
              <a:t>Enabling New Use Cases at Home and at Work</a:t>
            </a:r>
          </a:p>
        </p:txBody>
      </p:sp>
      <p:sp>
        <p:nvSpPr>
          <p:cNvPr id="2" name="Rectangle 1">
            <a:extLst>
              <a:ext uri="{FF2B5EF4-FFF2-40B4-BE49-F238E27FC236}">
                <a16:creationId xmlns:a16="http://schemas.microsoft.com/office/drawing/2014/main" id="{4BE3F282-268F-8E10-53F8-DA2E37EE4309}"/>
              </a:ext>
            </a:extLst>
          </p:cNvPr>
          <p:cNvSpPr/>
          <p:nvPr/>
        </p:nvSpPr>
        <p:spPr bwMode="gray">
          <a:xfrm>
            <a:off x="574151" y="5830582"/>
            <a:ext cx="3364768" cy="430887"/>
          </a:xfrm>
          <a:prstGeom prst="rect">
            <a:avLst/>
          </a:prstGeom>
          <a:solidFill>
            <a:schemeClr val="bg1"/>
          </a:solidFill>
        </p:spPr>
        <p:txBody>
          <a:bodyPr wrap="square" lIns="0" tIns="0" rIns="0" bIns="0">
            <a:spAutoFit/>
          </a:bodyPr>
          <a:lstStyle/>
          <a:p>
            <a:r>
              <a:rPr lang="en-US" sz="700" baseline="30000" noProof="0" dirty="0"/>
              <a:t>1</a:t>
            </a:r>
            <a:r>
              <a:rPr lang="en-US" sz="700" noProof="0" dirty="0"/>
              <a:t>Kang, </a:t>
            </a:r>
            <a:r>
              <a:rPr lang="en-US" sz="700" noProof="0" dirty="0" err="1"/>
              <a:t>Mengyuan</a:t>
            </a:r>
            <a:r>
              <a:rPr lang="en-US" sz="700" noProof="0" dirty="0"/>
              <a:t>, et al. “Ventilation Causing an Average CO2 Concentration of 1,000 ppm Negatively Affects Sleep: A Field-Lab Study on Healthy Young People.” Building and Environment, vol. 249, Elsevier BV, Feb. 2024, pp. 111118–18, https://doi.org/10.1016/j.buildenv.2023.111118. Accessed 25 Mar. 2024.</a:t>
            </a:r>
          </a:p>
        </p:txBody>
      </p:sp>
      <p:sp>
        <p:nvSpPr>
          <p:cNvPr id="3" name="Rectangle 2">
            <a:extLst>
              <a:ext uri="{FF2B5EF4-FFF2-40B4-BE49-F238E27FC236}">
                <a16:creationId xmlns:a16="http://schemas.microsoft.com/office/drawing/2014/main" id="{C12FA822-704C-7270-7CA2-83FD1CB3DA1A}"/>
              </a:ext>
            </a:extLst>
          </p:cNvPr>
          <p:cNvSpPr/>
          <p:nvPr/>
        </p:nvSpPr>
        <p:spPr bwMode="gray">
          <a:xfrm>
            <a:off x="4493024" y="5830581"/>
            <a:ext cx="3364768" cy="430887"/>
          </a:xfrm>
          <a:prstGeom prst="rect">
            <a:avLst/>
          </a:prstGeom>
          <a:solidFill>
            <a:schemeClr val="bg1"/>
          </a:solidFill>
        </p:spPr>
        <p:txBody>
          <a:bodyPr wrap="square" lIns="0" tIns="0" rIns="0" bIns="0">
            <a:spAutoFit/>
          </a:bodyPr>
          <a:lstStyle/>
          <a:p>
            <a:r>
              <a:rPr lang="en-US" sz="700" baseline="30000" noProof="0" dirty="0"/>
              <a:t>2</a:t>
            </a:r>
            <a:r>
              <a:rPr lang="en-US" sz="700" b="0" i="0" u="none" strike="noStrike" noProof="0" dirty="0">
                <a:solidFill>
                  <a:srgbClr val="000000"/>
                </a:solidFill>
                <a:effectLst/>
                <a:latin typeface="Segoe UI" panose="020B0502040204020203" pitchFamily="34" charset="0"/>
              </a:rPr>
              <a:t>Shendell, D. G., Prill, R., Fisk, W. J., Apte, M. G., Blake, D., &amp; Faulkner, D. (2004). Associations between classroom CO2 concentrations and student attendance in Washington and Idaho. Indoor Air, 14(5), 333–341. https://doi.org/10.1111/j.1600-0668.2004.00251.</a:t>
            </a:r>
            <a:endParaRPr lang="en-US" sz="700" noProof="0" dirty="0"/>
          </a:p>
        </p:txBody>
      </p:sp>
      <p:sp>
        <p:nvSpPr>
          <p:cNvPr id="8" name="Rectangle 7">
            <a:extLst>
              <a:ext uri="{FF2B5EF4-FFF2-40B4-BE49-F238E27FC236}">
                <a16:creationId xmlns:a16="http://schemas.microsoft.com/office/drawing/2014/main" id="{D2A424D3-91E1-D8D1-80FC-BFD7D06271B5}"/>
              </a:ext>
            </a:extLst>
          </p:cNvPr>
          <p:cNvSpPr/>
          <p:nvPr/>
        </p:nvSpPr>
        <p:spPr bwMode="gray">
          <a:xfrm>
            <a:off x="8253083" y="5830580"/>
            <a:ext cx="3364768" cy="538609"/>
          </a:xfrm>
          <a:prstGeom prst="rect">
            <a:avLst/>
          </a:prstGeom>
          <a:noFill/>
        </p:spPr>
        <p:txBody>
          <a:bodyPr wrap="square" lIns="0" tIns="0" rIns="0" bIns="0">
            <a:spAutoFit/>
          </a:bodyPr>
          <a:lstStyle/>
          <a:p>
            <a:r>
              <a:rPr lang="en-US" sz="700" baseline="30000" noProof="0" dirty="0"/>
              <a:t>3</a:t>
            </a:r>
            <a:r>
              <a:rPr lang="en-US" sz="700" noProof="0" dirty="0"/>
              <a:t>Allen, Joseph G., et al. “Associations of Cognitive Function Scores with Carbon Dioxide, Ventilation, and Volatile Organic Compound Exposures in Office Workers: A Controlled Exposure Study of Green and Conventional Office Environments.” Environmental Health Perspectives, vol. 124, no. 6, June 2016, pp. 805–12, https://doi.org/10.1289/ehp.1510037.</a:t>
            </a:r>
          </a:p>
        </p:txBody>
      </p:sp>
    </p:spTree>
    <p:extLst>
      <p:ext uri="{BB962C8B-B14F-4D97-AF65-F5344CB8AC3E}">
        <p14:creationId xmlns:p14="http://schemas.microsoft.com/office/powerpoint/2010/main" val="9783053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605D8E-8F85-3AF6-07BE-620AAAA84DE8}"/>
            </a:ext>
          </a:extLst>
        </p:cNvPr>
        <p:cNvGrpSpPr/>
        <p:nvPr/>
      </p:nvGrpSpPr>
      <p:grpSpPr>
        <a:xfrm>
          <a:off x="0" y="0"/>
          <a:ext cx="0" cy="0"/>
          <a:chOff x="0" y="0"/>
          <a:chExt cx="0" cy="0"/>
        </a:xfrm>
      </p:grpSpPr>
      <p:pic>
        <p:nvPicPr>
          <p:cNvPr id="7" name="Picture 2" descr="Elderly and Young People">
            <a:extLst>
              <a:ext uri="{FF2B5EF4-FFF2-40B4-BE49-F238E27FC236}">
                <a16:creationId xmlns:a16="http://schemas.microsoft.com/office/drawing/2014/main" id="{197F5E45-4222-71C8-61D0-93799F0CE7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68" t="4820" b="12694"/>
          <a:stretch/>
        </p:blipFill>
        <p:spPr bwMode="auto">
          <a:xfrm>
            <a:off x="6439761" y="4025320"/>
            <a:ext cx="2967479" cy="17712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6ACC7A6-0C2C-1104-EEDD-AB417EF35522}"/>
              </a:ext>
            </a:extLst>
          </p:cNvPr>
          <p:cNvSpPr>
            <a:spLocks noGrp="1"/>
          </p:cNvSpPr>
          <p:nvPr>
            <p:ph type="title"/>
          </p:nvPr>
        </p:nvSpPr>
        <p:spPr/>
        <p:txBody>
          <a:bodyPr/>
          <a:lstStyle/>
          <a:p>
            <a:r>
              <a:rPr lang="en-US" noProof="0" dirty="0"/>
              <a:t>CO</a:t>
            </a:r>
            <a:r>
              <a:rPr lang="en-US" baseline="-25000" noProof="0" dirty="0"/>
              <a:t>2 </a:t>
            </a:r>
            <a:r>
              <a:rPr lang="en-US" noProof="0" dirty="0"/>
              <a:t>is a Major Differentiator</a:t>
            </a:r>
          </a:p>
        </p:txBody>
      </p:sp>
      <p:sp>
        <p:nvSpPr>
          <p:cNvPr id="5" name="Footer Placeholder 4">
            <a:extLst>
              <a:ext uri="{FF2B5EF4-FFF2-40B4-BE49-F238E27FC236}">
                <a16:creationId xmlns:a16="http://schemas.microsoft.com/office/drawing/2014/main" id="{523C6697-B1CD-4073-65DC-2A7B677954CE}"/>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3C58A0CE-FBFD-3920-D791-6BE3627CFB01}"/>
              </a:ext>
            </a:extLst>
          </p:cNvPr>
          <p:cNvSpPr>
            <a:spLocks noGrp="1"/>
          </p:cNvSpPr>
          <p:nvPr>
            <p:ph type="sldNum" sz="quarter" idx="17"/>
          </p:nvPr>
        </p:nvSpPr>
        <p:spPr/>
        <p:txBody>
          <a:bodyPr/>
          <a:lstStyle/>
          <a:p>
            <a:fld id="{B1E691A1-F3A6-4574-B226-B412272B38A6}" type="slidenum">
              <a:rPr lang="en-US" noProof="0" smtClean="0"/>
              <a:pPr/>
              <a:t>19</a:t>
            </a:fld>
            <a:endParaRPr lang="en-US" noProof="0" dirty="0"/>
          </a:p>
        </p:txBody>
      </p:sp>
      <p:sp>
        <p:nvSpPr>
          <p:cNvPr id="1027" name="Text Placeholder 3">
            <a:extLst>
              <a:ext uri="{FF2B5EF4-FFF2-40B4-BE49-F238E27FC236}">
                <a16:creationId xmlns:a16="http://schemas.microsoft.com/office/drawing/2014/main" id="{FA7AAF92-D573-8CB8-431B-5C88D584097B}"/>
              </a:ext>
            </a:extLst>
          </p:cNvPr>
          <p:cNvSpPr>
            <a:spLocks noGrp="1"/>
          </p:cNvSpPr>
          <p:nvPr>
            <p:ph type="body" sz="quarter" idx="13"/>
          </p:nvPr>
        </p:nvSpPr>
        <p:spPr>
          <a:xfrm>
            <a:off x="515938" y="921522"/>
            <a:ext cx="11160125" cy="276999"/>
          </a:xfrm>
        </p:spPr>
        <p:txBody>
          <a:bodyPr/>
          <a:lstStyle/>
          <a:p>
            <a:r>
              <a:rPr lang="en-US" sz="1800" noProof="0" dirty="0">
                <a:solidFill>
                  <a:schemeClr val="tx2"/>
                </a:solidFill>
              </a:rPr>
              <a:t>Enabling New Use Cases at Home and at Work</a:t>
            </a:r>
          </a:p>
        </p:txBody>
      </p:sp>
      <p:grpSp>
        <p:nvGrpSpPr>
          <p:cNvPr id="30" name="Group 29">
            <a:extLst>
              <a:ext uri="{FF2B5EF4-FFF2-40B4-BE49-F238E27FC236}">
                <a16:creationId xmlns:a16="http://schemas.microsoft.com/office/drawing/2014/main" id="{754453C5-9D0D-0E46-70A9-5639FC4DCBE5}"/>
              </a:ext>
            </a:extLst>
          </p:cNvPr>
          <p:cNvGrpSpPr/>
          <p:nvPr/>
        </p:nvGrpSpPr>
        <p:grpSpPr>
          <a:xfrm>
            <a:off x="6186312" y="1420759"/>
            <a:ext cx="3481200" cy="3781425"/>
            <a:chOff x="8194865" y="1413464"/>
            <a:chExt cx="3481200" cy="3781425"/>
          </a:xfrm>
        </p:grpSpPr>
        <p:sp>
          <p:nvSpPr>
            <p:cNvPr id="25" name="Rectangle 24">
              <a:extLst>
                <a:ext uri="{FF2B5EF4-FFF2-40B4-BE49-F238E27FC236}">
                  <a16:creationId xmlns:a16="http://schemas.microsoft.com/office/drawing/2014/main" id="{7126F31C-BA7C-992C-7D46-00B1D236D919}"/>
                </a:ext>
              </a:extLst>
            </p:cNvPr>
            <p:cNvSpPr/>
            <p:nvPr/>
          </p:nvSpPr>
          <p:spPr>
            <a:xfrm>
              <a:off x="8194865"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7" name="Content Placeholder 2">
              <a:extLst>
                <a:ext uri="{FF2B5EF4-FFF2-40B4-BE49-F238E27FC236}">
                  <a16:creationId xmlns:a16="http://schemas.microsoft.com/office/drawing/2014/main" id="{25DBBDE5-42F8-9483-2AE8-054DE565ABA7}"/>
                </a:ext>
              </a:extLst>
            </p:cNvPr>
            <p:cNvSpPr txBox="1">
              <a:spLocks/>
            </p:cNvSpPr>
            <p:nvPr/>
          </p:nvSpPr>
          <p:spPr bwMode="gray">
            <a:xfrm>
              <a:off x="8358665" y="1699363"/>
              <a:ext cx="3153600" cy="2247927"/>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8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Child &amp; elderly safety</a:t>
              </a:r>
            </a:p>
            <a:p>
              <a:pPr algn="just">
                <a:spcAft>
                  <a:spcPts val="1800"/>
                </a:spcAft>
              </a:pPr>
              <a:r>
                <a:rPr lang="en-US" sz="1400" noProof="0" dirty="0">
                  <a:latin typeface="Segoe UI Semibold" panose="020B0702040204020203" pitchFamily="34" charset="0"/>
                  <a:cs typeface="Segoe UI Semibold" panose="020B0702040204020203" pitchFamily="34" charset="0"/>
                </a:rPr>
                <a:t>Detect animalities in </a:t>
              </a:r>
              <a:r>
                <a:rPr lang="en-US" sz="1400" noProof="0" dirty="0"/>
                <a:t>CO</a:t>
              </a:r>
              <a:r>
                <a:rPr lang="en-US" sz="1400" baseline="-25000" noProof="0" dirty="0"/>
                <a:t>2</a:t>
              </a:r>
              <a:r>
                <a:rPr lang="en-US" sz="1400" noProof="0" dirty="0"/>
                <a:t> concentration patterns, potentially detecting a child or pet left in the car or home</a:t>
              </a:r>
            </a:p>
            <a:p>
              <a:pPr algn="just">
                <a:spcAft>
                  <a:spcPts val="1800"/>
                </a:spcAft>
              </a:pPr>
              <a:r>
                <a:rPr lang="en-US" sz="1400" b="1" noProof="0" dirty="0"/>
                <a:t>Elderly home </a:t>
              </a:r>
              <a:r>
                <a:rPr lang="en-US" sz="1400" noProof="0" dirty="0"/>
                <a:t>pattern tracking to anticipate on animalities, alerting family or caretaker</a:t>
              </a:r>
            </a:p>
            <a:p>
              <a:pPr marL="0" indent="0">
                <a:buNone/>
              </a:pPr>
              <a:endParaRPr lang="en-US" sz="1400" noProof="0" dirty="0"/>
            </a:p>
          </p:txBody>
        </p:sp>
      </p:grpSp>
      <p:grpSp>
        <p:nvGrpSpPr>
          <p:cNvPr id="2" name="Group 1">
            <a:extLst>
              <a:ext uri="{FF2B5EF4-FFF2-40B4-BE49-F238E27FC236}">
                <a16:creationId xmlns:a16="http://schemas.microsoft.com/office/drawing/2014/main" id="{B057AF72-A9A8-ED7C-25AD-1DD68D739ED7}"/>
              </a:ext>
            </a:extLst>
          </p:cNvPr>
          <p:cNvGrpSpPr/>
          <p:nvPr/>
        </p:nvGrpSpPr>
        <p:grpSpPr>
          <a:xfrm>
            <a:off x="2426255" y="1420759"/>
            <a:ext cx="3481200" cy="4375761"/>
            <a:chOff x="2332470" y="1420759"/>
            <a:chExt cx="3481200" cy="4375761"/>
          </a:xfrm>
        </p:grpSpPr>
        <p:grpSp>
          <p:nvGrpSpPr>
            <p:cNvPr id="23" name="Group 22">
              <a:extLst>
                <a:ext uri="{FF2B5EF4-FFF2-40B4-BE49-F238E27FC236}">
                  <a16:creationId xmlns:a16="http://schemas.microsoft.com/office/drawing/2014/main" id="{8EC45B08-891A-9974-DBE8-1A02834D69F9}"/>
                </a:ext>
              </a:extLst>
            </p:cNvPr>
            <p:cNvGrpSpPr/>
            <p:nvPr/>
          </p:nvGrpSpPr>
          <p:grpSpPr>
            <a:xfrm>
              <a:off x="2332470" y="1420759"/>
              <a:ext cx="3481200" cy="3781425"/>
              <a:chOff x="4434808" y="1413464"/>
              <a:chExt cx="3481200" cy="3781425"/>
            </a:xfrm>
          </p:grpSpPr>
          <p:sp>
            <p:nvSpPr>
              <p:cNvPr id="15" name="Rectangle 14">
                <a:extLst>
                  <a:ext uri="{FF2B5EF4-FFF2-40B4-BE49-F238E27FC236}">
                    <a16:creationId xmlns:a16="http://schemas.microsoft.com/office/drawing/2014/main" id="{EC712B34-D19E-06B2-F000-35011BFDA06A}"/>
                  </a:ext>
                </a:extLst>
              </p:cNvPr>
              <p:cNvSpPr/>
              <p:nvPr/>
            </p:nvSpPr>
            <p:spPr>
              <a:xfrm>
                <a:off x="4434808" y="1413464"/>
                <a:ext cx="3481200" cy="3781425"/>
              </a:xfrm>
              <a:prstGeom prst="rect">
                <a:avLst/>
              </a:prstGeom>
              <a:solidFill>
                <a:srgbClr val="66CC33">
                  <a:alpha val="5098"/>
                </a:srgbClr>
              </a:solidFill>
              <a:ln w="12700">
                <a:solidFill>
                  <a:srgbClr val="66CC33">
                    <a:alpha val="25098"/>
                  </a:srgbClr>
                </a:solidFill>
              </a:ln>
              <a:effectLst/>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2" name="Content Placeholder 2">
                <a:extLst>
                  <a:ext uri="{FF2B5EF4-FFF2-40B4-BE49-F238E27FC236}">
                    <a16:creationId xmlns:a16="http://schemas.microsoft.com/office/drawing/2014/main" id="{8C21B9B8-C67D-06DC-E189-5704538604EF}"/>
                  </a:ext>
                </a:extLst>
              </p:cNvPr>
              <p:cNvSpPr txBox="1">
                <a:spLocks/>
              </p:cNvSpPr>
              <p:nvPr/>
            </p:nvSpPr>
            <p:spPr bwMode="gray">
              <a:xfrm>
                <a:off x="4598608" y="1699363"/>
                <a:ext cx="3153600" cy="2096363"/>
              </a:xfrm>
              <a:prstGeom prst="rect">
                <a:avLst/>
              </a:prstGeom>
              <a:noFill/>
              <a:ln>
                <a:noFill/>
              </a:ln>
            </p:spPr>
            <p:txBody>
              <a:bodyPr vert="horz" lIns="0" tIns="0" rIns="0" bIns="0" rtlCol="0">
                <a:noAutofit/>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spcAft>
                    <a:spcPts val="1800"/>
                  </a:spcAft>
                  <a:buFont typeface="Arial" panose="020B0604020202020204" pitchFamily="34" charset="0"/>
                  <a:buNone/>
                </a:pPr>
                <a:r>
                  <a:rPr lang="en-US" noProof="0" dirty="0">
                    <a:solidFill>
                      <a:schemeClr val="accent3">
                        <a:lumMod val="50000"/>
                      </a:schemeClr>
                    </a:solidFill>
                    <a:latin typeface="Segoe UI Semibold" panose="020B0702040204020203" pitchFamily="34" charset="0"/>
                    <a:cs typeface="Segoe UI Semibold" panose="020B0702040204020203" pitchFamily="34" charset="0"/>
                  </a:rPr>
                  <a:t>Taxi virus load control</a:t>
                </a:r>
              </a:p>
              <a:p>
                <a:pPr algn="just">
                  <a:spcAft>
                    <a:spcPts val="1800"/>
                  </a:spcAft>
                </a:pPr>
                <a:r>
                  <a:rPr lang="en-US" sz="1400" noProof="0" dirty="0">
                    <a:latin typeface="Segoe UI Semibold" panose="020B0702040204020203" pitchFamily="34" charset="0"/>
                    <a:cs typeface="Segoe UI Semibold" panose="020B0702040204020203" pitchFamily="34" charset="0"/>
                  </a:rPr>
                  <a:t>2 minutes </a:t>
                </a:r>
                <a:r>
                  <a:rPr lang="en-US" sz="1400" noProof="0" dirty="0"/>
                  <a:t>to breathe in a lungful of exhaled air from other occupants when CO</a:t>
                </a:r>
                <a:r>
                  <a:rPr lang="en-US" sz="1400" baseline="-25000" noProof="0" dirty="0"/>
                  <a:t>2</a:t>
                </a:r>
                <a:r>
                  <a:rPr lang="en-US" sz="1400" noProof="0" dirty="0"/>
                  <a:t> reaches 1500 ppm</a:t>
                </a:r>
                <a:endParaRPr lang="en-US" sz="1400" baseline="30000" noProof="0" dirty="0"/>
              </a:p>
              <a:p>
                <a:pPr algn="just"/>
                <a:r>
                  <a:rPr lang="en-US" sz="1400" noProof="0" dirty="0">
                    <a:latin typeface="Segoe UI Semibold" panose="020B0702040204020203" pitchFamily="34" charset="0"/>
                    <a:cs typeface="Segoe UI Semibold" panose="020B0702040204020203" pitchFamily="34" charset="0"/>
                  </a:rPr>
                  <a:t>User experience enhancement </a:t>
                </a:r>
                <a:r>
                  <a:rPr lang="en-US" sz="1400" noProof="0" dirty="0"/>
                  <a:t>for customers, making them feel safe when ordering a taxi</a:t>
                </a:r>
              </a:p>
            </p:txBody>
          </p:sp>
        </p:grpSp>
        <p:pic>
          <p:nvPicPr>
            <p:cNvPr id="8" name="Bildplatzhalter 8" descr="Ein Bild, das Text, Auto, Im Haus, Person enthält.&#10;&#10;Automatisch generierte Beschreibung">
              <a:extLst>
                <a:ext uri="{FF2B5EF4-FFF2-40B4-BE49-F238E27FC236}">
                  <a16:creationId xmlns:a16="http://schemas.microsoft.com/office/drawing/2014/main" id="{CDA322E6-1ED2-7EFB-E1E8-2CD23DD081DC}"/>
                </a:ext>
              </a:extLst>
            </p:cNvPr>
            <p:cNvPicPr>
              <a:picLocks noChangeAspect="1"/>
            </p:cNvPicPr>
            <p:nvPr/>
          </p:nvPicPr>
          <p:blipFill rotWithShape="1">
            <a:blip r:embed="rId4">
              <a:extLst>
                <a:ext uri="{28A0092B-C50C-407E-A947-70E740481C1C}">
                  <a14:useLocalDpi xmlns:a14="http://schemas.microsoft.com/office/drawing/2010/main" val="0"/>
                </a:ext>
              </a:extLst>
            </a:blip>
            <a:srcRect l="5541" t="6789" b="3225"/>
            <a:stretch/>
          </p:blipFill>
          <p:spPr>
            <a:xfrm>
              <a:off x="2585918" y="4025320"/>
              <a:ext cx="2974304" cy="1771200"/>
            </a:xfrm>
            <a:prstGeom prst="rect">
              <a:avLst/>
            </a:prstGeom>
          </p:spPr>
        </p:pic>
      </p:grpSp>
    </p:spTree>
    <p:extLst>
      <p:ext uri="{BB962C8B-B14F-4D97-AF65-F5344CB8AC3E}">
        <p14:creationId xmlns:p14="http://schemas.microsoft.com/office/powerpoint/2010/main" val="3777633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83401-DB09-A31F-C6BE-8873C3EAA5AA}"/>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0FA73388-A4F1-46B5-DF28-9F279D92C9ED}"/>
              </a:ext>
            </a:extLst>
          </p:cNvPr>
          <p:cNvSpPr/>
          <p:nvPr/>
        </p:nvSpPr>
        <p:spPr>
          <a:xfrm>
            <a:off x="0" y="1957893"/>
            <a:ext cx="4896743" cy="4900108"/>
          </a:xfrm>
          <a:prstGeom prst="rect">
            <a:avLst/>
          </a:prstGeom>
          <a:solidFill>
            <a:srgbClr val="EEEEEE"/>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4" name="Title 13">
            <a:extLst>
              <a:ext uri="{FF2B5EF4-FFF2-40B4-BE49-F238E27FC236}">
                <a16:creationId xmlns:a16="http://schemas.microsoft.com/office/drawing/2014/main" id="{970AEF4A-FBBD-A470-2302-660F20E2A08E}"/>
              </a:ext>
            </a:extLst>
          </p:cNvPr>
          <p:cNvSpPr>
            <a:spLocks noGrp="1"/>
          </p:cNvSpPr>
          <p:nvPr>
            <p:ph type="title"/>
          </p:nvPr>
        </p:nvSpPr>
        <p:spPr>
          <a:xfrm>
            <a:off x="515937" y="476250"/>
            <a:ext cx="6500325" cy="430887"/>
          </a:xfrm>
        </p:spPr>
        <p:txBody>
          <a:bodyPr/>
          <a:lstStyle/>
          <a:p>
            <a:r>
              <a:rPr lang="en-US" noProof="0" dirty="0"/>
              <a:t>Residential CO</a:t>
            </a:r>
            <a:r>
              <a:rPr lang="en-US" baseline="-25000" noProof="0" dirty="0"/>
              <a:t>2</a:t>
            </a:r>
            <a:r>
              <a:rPr lang="en-US" noProof="0" dirty="0"/>
              <a:t> Detection</a:t>
            </a:r>
          </a:p>
        </p:txBody>
      </p:sp>
      <p:sp>
        <p:nvSpPr>
          <p:cNvPr id="13" name="Text Placeholder 7">
            <a:extLst>
              <a:ext uri="{FF2B5EF4-FFF2-40B4-BE49-F238E27FC236}">
                <a16:creationId xmlns:a16="http://schemas.microsoft.com/office/drawing/2014/main" id="{A17C7FC4-0B9F-8435-8733-10D36AF37D1E}"/>
              </a:ext>
            </a:extLst>
          </p:cNvPr>
          <p:cNvSpPr txBox="1">
            <a:spLocks/>
          </p:cNvSpPr>
          <p:nvPr/>
        </p:nvSpPr>
        <p:spPr>
          <a:xfrm>
            <a:off x="279730" y="2640903"/>
            <a:ext cx="4337282" cy="3336215"/>
          </a:xfrm>
          <a:prstGeom prst="rect">
            <a:avLst/>
          </a:prstGeom>
        </p:spPr>
        <p:txBody>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a:spcAft>
                <a:spcPts val="1200"/>
              </a:spcAft>
            </a:pPr>
            <a:r>
              <a:rPr lang="en-US" b="1" noProof="0" dirty="0"/>
              <a:t>Bedroom: </a:t>
            </a:r>
            <a:r>
              <a:rPr lang="en-US" sz="1400" noProof="0" dirty="0"/>
              <a:t>Improve</a:t>
            </a:r>
            <a:r>
              <a:rPr lang="en-US" sz="1400" b="1" noProof="0" dirty="0"/>
              <a:t> </a:t>
            </a:r>
            <a:r>
              <a:rPr lang="en-US" sz="1400" noProof="0" dirty="0"/>
              <a:t>sleep quality by maintaining low CO</a:t>
            </a:r>
            <a:r>
              <a:rPr lang="en-US" sz="1400" baseline="-25000" noProof="0" dirty="0"/>
              <a:t>2</a:t>
            </a:r>
            <a:r>
              <a:rPr lang="en-US" sz="1400" noProof="0" dirty="0"/>
              <a:t> concentrations throughout the night.</a:t>
            </a:r>
          </a:p>
          <a:p>
            <a:pPr>
              <a:spcAft>
                <a:spcPts val="1200"/>
              </a:spcAft>
            </a:pPr>
            <a:r>
              <a:rPr lang="en-US" b="1" noProof="0" dirty="0"/>
              <a:t>Children’s room:</a:t>
            </a:r>
            <a:r>
              <a:rPr lang="en-US" noProof="0" dirty="0"/>
              <a:t> </a:t>
            </a:r>
            <a:r>
              <a:rPr lang="en-US" sz="1400" noProof="0" dirty="0"/>
              <a:t>Alert parents when air quality decreases in the room of your loved ones.</a:t>
            </a:r>
          </a:p>
          <a:p>
            <a:pPr>
              <a:spcAft>
                <a:spcPts val="1200"/>
              </a:spcAft>
            </a:pPr>
            <a:r>
              <a:rPr lang="en-US" b="1" noProof="0" dirty="0"/>
              <a:t>Dining room:</a:t>
            </a:r>
            <a:r>
              <a:rPr lang="en-US" noProof="0" dirty="0"/>
              <a:t> </a:t>
            </a:r>
            <a:r>
              <a:rPr lang="en-US" sz="1400" noProof="0" dirty="0"/>
              <a:t>Assist in ventilation optimization based on changes in CO</a:t>
            </a:r>
            <a:r>
              <a:rPr lang="en-US" sz="1400" baseline="-25000" noProof="0" dirty="0"/>
              <a:t>2</a:t>
            </a:r>
            <a:r>
              <a:rPr lang="en-US" sz="1400" noProof="0" dirty="0"/>
              <a:t> levels.</a:t>
            </a:r>
          </a:p>
          <a:p>
            <a:pPr>
              <a:spcAft>
                <a:spcPts val="1200"/>
              </a:spcAft>
            </a:pPr>
            <a:r>
              <a:rPr lang="en-US" b="1" noProof="0" dirty="0"/>
              <a:t>Living room: </a:t>
            </a:r>
            <a:r>
              <a:rPr lang="en-US" noProof="0" dirty="0"/>
              <a:t>R</a:t>
            </a:r>
            <a:r>
              <a:rPr lang="en-US" sz="1400" noProof="0" dirty="0"/>
              <a:t>apidly changing temperatures and lower CO</a:t>
            </a:r>
            <a:r>
              <a:rPr lang="en-US" sz="1400" baseline="-25000" noProof="0" dirty="0"/>
              <a:t>2</a:t>
            </a:r>
            <a:r>
              <a:rPr lang="en-US" sz="1400" noProof="0" dirty="0"/>
              <a:t> levels can indicate open windows.</a:t>
            </a:r>
          </a:p>
        </p:txBody>
      </p:sp>
      <p:sp>
        <p:nvSpPr>
          <p:cNvPr id="4" name="Footer Placeholder 4">
            <a:extLst>
              <a:ext uri="{FF2B5EF4-FFF2-40B4-BE49-F238E27FC236}">
                <a16:creationId xmlns:a16="http://schemas.microsoft.com/office/drawing/2014/main" id="{4B0432E4-3A8F-523E-DFBB-AD75DA267C1D}"/>
              </a:ext>
            </a:extLst>
          </p:cNvPr>
          <p:cNvSpPr txBox="1">
            <a:spLocks/>
          </p:cNvSpPr>
          <p:nvPr/>
        </p:nvSpPr>
        <p:spPr>
          <a:xfrm>
            <a:off x="1249680" y="6310083"/>
            <a:ext cx="2746800" cy="153888"/>
          </a:xfrm>
          <a:prstGeom prst="rect">
            <a:avLst/>
          </a:prstGeom>
        </p:spPr>
        <p:txBody>
          <a:bodyPr vert="horz" lIns="0" tIns="0" rIns="0" bIns="0" rtlCol="0" anchor="ctr">
            <a:spAutoFit/>
          </a:bodyPr>
          <a:lstStyle>
            <a:defPPr>
              <a:defRPr lang="de-DE"/>
            </a:defPPr>
            <a:lvl1pPr>
              <a:lnSpc>
                <a:spcPct val="100000"/>
              </a:lnSpc>
              <a:defRPr sz="1000">
                <a:solidFill>
                  <a:schemeClr val="accent2"/>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5" name="Slide Number Placeholder 5">
            <a:extLst>
              <a:ext uri="{FF2B5EF4-FFF2-40B4-BE49-F238E27FC236}">
                <a16:creationId xmlns:a16="http://schemas.microsoft.com/office/drawing/2014/main" id="{3E2C3135-9966-E2B3-3FE0-0297E64B1381}"/>
              </a:ext>
            </a:extLst>
          </p:cNvPr>
          <p:cNvSpPr txBox="1">
            <a:spLocks/>
          </p:cNvSpPr>
          <p:nvPr/>
        </p:nvSpPr>
        <p:spPr>
          <a:xfrm>
            <a:off x="515937" y="6310083"/>
            <a:ext cx="680403" cy="153888"/>
          </a:xfrm>
          <a:prstGeom prst="rect">
            <a:avLst/>
          </a:prstGeom>
        </p:spPr>
        <p:txBody>
          <a:bodyPr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sz="1000" noProof="0" smtClean="0">
                <a:solidFill>
                  <a:srgbClr val="6F6F6F"/>
                </a:solidFill>
              </a:rPr>
              <a:pPr/>
              <a:t>20</a:t>
            </a:fld>
            <a:endParaRPr lang="en-US" sz="1000" noProof="0" dirty="0">
              <a:solidFill>
                <a:srgbClr val="6F6F6F"/>
              </a:solidFill>
            </a:endParaRPr>
          </a:p>
        </p:txBody>
      </p:sp>
      <p:pic>
        <p:nvPicPr>
          <p:cNvPr id="10" name="Picture 9" descr="A diagram of a house&#10;&#10;Description automatically generated">
            <a:extLst>
              <a:ext uri="{FF2B5EF4-FFF2-40B4-BE49-F238E27FC236}">
                <a16:creationId xmlns:a16="http://schemas.microsoft.com/office/drawing/2014/main" id="{4E8D972E-B71D-28FC-FE5B-DABA388CFC2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6411" t="7973" r="4437" b="7973"/>
          <a:stretch/>
        </p:blipFill>
        <p:spPr>
          <a:xfrm>
            <a:off x="5097267" y="2174240"/>
            <a:ext cx="6952335" cy="3688080"/>
          </a:xfrm>
          <a:prstGeom prst="rect">
            <a:avLst/>
          </a:prstGeom>
        </p:spPr>
      </p:pic>
      <p:sp>
        <p:nvSpPr>
          <p:cNvPr id="3" name="Text Placeholder 2">
            <a:extLst>
              <a:ext uri="{FF2B5EF4-FFF2-40B4-BE49-F238E27FC236}">
                <a16:creationId xmlns:a16="http://schemas.microsoft.com/office/drawing/2014/main" id="{DA1F2B2D-EED7-53A2-BB96-87DAA783F600}"/>
              </a:ext>
            </a:extLst>
          </p:cNvPr>
          <p:cNvSpPr>
            <a:spLocks noGrp="1"/>
          </p:cNvSpPr>
          <p:nvPr>
            <p:ph type="body" sz="quarter" idx="13"/>
          </p:nvPr>
        </p:nvSpPr>
        <p:spPr/>
        <p:txBody>
          <a:bodyPr/>
          <a:lstStyle/>
          <a:p>
            <a:r>
              <a:rPr lang="en-US" noProof="0" dirty="0"/>
              <a:t>Use Cases</a:t>
            </a:r>
          </a:p>
        </p:txBody>
      </p:sp>
    </p:spTree>
    <p:extLst>
      <p:ext uri="{BB962C8B-B14F-4D97-AF65-F5344CB8AC3E}">
        <p14:creationId xmlns:p14="http://schemas.microsoft.com/office/powerpoint/2010/main" val="533234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2A57D-EAF6-500B-2746-5487BD0054FA}"/>
              </a:ext>
            </a:extLst>
          </p:cNvPr>
          <p:cNvSpPr>
            <a:spLocks noGrp="1"/>
          </p:cNvSpPr>
          <p:nvPr>
            <p:ph type="title"/>
          </p:nvPr>
        </p:nvSpPr>
        <p:spPr bwMode="gray"/>
        <p:txBody>
          <a:bodyPr/>
          <a:lstStyle/>
          <a:p>
            <a:r>
              <a:rPr lang="en-US" noProof="0" dirty="0"/>
              <a:t>Carbon Dioxide (CO</a:t>
            </a:r>
            <a:r>
              <a:rPr lang="en-US" baseline="-25000" noProof="0" dirty="0"/>
              <a:t>2</a:t>
            </a:r>
            <a:r>
              <a:rPr lang="en-US" noProof="0" dirty="0"/>
              <a:t>) &amp; Demand Controlled Ventilation</a:t>
            </a:r>
          </a:p>
        </p:txBody>
      </p:sp>
      <p:sp>
        <p:nvSpPr>
          <p:cNvPr id="103" name="Speech Bubble: Rectangle 102">
            <a:extLst>
              <a:ext uri="{FF2B5EF4-FFF2-40B4-BE49-F238E27FC236}">
                <a16:creationId xmlns:a16="http://schemas.microsoft.com/office/drawing/2014/main" id="{60B4227C-342C-7BCD-6142-129224715F6F}"/>
              </a:ext>
            </a:extLst>
          </p:cNvPr>
          <p:cNvSpPr/>
          <p:nvPr/>
        </p:nvSpPr>
        <p:spPr bwMode="gray">
          <a:xfrm>
            <a:off x="3291359" y="1196976"/>
            <a:ext cx="3287241" cy="3023740"/>
          </a:xfrm>
          <a:prstGeom prst="wedgeRectCallout">
            <a:avLst>
              <a:gd name="adj1" fmla="val 54882"/>
              <a:gd name="adj2" fmla="val 78530"/>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4" name="Speech Bubble: Rectangle 103">
            <a:extLst>
              <a:ext uri="{FF2B5EF4-FFF2-40B4-BE49-F238E27FC236}">
                <a16:creationId xmlns:a16="http://schemas.microsoft.com/office/drawing/2014/main" id="{6899BC8E-0C23-DB1E-0E36-28ADA1344BC0}"/>
              </a:ext>
            </a:extLst>
          </p:cNvPr>
          <p:cNvSpPr/>
          <p:nvPr/>
        </p:nvSpPr>
        <p:spPr bwMode="gray">
          <a:xfrm>
            <a:off x="7373271" y="1196976"/>
            <a:ext cx="3287241" cy="3023740"/>
          </a:xfrm>
          <a:prstGeom prst="wedgeRectCallout">
            <a:avLst>
              <a:gd name="adj1" fmla="val 2030"/>
              <a:gd name="adj2" fmla="val 80614"/>
            </a:avLst>
          </a:prstGeom>
          <a:noFill/>
          <a:ln w="63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5" name="TextBox 104">
            <a:extLst>
              <a:ext uri="{FF2B5EF4-FFF2-40B4-BE49-F238E27FC236}">
                <a16:creationId xmlns:a16="http://schemas.microsoft.com/office/drawing/2014/main" id="{4FCCAA37-EA98-0A9D-613D-E074713A47A8}"/>
              </a:ext>
            </a:extLst>
          </p:cNvPr>
          <p:cNvSpPr txBox="1"/>
          <p:nvPr/>
        </p:nvSpPr>
        <p:spPr bwMode="gray">
          <a:xfrm>
            <a:off x="3542997" y="1224666"/>
            <a:ext cx="2856808" cy="738664"/>
          </a:xfrm>
          <a:prstGeom prst="rect">
            <a:avLst/>
          </a:prstGeom>
          <a:noFill/>
        </p:spPr>
        <p:txBody>
          <a:bodyPr wrap="none" rtlCol="0">
            <a:spAutoFit/>
          </a:bodyPr>
          <a:lstStyle/>
          <a:p>
            <a:pPr algn="ctr"/>
            <a:r>
              <a:rPr lang="en-US" sz="1400" b="1" noProof="0" dirty="0"/>
              <a:t>Energy Efficiency</a:t>
            </a:r>
          </a:p>
          <a:p>
            <a:pPr algn="ctr"/>
            <a:r>
              <a:rPr lang="en-US" sz="1400" noProof="0" dirty="0"/>
              <a:t>Between 17 – 23% energy savings</a:t>
            </a:r>
            <a:br>
              <a:rPr lang="en-US" sz="1400" noProof="0" dirty="0"/>
            </a:br>
            <a:r>
              <a:rPr lang="en-US" sz="1400" noProof="0" dirty="0"/>
              <a:t>via DCV / ERV</a:t>
            </a:r>
          </a:p>
        </p:txBody>
      </p:sp>
      <p:pic>
        <p:nvPicPr>
          <p:cNvPr id="109" name="Picture 108" descr="A picture containing text, gallery, room, businesscard&#10;&#10;Description automatically generated">
            <a:extLst>
              <a:ext uri="{FF2B5EF4-FFF2-40B4-BE49-F238E27FC236}">
                <a16:creationId xmlns:a16="http://schemas.microsoft.com/office/drawing/2014/main" id="{A3A6EB9C-3B82-D747-CE80-1E2048B818C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gray">
          <a:xfrm>
            <a:off x="3700694" y="1507412"/>
            <a:ext cx="2494868" cy="2494868"/>
          </a:xfrm>
          <a:prstGeom prst="rect">
            <a:avLst/>
          </a:prstGeom>
        </p:spPr>
      </p:pic>
      <p:sp>
        <p:nvSpPr>
          <p:cNvPr id="118" name="TextBox 117">
            <a:extLst>
              <a:ext uri="{FF2B5EF4-FFF2-40B4-BE49-F238E27FC236}">
                <a16:creationId xmlns:a16="http://schemas.microsoft.com/office/drawing/2014/main" id="{9800B793-E18E-5576-4CC1-743CA662F482}"/>
              </a:ext>
            </a:extLst>
          </p:cNvPr>
          <p:cNvSpPr txBox="1"/>
          <p:nvPr/>
        </p:nvSpPr>
        <p:spPr bwMode="gray">
          <a:xfrm>
            <a:off x="7891034" y="1245802"/>
            <a:ext cx="2127057" cy="523220"/>
          </a:xfrm>
          <a:prstGeom prst="rect">
            <a:avLst/>
          </a:prstGeom>
          <a:noFill/>
        </p:spPr>
        <p:txBody>
          <a:bodyPr wrap="none" rtlCol="0">
            <a:spAutoFit/>
          </a:bodyPr>
          <a:lstStyle/>
          <a:p>
            <a:pPr algn="ctr"/>
            <a:r>
              <a:rPr lang="en-US" sz="1400" b="1" noProof="0" dirty="0"/>
              <a:t>Cognitive Performance</a:t>
            </a:r>
          </a:p>
          <a:p>
            <a:pPr algn="ctr"/>
            <a:r>
              <a:rPr lang="en-US" sz="1400" noProof="0" dirty="0"/>
              <a:t>-21 % per 400 ppm CO</a:t>
            </a:r>
            <a:r>
              <a:rPr lang="en-US" sz="1400" baseline="-25000" noProof="0" dirty="0"/>
              <a:t>2</a:t>
            </a:r>
            <a:r>
              <a:rPr lang="en-US" sz="1400" noProof="0" dirty="0"/>
              <a:t> </a:t>
            </a:r>
          </a:p>
        </p:txBody>
      </p:sp>
      <p:grpSp>
        <p:nvGrpSpPr>
          <p:cNvPr id="5" name="Group 4">
            <a:extLst>
              <a:ext uri="{FF2B5EF4-FFF2-40B4-BE49-F238E27FC236}">
                <a16:creationId xmlns:a16="http://schemas.microsoft.com/office/drawing/2014/main" id="{2976BF20-CC0F-1D1B-B504-11FC89BC0F80}"/>
              </a:ext>
            </a:extLst>
          </p:cNvPr>
          <p:cNvGrpSpPr/>
          <p:nvPr/>
        </p:nvGrpSpPr>
        <p:grpSpPr bwMode="gray">
          <a:xfrm>
            <a:off x="3367735" y="5536154"/>
            <a:ext cx="7979842" cy="321039"/>
            <a:chOff x="1463509" y="5313680"/>
            <a:chExt cx="9370487" cy="365760"/>
          </a:xfrm>
          <a:gradFill flip="none" rotWithShape="1">
            <a:gsLst>
              <a:gs pos="14000">
                <a:schemeClr val="accent1"/>
              </a:gs>
              <a:gs pos="73000">
                <a:srgbClr val="FF6600"/>
              </a:gs>
              <a:gs pos="43000">
                <a:srgbClr val="FEDA2E"/>
              </a:gs>
              <a:gs pos="30000">
                <a:srgbClr val="FEDA2E"/>
              </a:gs>
              <a:gs pos="100000">
                <a:srgbClr val="C00000"/>
              </a:gs>
              <a:gs pos="58000">
                <a:srgbClr val="FF6600"/>
              </a:gs>
            </a:gsLst>
            <a:lin ang="0" scaled="1"/>
            <a:tileRect/>
          </a:gradFill>
        </p:grpSpPr>
        <p:sp>
          <p:nvSpPr>
            <p:cNvPr id="6" name="Rectangle 5">
              <a:extLst>
                <a:ext uri="{FF2B5EF4-FFF2-40B4-BE49-F238E27FC236}">
                  <a16:creationId xmlns:a16="http://schemas.microsoft.com/office/drawing/2014/main" id="{877BF909-8E49-9918-7C6C-3E80E0D0FE80}"/>
                </a:ext>
              </a:extLst>
            </p:cNvPr>
            <p:cNvSpPr>
              <a:spLocks noChangeAspect="1"/>
            </p:cNvSpPr>
            <p:nvPr/>
          </p:nvSpPr>
          <p:spPr bwMode="gray">
            <a:xfrm>
              <a:off x="1996041"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7" name="Arrow: Pentagon 6">
              <a:extLst>
                <a:ext uri="{FF2B5EF4-FFF2-40B4-BE49-F238E27FC236}">
                  <a16:creationId xmlns:a16="http://schemas.microsoft.com/office/drawing/2014/main" id="{FE5F088A-0DA8-1306-5DBD-5171087587AA}"/>
                </a:ext>
              </a:extLst>
            </p:cNvPr>
            <p:cNvSpPr>
              <a:spLocks/>
            </p:cNvSpPr>
            <p:nvPr/>
          </p:nvSpPr>
          <p:spPr bwMode="gray">
            <a:xfrm rot="10800000">
              <a:off x="1463509" y="5313680"/>
              <a:ext cx="457200" cy="365760"/>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8" name="Rectangle 7">
              <a:extLst>
                <a:ext uri="{FF2B5EF4-FFF2-40B4-BE49-F238E27FC236}">
                  <a16:creationId xmlns:a16="http://schemas.microsoft.com/office/drawing/2014/main" id="{2C77472B-83F8-42EB-5878-957D5DD8A3FF}"/>
                </a:ext>
              </a:extLst>
            </p:cNvPr>
            <p:cNvSpPr>
              <a:spLocks noChangeAspect="1"/>
            </p:cNvSpPr>
            <p:nvPr/>
          </p:nvSpPr>
          <p:spPr bwMode="gray">
            <a:xfrm>
              <a:off x="2437133"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9" name="Rectangle 8">
              <a:extLst>
                <a:ext uri="{FF2B5EF4-FFF2-40B4-BE49-F238E27FC236}">
                  <a16:creationId xmlns:a16="http://schemas.microsoft.com/office/drawing/2014/main" id="{B13FF060-9D47-05F3-79AD-1657B34704CB}"/>
                </a:ext>
              </a:extLst>
            </p:cNvPr>
            <p:cNvSpPr>
              <a:spLocks noChangeAspect="1"/>
            </p:cNvSpPr>
            <p:nvPr/>
          </p:nvSpPr>
          <p:spPr bwMode="gray">
            <a:xfrm>
              <a:off x="2878225"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0" name="Rectangle 9">
              <a:extLst>
                <a:ext uri="{FF2B5EF4-FFF2-40B4-BE49-F238E27FC236}">
                  <a16:creationId xmlns:a16="http://schemas.microsoft.com/office/drawing/2014/main" id="{41288348-1406-770C-D1B0-1898462C0090}"/>
                </a:ext>
              </a:extLst>
            </p:cNvPr>
            <p:cNvSpPr>
              <a:spLocks noChangeAspect="1"/>
            </p:cNvSpPr>
            <p:nvPr/>
          </p:nvSpPr>
          <p:spPr bwMode="gray">
            <a:xfrm>
              <a:off x="3319317"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1" name="Rectangle 10">
              <a:extLst>
                <a:ext uri="{FF2B5EF4-FFF2-40B4-BE49-F238E27FC236}">
                  <a16:creationId xmlns:a16="http://schemas.microsoft.com/office/drawing/2014/main" id="{6A810047-A010-BB17-D963-8E3F3B699450}"/>
                </a:ext>
              </a:extLst>
            </p:cNvPr>
            <p:cNvSpPr>
              <a:spLocks noChangeAspect="1"/>
            </p:cNvSpPr>
            <p:nvPr/>
          </p:nvSpPr>
          <p:spPr bwMode="gray">
            <a:xfrm>
              <a:off x="3760409"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2" name="Rectangle 11">
              <a:extLst>
                <a:ext uri="{FF2B5EF4-FFF2-40B4-BE49-F238E27FC236}">
                  <a16:creationId xmlns:a16="http://schemas.microsoft.com/office/drawing/2014/main" id="{631633D3-4D76-0081-83E3-C6D415F58D13}"/>
                </a:ext>
              </a:extLst>
            </p:cNvPr>
            <p:cNvSpPr>
              <a:spLocks noChangeAspect="1"/>
            </p:cNvSpPr>
            <p:nvPr/>
          </p:nvSpPr>
          <p:spPr bwMode="gray">
            <a:xfrm>
              <a:off x="4201501"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3" name="Rectangle 12">
              <a:extLst>
                <a:ext uri="{FF2B5EF4-FFF2-40B4-BE49-F238E27FC236}">
                  <a16:creationId xmlns:a16="http://schemas.microsoft.com/office/drawing/2014/main" id="{D127DB41-FCD5-6275-B6B5-ACDF600BEBA7}"/>
                </a:ext>
              </a:extLst>
            </p:cNvPr>
            <p:cNvSpPr>
              <a:spLocks noChangeAspect="1"/>
            </p:cNvSpPr>
            <p:nvPr/>
          </p:nvSpPr>
          <p:spPr bwMode="gray">
            <a:xfrm>
              <a:off x="4642593"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4" name="Rectangle 13">
              <a:extLst>
                <a:ext uri="{FF2B5EF4-FFF2-40B4-BE49-F238E27FC236}">
                  <a16:creationId xmlns:a16="http://schemas.microsoft.com/office/drawing/2014/main" id="{FB0D06D1-92C3-17A0-46C0-F43CE4FB7F31}"/>
                </a:ext>
              </a:extLst>
            </p:cNvPr>
            <p:cNvSpPr>
              <a:spLocks noChangeAspect="1"/>
            </p:cNvSpPr>
            <p:nvPr/>
          </p:nvSpPr>
          <p:spPr bwMode="gray">
            <a:xfrm>
              <a:off x="5083685"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5" name="Rectangle 14">
              <a:extLst>
                <a:ext uri="{FF2B5EF4-FFF2-40B4-BE49-F238E27FC236}">
                  <a16:creationId xmlns:a16="http://schemas.microsoft.com/office/drawing/2014/main" id="{D5CB2290-E49D-3CC1-7C42-3A1A23F8DDBC}"/>
                </a:ext>
              </a:extLst>
            </p:cNvPr>
            <p:cNvSpPr>
              <a:spLocks noChangeAspect="1"/>
            </p:cNvSpPr>
            <p:nvPr/>
          </p:nvSpPr>
          <p:spPr bwMode="gray">
            <a:xfrm>
              <a:off x="5524777"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6" name="Rectangle 15">
              <a:extLst>
                <a:ext uri="{FF2B5EF4-FFF2-40B4-BE49-F238E27FC236}">
                  <a16:creationId xmlns:a16="http://schemas.microsoft.com/office/drawing/2014/main" id="{A9A009DE-4B5A-7436-9E81-B60173ED2127}"/>
                </a:ext>
              </a:extLst>
            </p:cNvPr>
            <p:cNvSpPr>
              <a:spLocks noChangeAspect="1"/>
            </p:cNvSpPr>
            <p:nvPr/>
          </p:nvSpPr>
          <p:spPr bwMode="gray">
            <a:xfrm>
              <a:off x="5965869"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7" name="Rectangle 16">
              <a:extLst>
                <a:ext uri="{FF2B5EF4-FFF2-40B4-BE49-F238E27FC236}">
                  <a16:creationId xmlns:a16="http://schemas.microsoft.com/office/drawing/2014/main" id="{0AA1E3C0-7A5F-375B-4523-E2452319DECC}"/>
                </a:ext>
              </a:extLst>
            </p:cNvPr>
            <p:cNvSpPr>
              <a:spLocks noChangeAspect="1"/>
            </p:cNvSpPr>
            <p:nvPr/>
          </p:nvSpPr>
          <p:spPr bwMode="gray">
            <a:xfrm>
              <a:off x="6406961"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8" name="Rectangle 17">
              <a:extLst>
                <a:ext uri="{FF2B5EF4-FFF2-40B4-BE49-F238E27FC236}">
                  <a16:creationId xmlns:a16="http://schemas.microsoft.com/office/drawing/2014/main" id="{3DCA6340-76D8-4301-3073-488ED561C16F}"/>
                </a:ext>
              </a:extLst>
            </p:cNvPr>
            <p:cNvSpPr>
              <a:spLocks noChangeAspect="1"/>
            </p:cNvSpPr>
            <p:nvPr/>
          </p:nvSpPr>
          <p:spPr bwMode="gray">
            <a:xfrm>
              <a:off x="6848053"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9" name="Rectangle 18">
              <a:extLst>
                <a:ext uri="{FF2B5EF4-FFF2-40B4-BE49-F238E27FC236}">
                  <a16:creationId xmlns:a16="http://schemas.microsoft.com/office/drawing/2014/main" id="{ACD2D1C6-67C5-5D20-8323-FCBBAAEEAB33}"/>
                </a:ext>
              </a:extLst>
            </p:cNvPr>
            <p:cNvSpPr>
              <a:spLocks noChangeAspect="1"/>
            </p:cNvSpPr>
            <p:nvPr/>
          </p:nvSpPr>
          <p:spPr bwMode="gray">
            <a:xfrm>
              <a:off x="7289145"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0" name="Rectangle 19">
              <a:extLst>
                <a:ext uri="{FF2B5EF4-FFF2-40B4-BE49-F238E27FC236}">
                  <a16:creationId xmlns:a16="http://schemas.microsoft.com/office/drawing/2014/main" id="{8A76108A-BDDF-44B8-020F-9A8F3C50A681}"/>
                </a:ext>
              </a:extLst>
            </p:cNvPr>
            <p:cNvSpPr>
              <a:spLocks noChangeAspect="1"/>
            </p:cNvSpPr>
            <p:nvPr/>
          </p:nvSpPr>
          <p:spPr bwMode="gray">
            <a:xfrm>
              <a:off x="7730237"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1" name="Rectangle 20">
              <a:extLst>
                <a:ext uri="{FF2B5EF4-FFF2-40B4-BE49-F238E27FC236}">
                  <a16:creationId xmlns:a16="http://schemas.microsoft.com/office/drawing/2014/main" id="{5E05CB9A-8025-85F3-3270-D7BEB28DBC8C}"/>
                </a:ext>
              </a:extLst>
            </p:cNvPr>
            <p:cNvSpPr>
              <a:spLocks noChangeAspect="1"/>
            </p:cNvSpPr>
            <p:nvPr/>
          </p:nvSpPr>
          <p:spPr bwMode="gray">
            <a:xfrm>
              <a:off x="8171329"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2" name="Rectangle 21">
              <a:extLst>
                <a:ext uri="{FF2B5EF4-FFF2-40B4-BE49-F238E27FC236}">
                  <a16:creationId xmlns:a16="http://schemas.microsoft.com/office/drawing/2014/main" id="{90F1BF3C-3913-751D-4DE4-1F0DC787AA54}"/>
                </a:ext>
              </a:extLst>
            </p:cNvPr>
            <p:cNvSpPr>
              <a:spLocks noChangeAspect="1"/>
            </p:cNvSpPr>
            <p:nvPr/>
          </p:nvSpPr>
          <p:spPr bwMode="gray">
            <a:xfrm>
              <a:off x="8612421"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3" name="Rectangle 22">
              <a:extLst>
                <a:ext uri="{FF2B5EF4-FFF2-40B4-BE49-F238E27FC236}">
                  <a16:creationId xmlns:a16="http://schemas.microsoft.com/office/drawing/2014/main" id="{7BEAA613-06DB-5685-5ED3-C71F7B93C7F4}"/>
                </a:ext>
              </a:extLst>
            </p:cNvPr>
            <p:cNvSpPr>
              <a:spLocks noChangeAspect="1"/>
            </p:cNvSpPr>
            <p:nvPr/>
          </p:nvSpPr>
          <p:spPr bwMode="gray">
            <a:xfrm>
              <a:off x="9053513"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4" name="Rectangle 23">
              <a:extLst>
                <a:ext uri="{FF2B5EF4-FFF2-40B4-BE49-F238E27FC236}">
                  <a16:creationId xmlns:a16="http://schemas.microsoft.com/office/drawing/2014/main" id="{6572F447-E46B-4C6A-AA6D-23503843087A}"/>
                </a:ext>
              </a:extLst>
            </p:cNvPr>
            <p:cNvSpPr>
              <a:spLocks noChangeAspect="1"/>
            </p:cNvSpPr>
            <p:nvPr/>
          </p:nvSpPr>
          <p:spPr bwMode="gray">
            <a:xfrm>
              <a:off x="9494605"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5" name="Rectangle 24">
              <a:extLst>
                <a:ext uri="{FF2B5EF4-FFF2-40B4-BE49-F238E27FC236}">
                  <a16:creationId xmlns:a16="http://schemas.microsoft.com/office/drawing/2014/main" id="{54BEA1C6-D87A-35AF-F1DA-15482BCCFFF8}"/>
                </a:ext>
              </a:extLst>
            </p:cNvPr>
            <p:cNvSpPr>
              <a:spLocks noChangeAspect="1"/>
            </p:cNvSpPr>
            <p:nvPr/>
          </p:nvSpPr>
          <p:spPr bwMode="gray">
            <a:xfrm>
              <a:off x="9935697" y="5313680"/>
              <a:ext cx="365760" cy="36576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6" name="Arrow: Pentagon 25">
              <a:extLst>
                <a:ext uri="{FF2B5EF4-FFF2-40B4-BE49-F238E27FC236}">
                  <a16:creationId xmlns:a16="http://schemas.microsoft.com/office/drawing/2014/main" id="{CDDC8811-7FA5-DF81-07E9-8A52BFEA8DB4}"/>
                </a:ext>
              </a:extLst>
            </p:cNvPr>
            <p:cNvSpPr>
              <a:spLocks/>
            </p:cNvSpPr>
            <p:nvPr/>
          </p:nvSpPr>
          <p:spPr bwMode="gray">
            <a:xfrm rot="10800000" flipH="1">
              <a:off x="10376796" y="5313680"/>
              <a:ext cx="457200" cy="365760"/>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grpSp>
      <p:grpSp>
        <p:nvGrpSpPr>
          <p:cNvPr id="27" name="Group 26">
            <a:extLst>
              <a:ext uri="{FF2B5EF4-FFF2-40B4-BE49-F238E27FC236}">
                <a16:creationId xmlns:a16="http://schemas.microsoft.com/office/drawing/2014/main" id="{8E8513E0-EDE4-509A-5339-C8453F0BDF61}"/>
              </a:ext>
            </a:extLst>
          </p:cNvPr>
          <p:cNvGrpSpPr/>
          <p:nvPr/>
        </p:nvGrpSpPr>
        <p:grpSpPr bwMode="gray">
          <a:xfrm>
            <a:off x="3626561" y="5674709"/>
            <a:ext cx="389348" cy="401298"/>
            <a:chOff x="6661431" y="2189755"/>
            <a:chExt cx="640080" cy="640080"/>
          </a:xfrm>
        </p:grpSpPr>
        <p:sp>
          <p:nvSpPr>
            <p:cNvPr id="28" name="Oval 27">
              <a:extLst>
                <a:ext uri="{FF2B5EF4-FFF2-40B4-BE49-F238E27FC236}">
                  <a16:creationId xmlns:a16="http://schemas.microsoft.com/office/drawing/2014/main" id="{95F051B5-CA17-A860-DC6F-CEC3F9658F36}"/>
                </a:ext>
              </a:extLst>
            </p:cNvPr>
            <p:cNvSpPr/>
            <p:nvPr/>
          </p:nvSpPr>
          <p:spPr bwMode="gray">
            <a:xfrm>
              <a:off x="6661431" y="2189755"/>
              <a:ext cx="640080" cy="640080"/>
            </a:xfrm>
            <a:prstGeom prst="ellipse">
              <a:avLst/>
            </a:prstGeom>
            <a:solidFill>
              <a:srgbClr val="66CC33"/>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29" name="Oval 28">
              <a:extLst>
                <a:ext uri="{FF2B5EF4-FFF2-40B4-BE49-F238E27FC236}">
                  <a16:creationId xmlns:a16="http://schemas.microsoft.com/office/drawing/2014/main" id="{541C565F-30E7-E949-64BA-B5D286371E61}"/>
                </a:ext>
              </a:extLst>
            </p:cNvPr>
            <p:cNvSpPr>
              <a:spLocks noChangeAspect="1"/>
            </p:cNvSpPr>
            <p:nvPr/>
          </p:nvSpPr>
          <p:spPr bwMode="gray">
            <a:xfrm>
              <a:off x="6693471" y="2221794"/>
              <a:ext cx="576000" cy="576000"/>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100" b="1" noProof="0" dirty="0">
                  <a:solidFill>
                    <a:schemeClr val="tx1"/>
                  </a:solidFill>
                </a:rPr>
                <a:t>CO</a:t>
              </a:r>
              <a:r>
                <a:rPr lang="en-US" sz="1100" b="1" baseline="-25000" noProof="0" dirty="0">
                  <a:solidFill>
                    <a:schemeClr val="tx1"/>
                  </a:solidFill>
                </a:rPr>
                <a:t>2</a:t>
              </a:r>
            </a:p>
          </p:txBody>
        </p:sp>
      </p:grpSp>
      <p:grpSp>
        <p:nvGrpSpPr>
          <p:cNvPr id="30" name="Group 29">
            <a:extLst>
              <a:ext uri="{FF2B5EF4-FFF2-40B4-BE49-F238E27FC236}">
                <a16:creationId xmlns:a16="http://schemas.microsoft.com/office/drawing/2014/main" id="{23D622C9-3B1F-B24A-3853-30031305058A}"/>
              </a:ext>
            </a:extLst>
          </p:cNvPr>
          <p:cNvGrpSpPr/>
          <p:nvPr/>
        </p:nvGrpSpPr>
        <p:grpSpPr bwMode="gray">
          <a:xfrm>
            <a:off x="10710539" y="5674709"/>
            <a:ext cx="389348" cy="401298"/>
            <a:chOff x="6661431" y="2189755"/>
            <a:chExt cx="640080" cy="640080"/>
          </a:xfrm>
        </p:grpSpPr>
        <p:sp>
          <p:nvSpPr>
            <p:cNvPr id="31" name="Oval 30">
              <a:extLst>
                <a:ext uri="{FF2B5EF4-FFF2-40B4-BE49-F238E27FC236}">
                  <a16:creationId xmlns:a16="http://schemas.microsoft.com/office/drawing/2014/main" id="{262316BC-94B4-23EB-B03F-CD1C64B69584}"/>
                </a:ext>
              </a:extLst>
            </p:cNvPr>
            <p:cNvSpPr/>
            <p:nvPr/>
          </p:nvSpPr>
          <p:spPr bwMode="gray">
            <a:xfrm>
              <a:off x="6661431" y="2189755"/>
              <a:ext cx="640080" cy="640080"/>
            </a:xfrm>
            <a:prstGeom prst="ellipse">
              <a:avLst/>
            </a:prstGeom>
            <a:solidFill>
              <a:srgbClr val="B41937"/>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32" name="Oval 31">
              <a:extLst>
                <a:ext uri="{FF2B5EF4-FFF2-40B4-BE49-F238E27FC236}">
                  <a16:creationId xmlns:a16="http://schemas.microsoft.com/office/drawing/2014/main" id="{86A52A11-8A97-0F6B-E66E-75BC0770B919}"/>
                </a:ext>
              </a:extLst>
            </p:cNvPr>
            <p:cNvSpPr>
              <a:spLocks noChangeAspect="1"/>
            </p:cNvSpPr>
            <p:nvPr/>
          </p:nvSpPr>
          <p:spPr bwMode="gray">
            <a:xfrm>
              <a:off x="6693471" y="2221794"/>
              <a:ext cx="576000" cy="576000"/>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100" b="1" noProof="0" dirty="0">
                  <a:solidFill>
                    <a:schemeClr val="tx1"/>
                  </a:solidFill>
                </a:rPr>
                <a:t>CO</a:t>
              </a:r>
              <a:r>
                <a:rPr lang="en-US" sz="1100" b="1" baseline="-25000" noProof="0" dirty="0">
                  <a:solidFill>
                    <a:schemeClr val="tx1"/>
                  </a:solidFill>
                </a:rPr>
                <a:t>2</a:t>
              </a:r>
            </a:p>
          </p:txBody>
        </p:sp>
      </p:grpSp>
      <p:sp>
        <p:nvSpPr>
          <p:cNvPr id="33" name="TextBox 32">
            <a:extLst>
              <a:ext uri="{FF2B5EF4-FFF2-40B4-BE49-F238E27FC236}">
                <a16:creationId xmlns:a16="http://schemas.microsoft.com/office/drawing/2014/main" id="{CCE5DD12-09CF-4D57-1D5D-402C0EF41FCC}"/>
              </a:ext>
            </a:extLst>
          </p:cNvPr>
          <p:cNvSpPr txBox="1"/>
          <p:nvPr/>
        </p:nvSpPr>
        <p:spPr bwMode="gray">
          <a:xfrm>
            <a:off x="4014801" y="5857193"/>
            <a:ext cx="599568" cy="276999"/>
          </a:xfrm>
          <a:prstGeom prst="rect">
            <a:avLst/>
          </a:prstGeom>
          <a:noFill/>
        </p:spPr>
        <p:txBody>
          <a:bodyPr wrap="square">
            <a:spAutoFit/>
          </a:bodyPr>
          <a:lstStyle/>
          <a:p>
            <a:r>
              <a:rPr lang="en-US" sz="1200" b="1" noProof="0" dirty="0"/>
              <a:t>low</a:t>
            </a:r>
          </a:p>
        </p:txBody>
      </p:sp>
      <p:sp>
        <p:nvSpPr>
          <p:cNvPr id="34" name="TextBox 33">
            <a:extLst>
              <a:ext uri="{FF2B5EF4-FFF2-40B4-BE49-F238E27FC236}">
                <a16:creationId xmlns:a16="http://schemas.microsoft.com/office/drawing/2014/main" id="{7406BF77-5A67-2F76-00A9-F23B56B38A2B}"/>
              </a:ext>
            </a:extLst>
          </p:cNvPr>
          <p:cNvSpPr txBox="1"/>
          <p:nvPr/>
        </p:nvSpPr>
        <p:spPr bwMode="gray">
          <a:xfrm>
            <a:off x="10135398" y="5845203"/>
            <a:ext cx="611242" cy="276999"/>
          </a:xfrm>
          <a:prstGeom prst="rect">
            <a:avLst/>
          </a:prstGeom>
          <a:noFill/>
        </p:spPr>
        <p:txBody>
          <a:bodyPr wrap="square">
            <a:spAutoFit/>
          </a:bodyPr>
          <a:lstStyle/>
          <a:p>
            <a:pPr algn="r"/>
            <a:r>
              <a:rPr lang="en-US" sz="1200" b="1" noProof="0" dirty="0"/>
              <a:t>high</a:t>
            </a:r>
          </a:p>
        </p:txBody>
      </p:sp>
      <p:sp>
        <p:nvSpPr>
          <p:cNvPr id="35" name="TextBox 34">
            <a:extLst>
              <a:ext uri="{FF2B5EF4-FFF2-40B4-BE49-F238E27FC236}">
                <a16:creationId xmlns:a16="http://schemas.microsoft.com/office/drawing/2014/main" id="{80E64A61-1DB6-70C1-9052-BABF46DE14BC}"/>
              </a:ext>
            </a:extLst>
          </p:cNvPr>
          <p:cNvSpPr txBox="1"/>
          <p:nvPr/>
        </p:nvSpPr>
        <p:spPr bwMode="gray">
          <a:xfrm>
            <a:off x="3433251" y="5149151"/>
            <a:ext cx="775970" cy="261610"/>
          </a:xfrm>
          <a:prstGeom prst="rect">
            <a:avLst/>
          </a:prstGeom>
          <a:noFill/>
        </p:spPr>
        <p:txBody>
          <a:bodyPr wrap="square">
            <a:spAutoFit/>
          </a:bodyPr>
          <a:lstStyle/>
          <a:p>
            <a:pPr algn="ctr"/>
            <a:r>
              <a:rPr lang="en-US" sz="1050" b="1" noProof="0" dirty="0"/>
              <a:t>400ppm</a:t>
            </a:r>
          </a:p>
        </p:txBody>
      </p:sp>
      <p:sp>
        <p:nvSpPr>
          <p:cNvPr id="36" name="TextBox 35">
            <a:extLst>
              <a:ext uri="{FF2B5EF4-FFF2-40B4-BE49-F238E27FC236}">
                <a16:creationId xmlns:a16="http://schemas.microsoft.com/office/drawing/2014/main" id="{853DF024-24EF-A8F3-0D05-804FD89AA61B}"/>
              </a:ext>
            </a:extLst>
          </p:cNvPr>
          <p:cNvSpPr txBox="1"/>
          <p:nvPr/>
        </p:nvSpPr>
        <p:spPr bwMode="gray">
          <a:xfrm>
            <a:off x="8392594" y="5152692"/>
            <a:ext cx="887916" cy="261610"/>
          </a:xfrm>
          <a:prstGeom prst="rect">
            <a:avLst/>
          </a:prstGeom>
          <a:noFill/>
        </p:spPr>
        <p:txBody>
          <a:bodyPr wrap="square">
            <a:spAutoFit/>
          </a:bodyPr>
          <a:lstStyle/>
          <a:p>
            <a:pPr algn="ctr"/>
            <a:r>
              <a:rPr lang="en-US" sz="1050" b="1" noProof="0" dirty="0"/>
              <a:t>2000ppm</a:t>
            </a:r>
          </a:p>
        </p:txBody>
      </p:sp>
      <p:sp>
        <p:nvSpPr>
          <p:cNvPr id="37" name="TextBox 36">
            <a:extLst>
              <a:ext uri="{FF2B5EF4-FFF2-40B4-BE49-F238E27FC236}">
                <a16:creationId xmlns:a16="http://schemas.microsoft.com/office/drawing/2014/main" id="{80B60986-D0F1-89A1-5CCD-9966902120A9}"/>
              </a:ext>
            </a:extLst>
          </p:cNvPr>
          <p:cNvSpPr txBox="1"/>
          <p:nvPr/>
        </p:nvSpPr>
        <p:spPr bwMode="gray">
          <a:xfrm>
            <a:off x="6728556" y="5167206"/>
            <a:ext cx="887917" cy="261610"/>
          </a:xfrm>
          <a:prstGeom prst="rect">
            <a:avLst/>
          </a:prstGeom>
          <a:noFill/>
        </p:spPr>
        <p:txBody>
          <a:bodyPr wrap="square">
            <a:spAutoFit/>
          </a:bodyPr>
          <a:lstStyle/>
          <a:p>
            <a:pPr algn="ctr"/>
            <a:r>
              <a:rPr lang="en-US" sz="1050" b="1" noProof="0" dirty="0"/>
              <a:t>1000ppm</a:t>
            </a:r>
          </a:p>
        </p:txBody>
      </p:sp>
      <p:sp>
        <p:nvSpPr>
          <p:cNvPr id="38" name="TextBox 37">
            <a:extLst>
              <a:ext uri="{FF2B5EF4-FFF2-40B4-BE49-F238E27FC236}">
                <a16:creationId xmlns:a16="http://schemas.microsoft.com/office/drawing/2014/main" id="{D6680F86-2AD0-A0F7-A34A-473BC0A0763E}"/>
              </a:ext>
            </a:extLst>
          </p:cNvPr>
          <p:cNvSpPr txBox="1"/>
          <p:nvPr/>
        </p:nvSpPr>
        <p:spPr bwMode="gray">
          <a:xfrm>
            <a:off x="5064521" y="5149151"/>
            <a:ext cx="775970" cy="261610"/>
          </a:xfrm>
          <a:prstGeom prst="rect">
            <a:avLst/>
          </a:prstGeom>
          <a:noFill/>
        </p:spPr>
        <p:txBody>
          <a:bodyPr wrap="square">
            <a:spAutoFit/>
          </a:bodyPr>
          <a:lstStyle/>
          <a:p>
            <a:pPr algn="ctr"/>
            <a:r>
              <a:rPr lang="en-US" sz="1050" b="1" noProof="0" dirty="0"/>
              <a:t>600ppm</a:t>
            </a:r>
          </a:p>
        </p:txBody>
      </p:sp>
      <p:sp>
        <p:nvSpPr>
          <p:cNvPr id="39" name="TextBox 38">
            <a:extLst>
              <a:ext uri="{FF2B5EF4-FFF2-40B4-BE49-F238E27FC236}">
                <a16:creationId xmlns:a16="http://schemas.microsoft.com/office/drawing/2014/main" id="{85101013-B694-72CD-8E99-0003AB2E0E0A}"/>
              </a:ext>
            </a:extLst>
          </p:cNvPr>
          <p:cNvSpPr txBox="1"/>
          <p:nvPr/>
        </p:nvSpPr>
        <p:spPr bwMode="gray">
          <a:xfrm>
            <a:off x="3274173" y="5328228"/>
            <a:ext cx="1094584" cy="200055"/>
          </a:xfrm>
          <a:prstGeom prst="rect">
            <a:avLst/>
          </a:prstGeom>
          <a:noFill/>
        </p:spPr>
        <p:txBody>
          <a:bodyPr wrap="square">
            <a:spAutoFit/>
          </a:bodyPr>
          <a:lstStyle/>
          <a:p>
            <a:pPr algn="ctr"/>
            <a:r>
              <a:rPr lang="en-US" sz="700" noProof="0" dirty="0">
                <a:solidFill>
                  <a:schemeClr val="accent1"/>
                </a:solidFill>
              </a:rPr>
              <a:t>outdoor air</a:t>
            </a:r>
          </a:p>
        </p:txBody>
      </p:sp>
      <p:sp>
        <p:nvSpPr>
          <p:cNvPr id="44" name="Rectangle: Rounded Corners 49">
            <a:extLst>
              <a:ext uri="{FF2B5EF4-FFF2-40B4-BE49-F238E27FC236}">
                <a16:creationId xmlns:a16="http://schemas.microsoft.com/office/drawing/2014/main" id="{6105A6ED-462C-2A15-DB32-5F1316AEBE56}"/>
              </a:ext>
            </a:extLst>
          </p:cNvPr>
          <p:cNvSpPr/>
          <p:nvPr/>
        </p:nvSpPr>
        <p:spPr bwMode="gray">
          <a:xfrm>
            <a:off x="515937" y="1196976"/>
            <a:ext cx="2140178" cy="2423004"/>
          </a:xfrm>
          <a:prstGeom prst="rect">
            <a:avLst/>
          </a:prstGeom>
          <a:solidFill>
            <a:schemeClr val="bg1"/>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45" name="Rectangle 44">
            <a:extLst>
              <a:ext uri="{FF2B5EF4-FFF2-40B4-BE49-F238E27FC236}">
                <a16:creationId xmlns:a16="http://schemas.microsoft.com/office/drawing/2014/main" id="{C08A4329-F1F2-A127-8E55-DD61A78EA425}"/>
              </a:ext>
            </a:extLst>
          </p:cNvPr>
          <p:cNvSpPr>
            <a:spLocks/>
          </p:cNvSpPr>
          <p:nvPr/>
        </p:nvSpPr>
        <p:spPr bwMode="gray">
          <a:xfrm>
            <a:off x="614540" y="1300674"/>
            <a:ext cx="1942972" cy="884245"/>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1200" b="1" i="0" u="none" strike="noStrike" kern="1200" cap="none" spc="0" normalizeH="0" baseline="0" noProof="0" dirty="0">
                <a:ln>
                  <a:noFill/>
                </a:ln>
                <a:solidFill>
                  <a:schemeClr val="tx2"/>
                </a:solidFill>
                <a:effectLst/>
                <a:uLnTx/>
                <a:uFillTx/>
                <a:latin typeface="+mj-lt"/>
                <a:ea typeface="+mn-ea"/>
                <a:cs typeface="+mn-cs"/>
              </a:rPr>
              <a:t>Humans exhale CO</a:t>
            </a:r>
            <a:r>
              <a:rPr kumimoji="0" lang="en-US" sz="1200" b="1" i="0" u="none" strike="noStrike" kern="1200" cap="none" spc="0" normalizeH="0" baseline="-25000" noProof="0" dirty="0">
                <a:ln>
                  <a:noFill/>
                </a:ln>
                <a:solidFill>
                  <a:schemeClr val="tx2"/>
                </a:solidFill>
                <a:effectLst/>
                <a:uLnTx/>
                <a:uFillTx/>
                <a:latin typeface="+mj-lt"/>
                <a:ea typeface="+mn-ea"/>
                <a:cs typeface="+mn-cs"/>
              </a:rPr>
              <a:t>2</a:t>
            </a:r>
          </a:p>
        </p:txBody>
      </p:sp>
      <p:sp>
        <p:nvSpPr>
          <p:cNvPr id="176" name="Isosceles Triangle 175">
            <a:extLst>
              <a:ext uri="{FF2B5EF4-FFF2-40B4-BE49-F238E27FC236}">
                <a16:creationId xmlns:a16="http://schemas.microsoft.com/office/drawing/2014/main" id="{CF8761AD-7081-9CBC-6ACE-CBE84D12E265}"/>
              </a:ext>
            </a:extLst>
          </p:cNvPr>
          <p:cNvSpPr>
            <a:spLocks noChangeAspect="1"/>
          </p:cNvSpPr>
          <p:nvPr/>
        </p:nvSpPr>
        <p:spPr bwMode="gray">
          <a:xfrm rot="10800000">
            <a:off x="1478837" y="3713415"/>
            <a:ext cx="214378" cy="113265"/>
          </a:xfrm>
          <a:prstGeom prst="triangl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pic>
        <p:nvPicPr>
          <p:cNvPr id="50" name="Grafik 2055">
            <a:extLst>
              <a:ext uri="{FF2B5EF4-FFF2-40B4-BE49-F238E27FC236}">
                <a16:creationId xmlns:a16="http://schemas.microsoft.com/office/drawing/2014/main" id="{B2C7E0DB-6A97-9574-85AB-167F3CD50C0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2864"/>
          <a:stretch/>
        </p:blipFill>
        <p:spPr bwMode="gray">
          <a:xfrm>
            <a:off x="812600" y="2371223"/>
            <a:ext cx="1471865" cy="1077781"/>
          </a:xfrm>
          <a:prstGeom prst="rect">
            <a:avLst/>
          </a:prstGeom>
        </p:spPr>
      </p:pic>
      <p:sp>
        <p:nvSpPr>
          <p:cNvPr id="182" name="Rectangle: Rounded Corners 49">
            <a:extLst>
              <a:ext uri="{FF2B5EF4-FFF2-40B4-BE49-F238E27FC236}">
                <a16:creationId xmlns:a16="http://schemas.microsoft.com/office/drawing/2014/main" id="{F327E355-D6E8-87B8-09FE-175A620D4276}"/>
              </a:ext>
            </a:extLst>
          </p:cNvPr>
          <p:cNvSpPr/>
          <p:nvPr/>
        </p:nvSpPr>
        <p:spPr bwMode="gray">
          <a:xfrm>
            <a:off x="515937" y="3883918"/>
            <a:ext cx="2140178" cy="2192089"/>
          </a:xfrm>
          <a:prstGeom prst="rect">
            <a:avLst/>
          </a:prstGeom>
          <a:solidFill>
            <a:schemeClr val="bg1"/>
          </a:solidFill>
          <a:ln>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p>
        </p:txBody>
      </p:sp>
      <p:sp>
        <p:nvSpPr>
          <p:cNvPr id="183" name="Rectangle 182">
            <a:extLst>
              <a:ext uri="{FF2B5EF4-FFF2-40B4-BE49-F238E27FC236}">
                <a16:creationId xmlns:a16="http://schemas.microsoft.com/office/drawing/2014/main" id="{1550E390-2964-288E-1929-80868E10DA4D}"/>
              </a:ext>
            </a:extLst>
          </p:cNvPr>
          <p:cNvSpPr>
            <a:spLocks/>
          </p:cNvSpPr>
          <p:nvPr/>
        </p:nvSpPr>
        <p:spPr bwMode="gray">
          <a:xfrm>
            <a:off x="614540" y="3987616"/>
            <a:ext cx="1942972" cy="884245"/>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1200" b="1" i="0" u="none" strike="noStrike" kern="1200" cap="none" spc="0" normalizeH="0" baseline="0" noProof="0" dirty="0">
                <a:ln>
                  <a:noFill/>
                </a:ln>
                <a:solidFill>
                  <a:schemeClr val="tx2"/>
                </a:solidFill>
                <a:effectLst/>
                <a:uLnTx/>
                <a:uFillTx/>
                <a:latin typeface="+mj-lt"/>
                <a:ea typeface="+mn-ea"/>
                <a:cs typeface="+mn-cs"/>
              </a:rPr>
              <a:t>Human presence</a:t>
            </a:r>
          </a:p>
          <a:p>
            <a:pPr algn="ctr"/>
            <a:r>
              <a:rPr kumimoji="0" lang="en-US" sz="1200" b="1" i="0" u="none" strike="noStrike" kern="1200" cap="none" spc="0" normalizeH="0" baseline="0" noProof="0" dirty="0">
                <a:ln>
                  <a:noFill/>
                </a:ln>
                <a:solidFill>
                  <a:schemeClr val="tx2"/>
                </a:solidFill>
                <a:effectLst/>
                <a:uLnTx/>
                <a:uFillTx/>
                <a:latin typeface="+mj-lt"/>
                <a:ea typeface="+mn-ea"/>
                <a:cs typeface="+mn-cs"/>
              </a:rPr>
              <a:t>increases CO</a:t>
            </a:r>
            <a:r>
              <a:rPr kumimoji="0" lang="en-US" sz="1200" b="1" i="0" u="none" strike="noStrike" kern="1200" cap="none" spc="0" normalizeH="0" baseline="-25000" noProof="0" dirty="0">
                <a:ln>
                  <a:noFill/>
                </a:ln>
                <a:solidFill>
                  <a:schemeClr val="tx2"/>
                </a:solidFill>
                <a:effectLst/>
                <a:uLnTx/>
                <a:uFillTx/>
                <a:latin typeface="+mj-lt"/>
                <a:ea typeface="+mn-ea"/>
                <a:cs typeface="+mn-cs"/>
              </a:rPr>
              <a:t>2</a:t>
            </a:r>
            <a:r>
              <a:rPr kumimoji="0" lang="en-US" sz="1200" b="1" i="0" u="none" strike="noStrike" kern="1200" cap="none" spc="0" normalizeH="0" baseline="0" noProof="0" dirty="0">
                <a:ln>
                  <a:noFill/>
                </a:ln>
                <a:solidFill>
                  <a:schemeClr val="tx2"/>
                </a:solidFill>
                <a:effectLst/>
                <a:uLnTx/>
                <a:uFillTx/>
                <a:latin typeface="+mj-lt"/>
                <a:ea typeface="+mn-ea"/>
                <a:cs typeface="+mn-cs"/>
              </a:rPr>
              <a:t> concentration</a:t>
            </a:r>
          </a:p>
        </p:txBody>
      </p:sp>
      <p:pic>
        <p:nvPicPr>
          <p:cNvPr id="51" name="Grafik 3">
            <a:extLst>
              <a:ext uri="{FF2B5EF4-FFF2-40B4-BE49-F238E27FC236}">
                <a16:creationId xmlns:a16="http://schemas.microsoft.com/office/drawing/2014/main" id="{75971616-CCB7-FFB0-DD6E-8A8232BCE0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gray">
          <a:xfrm>
            <a:off x="716111" y="5070193"/>
            <a:ext cx="1694544" cy="856350"/>
          </a:xfrm>
          <a:prstGeom prst="rect">
            <a:avLst/>
          </a:prstGeom>
        </p:spPr>
      </p:pic>
      <p:grpSp>
        <p:nvGrpSpPr>
          <p:cNvPr id="185" name="Group 184">
            <a:extLst>
              <a:ext uri="{FF2B5EF4-FFF2-40B4-BE49-F238E27FC236}">
                <a16:creationId xmlns:a16="http://schemas.microsoft.com/office/drawing/2014/main" id="{C7689E9F-7B04-E0B6-AD48-AA160372B111}"/>
              </a:ext>
            </a:extLst>
          </p:cNvPr>
          <p:cNvGrpSpPr/>
          <p:nvPr/>
        </p:nvGrpSpPr>
        <p:grpSpPr bwMode="gray">
          <a:xfrm>
            <a:off x="6966617" y="5694796"/>
            <a:ext cx="375690" cy="387221"/>
            <a:chOff x="15799788" y="5663103"/>
            <a:chExt cx="375690" cy="387221"/>
          </a:xfrm>
        </p:grpSpPr>
        <p:grpSp>
          <p:nvGrpSpPr>
            <p:cNvPr id="69" name="Group 68">
              <a:extLst>
                <a:ext uri="{FF2B5EF4-FFF2-40B4-BE49-F238E27FC236}">
                  <a16:creationId xmlns:a16="http://schemas.microsoft.com/office/drawing/2014/main" id="{A8A0C7DF-F7FF-082A-30AD-DF3A243E03ED}"/>
                </a:ext>
              </a:extLst>
            </p:cNvPr>
            <p:cNvGrpSpPr/>
            <p:nvPr/>
          </p:nvGrpSpPr>
          <p:grpSpPr bwMode="gray">
            <a:xfrm>
              <a:off x="15799788" y="5663103"/>
              <a:ext cx="375690" cy="387221"/>
              <a:chOff x="6661431" y="2189755"/>
              <a:chExt cx="640080" cy="640080"/>
            </a:xfrm>
          </p:grpSpPr>
          <p:sp>
            <p:nvSpPr>
              <p:cNvPr id="76" name="Oval 75">
                <a:extLst>
                  <a:ext uri="{FF2B5EF4-FFF2-40B4-BE49-F238E27FC236}">
                    <a16:creationId xmlns:a16="http://schemas.microsoft.com/office/drawing/2014/main" id="{C101ED63-700C-95AE-56BD-A94ED65580A0}"/>
                  </a:ext>
                </a:extLst>
              </p:cNvPr>
              <p:cNvSpPr/>
              <p:nvPr/>
            </p:nvSpPr>
            <p:spPr bwMode="gray">
              <a:xfrm>
                <a:off x="6661431" y="2189755"/>
                <a:ext cx="640080" cy="640080"/>
              </a:xfrm>
              <a:prstGeom prst="ellipse">
                <a:avLst/>
              </a:prstGeom>
              <a:gradFill>
                <a:gsLst>
                  <a:gs pos="0">
                    <a:srgbClr val="FEDA2E"/>
                  </a:gs>
                  <a:gs pos="100000">
                    <a:srgbClr val="FF6600"/>
                  </a:gs>
                </a:gsLst>
                <a:lin ang="0" scaled="1"/>
              </a:gra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7" name="Oval 76">
                <a:extLst>
                  <a:ext uri="{FF2B5EF4-FFF2-40B4-BE49-F238E27FC236}">
                    <a16:creationId xmlns:a16="http://schemas.microsoft.com/office/drawing/2014/main" id="{7790C4A6-F727-929A-A9B7-95F7C07B01D0}"/>
                  </a:ext>
                </a:extLst>
              </p:cNvPr>
              <p:cNvSpPr>
                <a:spLocks noChangeAspect="1"/>
              </p:cNvSpPr>
              <p:nvPr/>
            </p:nvSpPr>
            <p:spPr bwMode="gray">
              <a:xfrm>
                <a:off x="6693471" y="2221794"/>
                <a:ext cx="576000" cy="576000"/>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endParaRPr lang="en-US" sz="1400" b="1" baseline="-25000" noProof="0" dirty="0">
                  <a:solidFill>
                    <a:schemeClr val="tx1"/>
                  </a:solidFill>
                </a:endParaRPr>
              </a:p>
            </p:txBody>
          </p:sp>
        </p:grpSp>
        <p:pic>
          <p:nvPicPr>
            <p:cNvPr id="70" name="Graphic 69">
              <a:extLst>
                <a:ext uri="{FF2B5EF4-FFF2-40B4-BE49-F238E27FC236}">
                  <a16:creationId xmlns:a16="http://schemas.microsoft.com/office/drawing/2014/main" id="{CB094E66-D72D-5F10-E838-EF3A5B7CB8E8}"/>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bwMode="gray">
            <a:xfrm>
              <a:off x="15874926" y="5740547"/>
              <a:ext cx="225414" cy="232333"/>
            </a:xfrm>
            <a:prstGeom prst="rect">
              <a:avLst/>
            </a:prstGeom>
          </p:spPr>
        </p:pic>
      </p:grpSp>
      <p:grpSp>
        <p:nvGrpSpPr>
          <p:cNvPr id="71" name="Group 70">
            <a:extLst>
              <a:ext uri="{FF2B5EF4-FFF2-40B4-BE49-F238E27FC236}">
                <a16:creationId xmlns:a16="http://schemas.microsoft.com/office/drawing/2014/main" id="{F0FAD782-035D-59DA-E979-E10FDD9BB8D7}"/>
              </a:ext>
            </a:extLst>
          </p:cNvPr>
          <p:cNvGrpSpPr/>
          <p:nvPr/>
        </p:nvGrpSpPr>
        <p:grpSpPr bwMode="gray">
          <a:xfrm>
            <a:off x="8480243" y="5694796"/>
            <a:ext cx="375690" cy="387221"/>
            <a:chOff x="7538295" y="5603463"/>
            <a:chExt cx="457200" cy="457200"/>
          </a:xfrm>
        </p:grpSpPr>
        <p:grpSp>
          <p:nvGrpSpPr>
            <p:cNvPr id="72" name="Group 71">
              <a:extLst>
                <a:ext uri="{FF2B5EF4-FFF2-40B4-BE49-F238E27FC236}">
                  <a16:creationId xmlns:a16="http://schemas.microsoft.com/office/drawing/2014/main" id="{A9ED60B9-0F45-60D6-6898-4CF75F351A6F}"/>
                </a:ext>
              </a:extLst>
            </p:cNvPr>
            <p:cNvGrpSpPr/>
            <p:nvPr/>
          </p:nvGrpSpPr>
          <p:grpSpPr bwMode="gray">
            <a:xfrm>
              <a:off x="7538295" y="5603463"/>
              <a:ext cx="457200" cy="457200"/>
              <a:chOff x="6661431" y="2189755"/>
              <a:chExt cx="640080" cy="640080"/>
            </a:xfrm>
          </p:grpSpPr>
          <p:sp>
            <p:nvSpPr>
              <p:cNvPr id="74" name="Oval 73">
                <a:extLst>
                  <a:ext uri="{FF2B5EF4-FFF2-40B4-BE49-F238E27FC236}">
                    <a16:creationId xmlns:a16="http://schemas.microsoft.com/office/drawing/2014/main" id="{F0427FDF-061F-902A-16DF-38250D2E9A70}"/>
                  </a:ext>
                </a:extLst>
              </p:cNvPr>
              <p:cNvSpPr/>
              <p:nvPr/>
            </p:nvSpPr>
            <p:spPr bwMode="gray">
              <a:xfrm>
                <a:off x="6661431" y="2189755"/>
                <a:ext cx="640080" cy="640080"/>
              </a:xfrm>
              <a:prstGeom prst="ellipse">
                <a:avLst/>
              </a:prstGeom>
              <a:solidFill>
                <a:srgbClr val="FF6600"/>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5" name="Oval 74">
                <a:extLst>
                  <a:ext uri="{FF2B5EF4-FFF2-40B4-BE49-F238E27FC236}">
                    <a16:creationId xmlns:a16="http://schemas.microsoft.com/office/drawing/2014/main" id="{0D1C5CC3-6C94-512F-2848-069ECB5890FC}"/>
                  </a:ext>
                </a:extLst>
              </p:cNvPr>
              <p:cNvSpPr>
                <a:spLocks noChangeAspect="1"/>
              </p:cNvSpPr>
              <p:nvPr/>
            </p:nvSpPr>
            <p:spPr bwMode="gray">
              <a:xfrm>
                <a:off x="6693471" y="2221794"/>
                <a:ext cx="576000" cy="576000"/>
              </a:xfrm>
              <a:prstGeom prst="ellipse">
                <a:avLst/>
              </a:prstGeom>
              <a:solidFill>
                <a:schemeClr val="bg1"/>
              </a:solidFill>
              <a:ln>
                <a:noFill/>
              </a:ln>
              <a:effectLst>
                <a:outerShdw blurRad="317500" sx="102000" sy="102000" algn="ctr"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endParaRPr lang="en-US" sz="1400" b="1" baseline="-25000" noProof="0" dirty="0">
                  <a:solidFill>
                    <a:schemeClr val="tx1"/>
                  </a:solidFill>
                </a:endParaRPr>
              </a:p>
            </p:txBody>
          </p:sp>
        </p:grpSp>
        <p:pic>
          <p:nvPicPr>
            <p:cNvPr id="73" name="Graphic 72">
              <a:extLst>
                <a:ext uri="{FF2B5EF4-FFF2-40B4-BE49-F238E27FC236}">
                  <a16:creationId xmlns:a16="http://schemas.microsoft.com/office/drawing/2014/main" id="{5D6B2B81-5CF0-4CEC-0A55-FEDF6EF2321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bwMode="gray">
            <a:xfrm>
              <a:off x="7629735" y="5694903"/>
              <a:ext cx="274320" cy="274320"/>
            </a:xfrm>
            <a:prstGeom prst="rect">
              <a:avLst/>
            </a:prstGeom>
          </p:spPr>
        </p:pic>
      </p:grpSp>
      <p:sp>
        <p:nvSpPr>
          <p:cNvPr id="186" name="Slide Number Placeholder 4">
            <a:extLst>
              <a:ext uri="{FF2B5EF4-FFF2-40B4-BE49-F238E27FC236}">
                <a16:creationId xmlns:a16="http://schemas.microsoft.com/office/drawing/2014/main" id="{BFC21EC9-2D66-7607-7789-29AAC92B4041}"/>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21</a:t>
            </a:fld>
            <a:endParaRPr lang="en-US" noProof="0" dirty="0"/>
          </a:p>
        </p:txBody>
      </p:sp>
      <p:sp>
        <p:nvSpPr>
          <p:cNvPr id="187" name="Footer Placeholder 5">
            <a:extLst>
              <a:ext uri="{FF2B5EF4-FFF2-40B4-BE49-F238E27FC236}">
                <a16:creationId xmlns:a16="http://schemas.microsoft.com/office/drawing/2014/main" id="{CE7C633B-74F0-39AD-CEC7-0DE5A8F6874B}"/>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3" name="TextBox 2">
            <a:extLst>
              <a:ext uri="{FF2B5EF4-FFF2-40B4-BE49-F238E27FC236}">
                <a16:creationId xmlns:a16="http://schemas.microsoft.com/office/drawing/2014/main" id="{90D9DCF8-F80F-791D-C7D4-2E347E60658E}"/>
              </a:ext>
            </a:extLst>
          </p:cNvPr>
          <p:cNvSpPr txBox="1"/>
          <p:nvPr/>
        </p:nvSpPr>
        <p:spPr>
          <a:xfrm>
            <a:off x="7608475" y="3729664"/>
            <a:ext cx="2832544" cy="511013"/>
          </a:xfrm>
          <a:prstGeom prst="rect">
            <a:avLst/>
          </a:prstGeom>
          <a:noFill/>
        </p:spPr>
        <p:txBody>
          <a:bodyPr wrap="square" lIns="0" tIns="0" rIns="0" bIns="0" rtlCol="0">
            <a:noAutofit/>
          </a:bodyPr>
          <a:lstStyle/>
          <a:p>
            <a:pPr algn="l">
              <a:buClr>
                <a:schemeClr val="accent1"/>
              </a:buClr>
            </a:pPr>
            <a:r>
              <a:rPr lang="en-US" sz="700" noProof="0" dirty="0"/>
              <a:t>Satish, Usha, et al. “Is Co2 an Indoor Pollutant? Direct Effects of Low-To-Moderate CO2 concentrations on Human Decision-Making Performance.” Environmental Health Perspectives, vol. 120, no. 12, Dec. 2012, pp. 1671–77, https://doi.org/10.1289/ehp.1104789.</a:t>
            </a:r>
          </a:p>
        </p:txBody>
      </p:sp>
      <p:sp>
        <p:nvSpPr>
          <p:cNvPr id="4" name="TextBox 3">
            <a:extLst>
              <a:ext uri="{FF2B5EF4-FFF2-40B4-BE49-F238E27FC236}">
                <a16:creationId xmlns:a16="http://schemas.microsoft.com/office/drawing/2014/main" id="{36AB879A-0CEE-75E1-AB21-AB073FCDB12B}"/>
              </a:ext>
            </a:extLst>
          </p:cNvPr>
          <p:cNvSpPr txBox="1"/>
          <p:nvPr/>
        </p:nvSpPr>
        <p:spPr>
          <a:xfrm>
            <a:off x="3567261" y="3794389"/>
            <a:ext cx="2832544" cy="361473"/>
          </a:xfrm>
          <a:prstGeom prst="rect">
            <a:avLst/>
          </a:prstGeom>
          <a:noFill/>
        </p:spPr>
        <p:txBody>
          <a:bodyPr wrap="square" lIns="0" tIns="0" rIns="0" bIns="0" rtlCol="0">
            <a:noAutofit/>
          </a:bodyPr>
          <a:lstStyle/>
          <a:p>
            <a:pPr algn="l">
              <a:buClr>
                <a:schemeClr val="accent1"/>
              </a:buClr>
            </a:pPr>
            <a:r>
              <a:rPr lang="en-US" sz="700" noProof="0" dirty="0"/>
              <a:t>J. Zhang, G. Liu, R, Lutes, M. Brambley, Energy-saving for occupancy-based control (OBC) of Variable-Air-Volume(VAV) Systems, in PNNL-22072, 2013. pp. 1-79, Virginia, The United States of America.</a:t>
            </a:r>
            <a:endParaRPr lang="en-US" sz="500" noProof="0" dirty="0"/>
          </a:p>
        </p:txBody>
      </p:sp>
      <p:pic>
        <p:nvPicPr>
          <p:cNvPr id="1026" name="Picture 2">
            <a:extLst>
              <a:ext uri="{FF2B5EF4-FFF2-40B4-BE49-F238E27FC236}">
                <a16:creationId xmlns:a16="http://schemas.microsoft.com/office/drawing/2014/main" id="{1F6C46C3-B6C2-CB73-2E56-B21488148A8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21214" y="1982841"/>
            <a:ext cx="2789404" cy="1633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4934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EC7B3-3A0B-B19F-FA4B-933D10C76672}"/>
            </a:ext>
          </a:extLst>
        </p:cNvPr>
        <p:cNvGrpSpPr/>
        <p:nvPr/>
      </p:nvGrpSpPr>
      <p:grpSpPr>
        <a:xfrm>
          <a:off x="0" y="0"/>
          <a:ext cx="0" cy="0"/>
          <a:chOff x="0" y="0"/>
          <a:chExt cx="0" cy="0"/>
        </a:xfrm>
      </p:grpSpPr>
      <p:pic>
        <p:nvPicPr>
          <p:cNvPr id="6" name="Picture 2">
            <a:extLst>
              <a:ext uri="{FF2B5EF4-FFF2-40B4-BE49-F238E27FC236}">
                <a16:creationId xmlns:a16="http://schemas.microsoft.com/office/drawing/2014/main" id="{3C779E86-3645-B95E-229D-38145E790C35}"/>
              </a:ext>
            </a:extLst>
          </p:cNvPr>
          <p:cNvPicPr>
            <a:picLocks noGrp="1" noChangeAspect="1" noChangeArrowheads="1"/>
          </p:cNvPicPr>
          <p:nvPr>
            <p:ph type="pic" sz="quarter" idx="11"/>
          </p:nvPr>
        </p:nvPicPr>
        <p:blipFill>
          <a:blip r:embed="rId2">
            <a:extLst>
              <a:ext uri="{28A0092B-C50C-407E-A947-70E740481C1C}">
                <a14:useLocalDpi xmlns:a14="http://schemas.microsoft.com/office/drawing/2010/main" val="0"/>
              </a:ext>
            </a:extLst>
          </a:blip>
          <a:srcRect t="15064" b="15064"/>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3C26085F-8AF6-6517-B237-9117F7F3C92C}"/>
              </a:ext>
            </a:extLst>
          </p:cNvPr>
          <p:cNvSpPr>
            <a:spLocks noGrp="1"/>
          </p:cNvSpPr>
          <p:nvPr>
            <p:ph type="ctrTitle"/>
          </p:nvPr>
        </p:nvSpPr>
        <p:spPr>
          <a:xfrm>
            <a:off x="1355292" y="1158691"/>
            <a:ext cx="7612064" cy="369332"/>
          </a:xfrm>
        </p:spPr>
        <p:txBody>
          <a:bodyPr/>
          <a:lstStyle/>
          <a:p>
            <a:r>
              <a:rPr lang="en-US" noProof="0" dirty="0"/>
              <a:t>Making The Difference With CO</a:t>
            </a:r>
            <a:r>
              <a:rPr lang="en-US" baseline="-25000" noProof="0" dirty="0"/>
              <a:t>2</a:t>
            </a:r>
            <a:r>
              <a:rPr lang="en-US" noProof="0" dirty="0"/>
              <a:t> Sensing</a:t>
            </a:r>
          </a:p>
        </p:txBody>
      </p:sp>
      <p:sp>
        <p:nvSpPr>
          <p:cNvPr id="4" name="Text Placeholder 3">
            <a:extLst>
              <a:ext uri="{FF2B5EF4-FFF2-40B4-BE49-F238E27FC236}">
                <a16:creationId xmlns:a16="http://schemas.microsoft.com/office/drawing/2014/main" id="{096ECDE0-E204-F676-1055-6D4ECB35E056}"/>
              </a:ext>
            </a:extLst>
          </p:cNvPr>
          <p:cNvSpPr>
            <a:spLocks noGrp="1"/>
          </p:cNvSpPr>
          <p:nvPr>
            <p:ph type="body" sz="quarter" idx="14"/>
          </p:nvPr>
        </p:nvSpPr>
        <p:spPr>
          <a:xfrm>
            <a:off x="1355292" y="1528023"/>
            <a:ext cx="7612064" cy="615553"/>
          </a:xfrm>
        </p:spPr>
        <p:txBody>
          <a:bodyPr/>
          <a:lstStyle/>
          <a:p>
            <a:r>
              <a:rPr lang="en-US" noProof="0" dirty="0"/>
              <a:t>SCD4x Applications</a:t>
            </a:r>
          </a:p>
        </p:txBody>
      </p:sp>
    </p:spTree>
    <p:extLst>
      <p:ext uri="{BB962C8B-B14F-4D97-AF65-F5344CB8AC3E}">
        <p14:creationId xmlns:p14="http://schemas.microsoft.com/office/powerpoint/2010/main" val="27010196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What is Demand Control Ventilation &amp; Why Use It? - Varming Consulting  Engineers">
            <a:extLst>
              <a:ext uri="{FF2B5EF4-FFF2-40B4-BE49-F238E27FC236}">
                <a16:creationId xmlns:a16="http://schemas.microsoft.com/office/drawing/2014/main" id="{8BFA2A5A-5FAA-159F-F68B-2D6C71030B3D}"/>
              </a:ext>
            </a:extLst>
          </p:cNvPr>
          <p:cNvPicPr>
            <a:picLocks noGrp="1" noChangeAspect="1" noChangeArrowheads="1"/>
          </p:cNvPicPr>
          <p:nvPr>
            <p:ph type="pic" sz="quarter" idx="11"/>
          </p:nvPr>
        </p:nvPicPr>
        <p:blipFill>
          <a:blip r:embed="rId3">
            <a:extLst>
              <a:ext uri="{28A0092B-C50C-407E-A947-70E740481C1C}">
                <a14:useLocalDpi xmlns:a14="http://schemas.microsoft.com/office/drawing/2010/main" val="0"/>
              </a:ext>
            </a:extLst>
          </a:blip>
          <a:srcRect l="18889" r="18889"/>
          <a:stretch>
            <a:fillRect/>
          </a:stretch>
        </p:blipFill>
        <p:spPr bwMode="auto">
          <a:xfrm>
            <a:off x="36657" y="0"/>
            <a:ext cx="609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a:extLst>
              <a:ext uri="{FF2B5EF4-FFF2-40B4-BE49-F238E27FC236}">
                <a16:creationId xmlns:a16="http://schemas.microsoft.com/office/drawing/2014/main" id="{936FE25F-B92D-5421-23BA-A5A2C062A46C}"/>
              </a:ext>
            </a:extLst>
          </p:cNvPr>
          <p:cNvSpPr>
            <a:spLocks noGrp="1"/>
          </p:cNvSpPr>
          <p:nvPr>
            <p:ph type="body" sz="quarter" idx="13"/>
          </p:nvPr>
        </p:nvSpPr>
        <p:spPr>
          <a:xfrm>
            <a:off x="6456363" y="1404122"/>
            <a:ext cx="5219700" cy="553998"/>
          </a:xfrm>
        </p:spPr>
        <p:txBody>
          <a:bodyPr/>
          <a:lstStyle/>
          <a:p>
            <a:r>
              <a:rPr lang="en-US" noProof="0" dirty="0"/>
              <a:t>Selectively reduce fresh air supply based on room usage throughout buildings</a:t>
            </a:r>
          </a:p>
        </p:txBody>
      </p:sp>
      <p:sp>
        <p:nvSpPr>
          <p:cNvPr id="4" name="Title 3">
            <a:extLst>
              <a:ext uri="{FF2B5EF4-FFF2-40B4-BE49-F238E27FC236}">
                <a16:creationId xmlns:a16="http://schemas.microsoft.com/office/drawing/2014/main" id="{A160BCCC-AAF1-6653-EAD1-72FAE6145B90}"/>
              </a:ext>
            </a:extLst>
          </p:cNvPr>
          <p:cNvSpPr>
            <a:spLocks noGrp="1"/>
          </p:cNvSpPr>
          <p:nvPr>
            <p:ph type="title"/>
          </p:nvPr>
        </p:nvSpPr>
        <p:spPr>
          <a:xfrm>
            <a:off x="6456362" y="476250"/>
            <a:ext cx="5219700" cy="861774"/>
          </a:xfrm>
        </p:spPr>
        <p:txBody>
          <a:bodyPr/>
          <a:lstStyle/>
          <a:p>
            <a:r>
              <a:rPr lang="en-US" noProof="0" dirty="0"/>
              <a:t>Demand-Controlled Ventilation (DCV/VAV)</a:t>
            </a:r>
          </a:p>
        </p:txBody>
      </p:sp>
      <p:sp>
        <p:nvSpPr>
          <p:cNvPr id="5" name="Footer Placeholder 4">
            <a:extLst>
              <a:ext uri="{FF2B5EF4-FFF2-40B4-BE49-F238E27FC236}">
                <a16:creationId xmlns:a16="http://schemas.microsoft.com/office/drawing/2014/main" id="{0958DA60-7755-CBC8-5855-C5A010C64134}"/>
              </a:ext>
            </a:extLst>
          </p:cNvPr>
          <p:cNvSpPr>
            <a:spLocks noGrp="1"/>
          </p:cNvSpPr>
          <p:nvPr>
            <p:ph type="ftr" sz="quarter" idx="16"/>
          </p:nvPr>
        </p:nvSpPr>
        <p:spPr/>
        <p:txBody>
          <a:bodyPr/>
          <a:lstStyle/>
          <a:p>
            <a:r>
              <a:rPr lang="en-US" noProof="0" dirty="0">
                <a:solidFill>
                  <a:schemeClr val="bg1"/>
                </a:solidFill>
              </a:rPr>
              <a:t>© Copyright Sensirion, Switzerland</a:t>
            </a:r>
          </a:p>
        </p:txBody>
      </p:sp>
      <p:sp>
        <p:nvSpPr>
          <p:cNvPr id="6" name="Slide Number Placeholder 5">
            <a:extLst>
              <a:ext uri="{FF2B5EF4-FFF2-40B4-BE49-F238E27FC236}">
                <a16:creationId xmlns:a16="http://schemas.microsoft.com/office/drawing/2014/main" id="{578BA281-750E-9594-3F4E-A085EA64CFDB}"/>
              </a:ext>
            </a:extLst>
          </p:cNvPr>
          <p:cNvSpPr>
            <a:spLocks noGrp="1"/>
          </p:cNvSpPr>
          <p:nvPr>
            <p:ph type="sldNum" sz="quarter" idx="17"/>
          </p:nvPr>
        </p:nvSpPr>
        <p:spPr/>
        <p:txBody>
          <a:bodyPr/>
          <a:lstStyle/>
          <a:p>
            <a:fld id="{B1E691A1-F3A6-4574-B226-B412272B38A6}" type="slidenum">
              <a:rPr lang="en-US" noProof="0" smtClean="0">
                <a:solidFill>
                  <a:schemeClr val="bg1"/>
                </a:solidFill>
              </a:rPr>
              <a:pPr/>
              <a:t>23</a:t>
            </a:fld>
            <a:endParaRPr lang="en-US" noProof="0" dirty="0">
              <a:solidFill>
                <a:schemeClr val="bg1"/>
              </a:solidFill>
            </a:endParaRPr>
          </a:p>
        </p:txBody>
      </p:sp>
      <p:sp>
        <p:nvSpPr>
          <p:cNvPr id="8" name="Text Placeholder 7">
            <a:extLst>
              <a:ext uri="{FF2B5EF4-FFF2-40B4-BE49-F238E27FC236}">
                <a16:creationId xmlns:a16="http://schemas.microsoft.com/office/drawing/2014/main" id="{41B8FE81-73C5-EF72-5139-AE16EC5075CB}"/>
              </a:ext>
            </a:extLst>
          </p:cNvPr>
          <p:cNvSpPr>
            <a:spLocks noGrp="1"/>
          </p:cNvSpPr>
          <p:nvPr>
            <p:ph type="body" sz="quarter" idx="19"/>
          </p:nvPr>
        </p:nvSpPr>
        <p:spPr/>
        <p:txBody>
          <a:bodyPr/>
          <a:lstStyle/>
          <a:p>
            <a:r>
              <a:rPr lang="en-US" noProof="0" dirty="0"/>
              <a:t>Can help to reduce energy consumption of heating, ventilation and air-conditioning (HVAC) systems by 20-50%.</a:t>
            </a:r>
            <a:r>
              <a:rPr lang="en-US" baseline="30000" noProof="0" dirty="0"/>
              <a:t>1,2,3</a:t>
            </a:r>
            <a:endParaRPr lang="en-US" noProof="0" dirty="0"/>
          </a:p>
          <a:p>
            <a:r>
              <a:rPr lang="en-US" noProof="0" dirty="0"/>
              <a:t>In the USA, DCV is mostly regulated by ASHRAE 62.1 in commercial buildings. CO</a:t>
            </a:r>
            <a:r>
              <a:rPr lang="en-US" baseline="-25000" noProof="0" dirty="0"/>
              <a:t>2</a:t>
            </a:r>
            <a:r>
              <a:rPr lang="en-US" noProof="0" dirty="0"/>
              <a:t> measurement accuracy of 30ppm + 3% is required as per 62.1-2022 Addendum d.</a:t>
            </a:r>
          </a:p>
          <a:p>
            <a:r>
              <a:rPr lang="en-US" noProof="0" dirty="0"/>
              <a:t>Europe is governed by EN 15251, which does not define an accuracy for measurement devices, and local legislation which may include measurement device requirements (e.g. Belgian NBN D50-001).</a:t>
            </a:r>
          </a:p>
        </p:txBody>
      </p:sp>
      <p:pic>
        <p:nvPicPr>
          <p:cNvPr id="11" name="Picture 10" descr="DCV ONE - Lindab">
            <a:extLst>
              <a:ext uri="{FF2B5EF4-FFF2-40B4-BE49-F238E27FC236}">
                <a16:creationId xmlns:a16="http://schemas.microsoft.com/office/drawing/2014/main" id="{A810C3C1-307D-EB24-2CBA-C8B4ED54C9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2462" t="4564" r="47971" b="4564"/>
          <a:stretch>
            <a:fillRect/>
          </a:stretch>
        </p:blipFill>
        <p:spPr bwMode="auto">
          <a:xfrm>
            <a:off x="3527895" y="442392"/>
            <a:ext cx="1991022" cy="1991022"/>
          </a:xfrm>
          <a:custGeom>
            <a:avLst/>
            <a:gdLst>
              <a:gd name="connsiteX0" fmla="*/ 1206000 w 2412000"/>
              <a:gd name="connsiteY0" fmla="*/ 0 h 2412000"/>
              <a:gd name="connsiteX1" fmla="*/ 2412000 w 2412000"/>
              <a:gd name="connsiteY1" fmla="*/ 1206000 h 2412000"/>
              <a:gd name="connsiteX2" fmla="*/ 1206000 w 2412000"/>
              <a:gd name="connsiteY2" fmla="*/ 2412000 h 2412000"/>
              <a:gd name="connsiteX3" fmla="*/ 0 w 2412000"/>
              <a:gd name="connsiteY3" fmla="*/ 1206000 h 2412000"/>
              <a:gd name="connsiteX4" fmla="*/ 1206000 w 2412000"/>
              <a:gd name="connsiteY4" fmla="*/ 0 h 2412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2000" h="2412000">
                <a:moveTo>
                  <a:pt x="1206000" y="0"/>
                </a:moveTo>
                <a:cubicBezTo>
                  <a:pt x="1872055" y="0"/>
                  <a:pt x="2412000" y="539945"/>
                  <a:pt x="2412000" y="1206000"/>
                </a:cubicBezTo>
                <a:cubicBezTo>
                  <a:pt x="2412000" y="1872055"/>
                  <a:pt x="1872055" y="2412000"/>
                  <a:pt x="1206000" y="2412000"/>
                </a:cubicBezTo>
                <a:cubicBezTo>
                  <a:pt x="539945" y="2412000"/>
                  <a:pt x="0" y="1872055"/>
                  <a:pt x="0" y="1206000"/>
                </a:cubicBezTo>
                <a:cubicBezTo>
                  <a:pt x="0" y="539945"/>
                  <a:pt x="539945" y="0"/>
                  <a:pt x="1206000" y="0"/>
                </a:cubicBezTo>
                <a:close/>
              </a:path>
            </a:pathLst>
          </a:custGeom>
          <a:noFill/>
          <a:ln w="38100">
            <a:solidFill>
              <a:schemeClr val="bg1"/>
            </a:solidFill>
          </a:ln>
          <a:extLst>
            <a:ext uri="{909E8E84-426E-40DD-AFC4-6F175D3DCCD1}">
              <a14:hiddenFill xmlns:a14="http://schemas.microsoft.com/office/drawing/2010/main">
                <a:solidFill>
                  <a:srgbClr val="FFFFFF"/>
                </a:solidFill>
              </a14:hiddenFill>
            </a:ext>
          </a:extLst>
        </p:spPr>
      </p:pic>
      <p:pic>
        <p:nvPicPr>
          <p:cNvPr id="14" name="Picture 13" descr="Variabler Volumenstromregler | VAV-Antriebe | Belimo">
            <a:extLst>
              <a:ext uri="{FF2B5EF4-FFF2-40B4-BE49-F238E27FC236}">
                <a16:creationId xmlns:a16="http://schemas.microsoft.com/office/drawing/2014/main" id="{96C7C6C1-CFE5-FFDA-B1CA-22DAEB7460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36843" t="17655" b="22294"/>
          <a:stretch>
            <a:fillRect/>
          </a:stretch>
        </p:blipFill>
        <p:spPr bwMode="auto">
          <a:xfrm>
            <a:off x="552234" y="2433403"/>
            <a:ext cx="2070846" cy="2069593"/>
          </a:xfrm>
          <a:custGeom>
            <a:avLst/>
            <a:gdLst>
              <a:gd name="connsiteX0" fmla="*/ 1237130 w 2474259"/>
              <a:gd name="connsiteY0" fmla="*/ 0 h 2472762"/>
              <a:gd name="connsiteX1" fmla="*/ 2467873 w 2474259"/>
              <a:gd name="connsiteY1" fmla="*/ 1109969 h 2472762"/>
              <a:gd name="connsiteX2" fmla="*/ 2474259 w 2474259"/>
              <a:gd name="connsiteY2" fmla="*/ 1236362 h 2472762"/>
              <a:gd name="connsiteX3" fmla="*/ 2474259 w 2474259"/>
              <a:gd name="connsiteY3" fmla="*/ 1236401 h 2472762"/>
              <a:gd name="connsiteX4" fmla="*/ 2467873 w 2474259"/>
              <a:gd name="connsiteY4" fmla="*/ 1362794 h 2472762"/>
              <a:gd name="connsiteX5" fmla="*/ 1237130 w 2474259"/>
              <a:gd name="connsiteY5" fmla="*/ 2472762 h 2472762"/>
              <a:gd name="connsiteX6" fmla="*/ 0 w 2474259"/>
              <a:gd name="connsiteY6" fmla="*/ 1236381 h 2472762"/>
              <a:gd name="connsiteX7" fmla="*/ 1237130 w 2474259"/>
              <a:gd name="connsiteY7" fmla="*/ 0 h 2472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74259" h="2472762">
                <a:moveTo>
                  <a:pt x="1237130" y="0"/>
                </a:moveTo>
                <a:cubicBezTo>
                  <a:pt x="1877675" y="0"/>
                  <a:pt x="2404520" y="486516"/>
                  <a:pt x="2467873" y="1109969"/>
                </a:cubicBezTo>
                <a:lnTo>
                  <a:pt x="2474259" y="1236362"/>
                </a:lnTo>
                <a:lnTo>
                  <a:pt x="2474259" y="1236401"/>
                </a:lnTo>
                <a:lnTo>
                  <a:pt x="2467873" y="1362794"/>
                </a:lnTo>
                <a:cubicBezTo>
                  <a:pt x="2404520" y="1986246"/>
                  <a:pt x="1877675" y="2472762"/>
                  <a:pt x="1237130" y="2472762"/>
                </a:cubicBezTo>
                <a:cubicBezTo>
                  <a:pt x="553882" y="2472762"/>
                  <a:pt x="0" y="1919215"/>
                  <a:pt x="0" y="1236381"/>
                </a:cubicBezTo>
                <a:cubicBezTo>
                  <a:pt x="0" y="553547"/>
                  <a:pt x="553882" y="0"/>
                  <a:pt x="1237130" y="0"/>
                </a:cubicBezTo>
                <a:close/>
              </a:path>
            </a:pathLst>
          </a:custGeom>
          <a:noFill/>
          <a:ln w="38100">
            <a:solidFill>
              <a:schemeClr val="bg1"/>
            </a:solidFill>
          </a:ln>
          <a:extLst>
            <a:ext uri="{909E8E84-426E-40DD-AFC4-6F175D3DCCD1}">
              <a14:hiddenFill xmlns:a14="http://schemas.microsoft.com/office/drawing/2010/main">
                <a:solidFill>
                  <a:srgbClr val="FFFFFF"/>
                </a:solidFill>
              </a14:hiddenFill>
            </a:ext>
          </a:extLst>
        </p:spPr>
      </p:pic>
      <p:pic>
        <p:nvPicPr>
          <p:cNvPr id="16" name="Picture 15" descr="ABB Cylon — boxclever">
            <a:extLst>
              <a:ext uri="{FF2B5EF4-FFF2-40B4-BE49-F238E27FC236}">
                <a16:creationId xmlns:a16="http://schemas.microsoft.com/office/drawing/2014/main" id="{03EA9376-BFC8-7CD8-74CF-9886489E54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28593" t="9851" r="28593" b="14016"/>
          <a:stretch>
            <a:fillRect/>
          </a:stretch>
        </p:blipFill>
        <p:spPr bwMode="auto">
          <a:xfrm>
            <a:off x="3666564" y="4502996"/>
            <a:ext cx="1852353" cy="1852353"/>
          </a:xfrm>
          <a:custGeom>
            <a:avLst/>
            <a:gdLst>
              <a:gd name="connsiteX0" fmla="*/ 2610000 w 5220000"/>
              <a:gd name="connsiteY0" fmla="*/ 0 h 5220000"/>
              <a:gd name="connsiteX1" fmla="*/ 5220000 w 5220000"/>
              <a:gd name="connsiteY1" fmla="*/ 2610000 h 5220000"/>
              <a:gd name="connsiteX2" fmla="*/ 2610000 w 5220000"/>
              <a:gd name="connsiteY2" fmla="*/ 5220000 h 5220000"/>
              <a:gd name="connsiteX3" fmla="*/ 0 w 5220000"/>
              <a:gd name="connsiteY3" fmla="*/ 2610000 h 5220000"/>
              <a:gd name="connsiteX4" fmla="*/ 2610000 w 5220000"/>
              <a:gd name="connsiteY4" fmla="*/ 0 h 52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20000" h="5220000">
                <a:moveTo>
                  <a:pt x="2610000" y="0"/>
                </a:moveTo>
                <a:cubicBezTo>
                  <a:pt x="4051463" y="0"/>
                  <a:pt x="5220000" y="1168537"/>
                  <a:pt x="5220000" y="2610000"/>
                </a:cubicBezTo>
                <a:cubicBezTo>
                  <a:pt x="5220000" y="4051463"/>
                  <a:pt x="4051463" y="5220000"/>
                  <a:pt x="2610000" y="5220000"/>
                </a:cubicBezTo>
                <a:cubicBezTo>
                  <a:pt x="1168537" y="5220000"/>
                  <a:pt x="0" y="4051463"/>
                  <a:pt x="0" y="2610000"/>
                </a:cubicBezTo>
                <a:cubicBezTo>
                  <a:pt x="0" y="1168537"/>
                  <a:pt x="1168537" y="0"/>
                  <a:pt x="2610000" y="0"/>
                </a:cubicBezTo>
                <a:close/>
              </a:path>
            </a:pathLst>
          </a:custGeom>
          <a:noFill/>
          <a:ln w="38100">
            <a:solidFill>
              <a:schemeClr val="bg1"/>
            </a:solidFill>
          </a:ln>
          <a:extLst>
            <a:ext uri="{909E8E84-426E-40DD-AFC4-6F175D3DCCD1}">
              <a14:hiddenFill xmlns:a14="http://schemas.microsoft.com/office/drawing/2010/main">
                <a:solidFill>
                  <a:srgbClr val="FFFFFF"/>
                </a:solidFill>
              </a14:hiddenFill>
            </a:ext>
          </a:extLst>
        </p:spPr>
      </p:pic>
      <p:sp>
        <p:nvSpPr>
          <p:cNvPr id="17" name="Freeform: Shape 16">
            <a:extLst>
              <a:ext uri="{FF2B5EF4-FFF2-40B4-BE49-F238E27FC236}">
                <a16:creationId xmlns:a16="http://schemas.microsoft.com/office/drawing/2014/main" id="{EB6B5EA3-F695-A060-2F53-2AE0418F140A}"/>
              </a:ext>
            </a:extLst>
          </p:cNvPr>
          <p:cNvSpPr/>
          <p:nvPr/>
        </p:nvSpPr>
        <p:spPr>
          <a:xfrm>
            <a:off x="1416248" y="4527176"/>
            <a:ext cx="2268246" cy="878542"/>
          </a:xfrm>
          <a:custGeom>
            <a:avLst/>
            <a:gdLst>
              <a:gd name="connsiteX0" fmla="*/ 2268246 w 2268246"/>
              <a:gd name="connsiteY0" fmla="*/ 636495 h 878542"/>
              <a:gd name="connsiteX1" fmla="*/ 1936552 w 2268246"/>
              <a:gd name="connsiteY1" fmla="*/ 788895 h 878542"/>
              <a:gd name="connsiteX2" fmla="*/ 1784152 w 2268246"/>
              <a:gd name="connsiteY2" fmla="*/ 815789 h 878542"/>
              <a:gd name="connsiteX3" fmla="*/ 1264199 w 2268246"/>
              <a:gd name="connsiteY3" fmla="*/ 690283 h 878542"/>
              <a:gd name="connsiteX4" fmla="*/ 1246270 w 2268246"/>
              <a:gd name="connsiteY4" fmla="*/ 609600 h 878542"/>
              <a:gd name="connsiteX5" fmla="*/ 1255234 w 2268246"/>
              <a:gd name="connsiteY5" fmla="*/ 385483 h 878542"/>
              <a:gd name="connsiteX6" fmla="*/ 1335917 w 2268246"/>
              <a:gd name="connsiteY6" fmla="*/ 349624 h 878542"/>
              <a:gd name="connsiteX7" fmla="*/ 1416599 w 2268246"/>
              <a:gd name="connsiteY7" fmla="*/ 385483 h 878542"/>
              <a:gd name="connsiteX8" fmla="*/ 1461423 w 2268246"/>
              <a:gd name="connsiteY8" fmla="*/ 475130 h 878542"/>
              <a:gd name="connsiteX9" fmla="*/ 1515211 w 2268246"/>
              <a:gd name="connsiteY9" fmla="*/ 555812 h 878542"/>
              <a:gd name="connsiteX10" fmla="*/ 1542105 w 2268246"/>
              <a:gd name="connsiteY10" fmla="*/ 645459 h 878542"/>
              <a:gd name="connsiteX11" fmla="*/ 1533140 w 2268246"/>
              <a:gd name="connsiteY11" fmla="*/ 717177 h 878542"/>
              <a:gd name="connsiteX12" fmla="*/ 1461423 w 2268246"/>
              <a:gd name="connsiteY12" fmla="*/ 824753 h 878542"/>
              <a:gd name="connsiteX13" fmla="*/ 1282128 w 2268246"/>
              <a:gd name="connsiteY13" fmla="*/ 878542 h 878542"/>
              <a:gd name="connsiteX14" fmla="*/ 1066976 w 2268246"/>
              <a:gd name="connsiteY14" fmla="*/ 869577 h 878542"/>
              <a:gd name="connsiteX15" fmla="*/ 815964 w 2268246"/>
              <a:gd name="connsiteY15" fmla="*/ 806824 h 878542"/>
              <a:gd name="connsiteX16" fmla="*/ 726317 w 2268246"/>
              <a:gd name="connsiteY16" fmla="*/ 735106 h 878542"/>
              <a:gd name="connsiteX17" fmla="*/ 609776 w 2268246"/>
              <a:gd name="connsiteY17" fmla="*/ 555812 h 878542"/>
              <a:gd name="connsiteX18" fmla="*/ 636670 w 2268246"/>
              <a:gd name="connsiteY18" fmla="*/ 412377 h 878542"/>
              <a:gd name="connsiteX19" fmla="*/ 654599 w 2268246"/>
              <a:gd name="connsiteY19" fmla="*/ 385483 h 878542"/>
              <a:gd name="connsiteX20" fmla="*/ 681493 w 2268246"/>
              <a:gd name="connsiteY20" fmla="*/ 376518 h 878542"/>
              <a:gd name="connsiteX21" fmla="*/ 744246 w 2268246"/>
              <a:gd name="connsiteY21" fmla="*/ 385483 h 878542"/>
              <a:gd name="connsiteX22" fmla="*/ 842858 w 2268246"/>
              <a:gd name="connsiteY22" fmla="*/ 484095 h 878542"/>
              <a:gd name="connsiteX23" fmla="*/ 851823 w 2268246"/>
              <a:gd name="connsiteY23" fmla="*/ 537883 h 878542"/>
              <a:gd name="connsiteX24" fmla="*/ 798034 w 2268246"/>
              <a:gd name="connsiteY24" fmla="*/ 663389 h 878542"/>
              <a:gd name="connsiteX25" fmla="*/ 681493 w 2268246"/>
              <a:gd name="connsiteY25" fmla="*/ 735106 h 878542"/>
              <a:gd name="connsiteX26" fmla="*/ 591846 w 2268246"/>
              <a:gd name="connsiteY26" fmla="*/ 744071 h 878542"/>
              <a:gd name="connsiteX27" fmla="*/ 322905 w 2268246"/>
              <a:gd name="connsiteY27" fmla="*/ 717177 h 878542"/>
              <a:gd name="connsiteX28" fmla="*/ 206364 w 2268246"/>
              <a:gd name="connsiteY28" fmla="*/ 672353 h 878542"/>
              <a:gd name="connsiteX29" fmla="*/ 152576 w 2268246"/>
              <a:gd name="connsiteY29" fmla="*/ 582706 h 878542"/>
              <a:gd name="connsiteX30" fmla="*/ 18105 w 2268246"/>
              <a:gd name="connsiteY30" fmla="*/ 313765 h 878542"/>
              <a:gd name="connsiteX31" fmla="*/ 9140 w 2268246"/>
              <a:gd name="connsiteY31" fmla="*/ 242048 h 878542"/>
              <a:gd name="connsiteX32" fmla="*/ 176 w 2268246"/>
              <a:gd name="connsiteY32" fmla="*/ 179295 h 878542"/>
              <a:gd name="connsiteX33" fmla="*/ 18105 w 2268246"/>
              <a:gd name="connsiteY33" fmla="*/ 17930 h 878542"/>
              <a:gd name="connsiteX34" fmla="*/ 27070 w 2268246"/>
              <a:gd name="connsiteY34" fmla="*/ 0 h 878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268246" h="878542">
                <a:moveTo>
                  <a:pt x="2268246" y="636495"/>
                </a:moveTo>
                <a:cubicBezTo>
                  <a:pt x="2147363" y="717082"/>
                  <a:pt x="2157479" y="715252"/>
                  <a:pt x="1936552" y="788895"/>
                </a:cubicBezTo>
                <a:cubicBezTo>
                  <a:pt x="1887614" y="805208"/>
                  <a:pt x="1834952" y="806824"/>
                  <a:pt x="1784152" y="815789"/>
                </a:cubicBezTo>
                <a:cubicBezTo>
                  <a:pt x="1576961" y="798156"/>
                  <a:pt x="1385668" y="867815"/>
                  <a:pt x="1264199" y="690283"/>
                </a:cubicBezTo>
                <a:cubicBezTo>
                  <a:pt x="1248642" y="667545"/>
                  <a:pt x="1252246" y="636494"/>
                  <a:pt x="1246270" y="609600"/>
                </a:cubicBezTo>
                <a:cubicBezTo>
                  <a:pt x="1239640" y="530048"/>
                  <a:pt x="1225717" y="464195"/>
                  <a:pt x="1255234" y="385483"/>
                </a:cubicBezTo>
                <a:cubicBezTo>
                  <a:pt x="1265947" y="356914"/>
                  <a:pt x="1314517" y="353904"/>
                  <a:pt x="1335917" y="349624"/>
                </a:cubicBezTo>
                <a:cubicBezTo>
                  <a:pt x="1362811" y="361577"/>
                  <a:pt x="1395788" y="364672"/>
                  <a:pt x="1416599" y="385483"/>
                </a:cubicBezTo>
                <a:cubicBezTo>
                  <a:pt x="1440223" y="409107"/>
                  <a:pt x="1444684" y="446217"/>
                  <a:pt x="1461423" y="475130"/>
                </a:cubicBezTo>
                <a:cubicBezTo>
                  <a:pt x="1477618" y="503103"/>
                  <a:pt x="1497282" y="528918"/>
                  <a:pt x="1515211" y="555812"/>
                </a:cubicBezTo>
                <a:cubicBezTo>
                  <a:pt x="1524176" y="585694"/>
                  <a:pt x="1538660" y="614452"/>
                  <a:pt x="1542105" y="645459"/>
                </a:cubicBezTo>
                <a:cubicBezTo>
                  <a:pt x="1544765" y="669404"/>
                  <a:pt x="1543026" y="695207"/>
                  <a:pt x="1533140" y="717177"/>
                </a:cubicBezTo>
                <a:cubicBezTo>
                  <a:pt x="1515455" y="756478"/>
                  <a:pt x="1491897" y="794279"/>
                  <a:pt x="1461423" y="824753"/>
                </a:cubicBezTo>
                <a:cubicBezTo>
                  <a:pt x="1419730" y="866446"/>
                  <a:pt x="1331005" y="870396"/>
                  <a:pt x="1282128" y="878542"/>
                </a:cubicBezTo>
                <a:cubicBezTo>
                  <a:pt x="1210411" y="875554"/>
                  <a:pt x="1138399" y="876719"/>
                  <a:pt x="1066976" y="869577"/>
                </a:cubicBezTo>
                <a:cubicBezTo>
                  <a:pt x="954107" y="858290"/>
                  <a:pt x="917071" y="840527"/>
                  <a:pt x="815964" y="806824"/>
                </a:cubicBezTo>
                <a:cubicBezTo>
                  <a:pt x="786082" y="782918"/>
                  <a:pt x="752674" y="762850"/>
                  <a:pt x="726317" y="735106"/>
                </a:cubicBezTo>
                <a:cubicBezTo>
                  <a:pt x="658252" y="663459"/>
                  <a:pt x="648593" y="633448"/>
                  <a:pt x="609776" y="555812"/>
                </a:cubicBezTo>
                <a:cubicBezTo>
                  <a:pt x="618741" y="508000"/>
                  <a:pt x="624290" y="459420"/>
                  <a:pt x="636670" y="412377"/>
                </a:cubicBezTo>
                <a:cubicBezTo>
                  <a:pt x="639412" y="401958"/>
                  <a:pt x="646186" y="392214"/>
                  <a:pt x="654599" y="385483"/>
                </a:cubicBezTo>
                <a:cubicBezTo>
                  <a:pt x="661978" y="379580"/>
                  <a:pt x="672528" y="379506"/>
                  <a:pt x="681493" y="376518"/>
                </a:cubicBezTo>
                <a:cubicBezTo>
                  <a:pt x="702411" y="379506"/>
                  <a:pt x="726665" y="373762"/>
                  <a:pt x="744246" y="385483"/>
                </a:cubicBezTo>
                <a:cubicBezTo>
                  <a:pt x="782925" y="411269"/>
                  <a:pt x="842858" y="484095"/>
                  <a:pt x="842858" y="484095"/>
                </a:cubicBezTo>
                <a:cubicBezTo>
                  <a:pt x="845846" y="502024"/>
                  <a:pt x="856232" y="520249"/>
                  <a:pt x="851823" y="537883"/>
                </a:cubicBezTo>
                <a:cubicBezTo>
                  <a:pt x="840784" y="582040"/>
                  <a:pt x="821768" y="624551"/>
                  <a:pt x="798034" y="663389"/>
                </a:cubicBezTo>
                <a:cubicBezTo>
                  <a:pt x="783183" y="687691"/>
                  <a:pt x="699305" y="730158"/>
                  <a:pt x="681493" y="735106"/>
                </a:cubicBezTo>
                <a:cubicBezTo>
                  <a:pt x="652557" y="743144"/>
                  <a:pt x="621728" y="741083"/>
                  <a:pt x="591846" y="744071"/>
                </a:cubicBezTo>
                <a:cubicBezTo>
                  <a:pt x="502199" y="735106"/>
                  <a:pt x="411479" y="733656"/>
                  <a:pt x="322905" y="717177"/>
                </a:cubicBezTo>
                <a:cubicBezTo>
                  <a:pt x="281986" y="709564"/>
                  <a:pt x="239032" y="698143"/>
                  <a:pt x="206364" y="672353"/>
                </a:cubicBezTo>
                <a:cubicBezTo>
                  <a:pt x="179012" y="650759"/>
                  <a:pt x="169500" y="613169"/>
                  <a:pt x="152576" y="582706"/>
                </a:cubicBezTo>
                <a:cubicBezTo>
                  <a:pt x="76284" y="445380"/>
                  <a:pt x="77812" y="443130"/>
                  <a:pt x="18105" y="313765"/>
                </a:cubicBezTo>
                <a:cubicBezTo>
                  <a:pt x="15117" y="289859"/>
                  <a:pt x="12324" y="265928"/>
                  <a:pt x="9140" y="242048"/>
                </a:cubicBezTo>
                <a:cubicBezTo>
                  <a:pt x="6347" y="221103"/>
                  <a:pt x="176" y="200425"/>
                  <a:pt x="176" y="179295"/>
                </a:cubicBezTo>
                <a:cubicBezTo>
                  <a:pt x="176" y="114448"/>
                  <a:pt x="-3049" y="70813"/>
                  <a:pt x="18105" y="17930"/>
                </a:cubicBezTo>
                <a:cubicBezTo>
                  <a:pt x="20587" y="11726"/>
                  <a:pt x="24082" y="5977"/>
                  <a:pt x="27070" y="0"/>
                </a:cubicBezTo>
              </a:path>
            </a:pathLst>
          </a:cu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BED871DA-59B7-61C6-4349-988849AA3000}"/>
              </a:ext>
            </a:extLst>
          </p:cNvPr>
          <p:cNvSpPr/>
          <p:nvPr/>
        </p:nvSpPr>
        <p:spPr>
          <a:xfrm>
            <a:off x="3140787" y="2434817"/>
            <a:ext cx="1191119" cy="2034381"/>
          </a:xfrm>
          <a:custGeom>
            <a:avLst/>
            <a:gdLst>
              <a:gd name="connsiteX0" fmla="*/ 2317429 w 2317748"/>
              <a:gd name="connsiteY0" fmla="*/ 2697666 h 2697666"/>
              <a:gd name="connsiteX1" fmla="*/ 874112 w 2317748"/>
              <a:gd name="connsiteY1" fmla="*/ 1863948 h 2697666"/>
              <a:gd name="connsiteX2" fmla="*/ 4535 w 2317748"/>
              <a:gd name="connsiteY2" fmla="*/ 2419760 h 2697666"/>
              <a:gd name="connsiteX3" fmla="*/ 1232700 w 2317748"/>
              <a:gd name="connsiteY3" fmla="*/ 2536301 h 2697666"/>
              <a:gd name="connsiteX4" fmla="*/ 1815406 w 2317748"/>
              <a:gd name="connsiteY4" fmla="*/ 1577078 h 2697666"/>
              <a:gd name="connsiteX5" fmla="*/ 1322347 w 2317748"/>
              <a:gd name="connsiteY5" fmla="*/ 958513 h 2697666"/>
              <a:gd name="connsiteX6" fmla="*/ 766535 w 2317748"/>
              <a:gd name="connsiteY6" fmla="*/ 1164701 h 2697666"/>
              <a:gd name="connsiteX7" fmla="*/ 1322347 w 2317748"/>
              <a:gd name="connsiteY7" fmla="*/ 1801195 h 2697666"/>
              <a:gd name="connsiteX8" fmla="*/ 1869194 w 2317748"/>
              <a:gd name="connsiteY8" fmla="*/ 1595007 h 2697666"/>
              <a:gd name="connsiteX9" fmla="*/ 2317429 w 2317748"/>
              <a:gd name="connsiteY9" fmla="*/ 1155736 h 2697666"/>
              <a:gd name="connsiteX10" fmla="*/ 1940912 w 2317748"/>
              <a:gd name="connsiteY10" fmla="*/ 573030 h 2697666"/>
              <a:gd name="connsiteX11" fmla="*/ 1949876 w 2317748"/>
              <a:gd name="connsiteY11" fmla="*/ 53078 h 2697666"/>
              <a:gd name="connsiteX12" fmla="*/ 1985735 w 2317748"/>
              <a:gd name="connsiteY12" fmla="*/ 17219 h 2697666"/>
              <a:gd name="connsiteX13" fmla="*/ 1985735 w 2317748"/>
              <a:gd name="connsiteY13" fmla="*/ 17219 h 2697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17748" h="2697666">
                <a:moveTo>
                  <a:pt x="2317429" y="2697666"/>
                </a:moveTo>
                <a:cubicBezTo>
                  <a:pt x="1788511" y="2303966"/>
                  <a:pt x="1259594" y="1910266"/>
                  <a:pt x="874112" y="1863948"/>
                </a:cubicBezTo>
                <a:cubicBezTo>
                  <a:pt x="488630" y="1817630"/>
                  <a:pt x="-55230" y="2307701"/>
                  <a:pt x="4535" y="2419760"/>
                </a:cubicBezTo>
                <a:cubicBezTo>
                  <a:pt x="64300" y="2531819"/>
                  <a:pt x="930888" y="2676748"/>
                  <a:pt x="1232700" y="2536301"/>
                </a:cubicBezTo>
                <a:cubicBezTo>
                  <a:pt x="1534512" y="2395854"/>
                  <a:pt x="1800465" y="1840043"/>
                  <a:pt x="1815406" y="1577078"/>
                </a:cubicBezTo>
                <a:cubicBezTo>
                  <a:pt x="1830347" y="1314113"/>
                  <a:pt x="1497159" y="1027242"/>
                  <a:pt x="1322347" y="958513"/>
                </a:cubicBezTo>
                <a:cubicBezTo>
                  <a:pt x="1147535" y="889783"/>
                  <a:pt x="766535" y="1024254"/>
                  <a:pt x="766535" y="1164701"/>
                </a:cubicBezTo>
                <a:cubicBezTo>
                  <a:pt x="766535" y="1305148"/>
                  <a:pt x="1138571" y="1729477"/>
                  <a:pt x="1322347" y="1801195"/>
                </a:cubicBezTo>
                <a:cubicBezTo>
                  <a:pt x="1506123" y="1872913"/>
                  <a:pt x="1703347" y="1702583"/>
                  <a:pt x="1869194" y="1595007"/>
                </a:cubicBezTo>
                <a:cubicBezTo>
                  <a:pt x="2035041" y="1487431"/>
                  <a:pt x="2305476" y="1326066"/>
                  <a:pt x="2317429" y="1155736"/>
                </a:cubicBezTo>
                <a:cubicBezTo>
                  <a:pt x="2329382" y="985406"/>
                  <a:pt x="2002171" y="756806"/>
                  <a:pt x="1940912" y="573030"/>
                </a:cubicBezTo>
                <a:cubicBezTo>
                  <a:pt x="1879653" y="389254"/>
                  <a:pt x="1942406" y="145713"/>
                  <a:pt x="1949876" y="53078"/>
                </a:cubicBezTo>
                <a:cubicBezTo>
                  <a:pt x="1957346" y="-39557"/>
                  <a:pt x="1985735" y="17219"/>
                  <a:pt x="1985735" y="17219"/>
                </a:cubicBezTo>
                <a:lnTo>
                  <a:pt x="1985735" y="17219"/>
                </a:lnTo>
              </a:path>
            </a:pathLst>
          </a:custGeom>
          <a:noFill/>
          <a:ln w="38100">
            <a:solidFill>
              <a:schemeClr val="bg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18">
            <a:extLst>
              <a:ext uri="{FF2B5EF4-FFF2-40B4-BE49-F238E27FC236}">
                <a16:creationId xmlns:a16="http://schemas.microsoft.com/office/drawing/2014/main" id="{BEE36185-1482-0D6A-85D1-C7BCBC0DD25D}"/>
              </a:ext>
            </a:extLst>
          </p:cNvPr>
          <p:cNvSpPr/>
          <p:nvPr/>
        </p:nvSpPr>
        <p:spPr>
          <a:xfrm>
            <a:off x="986185" y="4459581"/>
            <a:ext cx="2671415" cy="1274542"/>
          </a:xfrm>
          <a:custGeom>
            <a:avLst/>
            <a:gdLst>
              <a:gd name="connsiteX0" fmla="*/ 2671415 w 2671415"/>
              <a:gd name="connsiteY0" fmla="*/ 1125432 h 1609545"/>
              <a:gd name="connsiteX1" fmla="*/ 1380497 w 2671415"/>
              <a:gd name="connsiteY1" fmla="*/ 1071644 h 1609545"/>
              <a:gd name="connsiteX2" fmla="*/ 2016991 w 2671415"/>
              <a:gd name="connsiteY2" fmla="*/ 838561 h 1609545"/>
              <a:gd name="connsiteX3" fmla="*/ 2366615 w 2671415"/>
              <a:gd name="connsiteY3" fmla="*/ 1134396 h 1609545"/>
              <a:gd name="connsiteX4" fmla="*/ 1694262 w 2671415"/>
              <a:gd name="connsiteY4" fmla="*/ 1609526 h 1609545"/>
              <a:gd name="connsiteX5" fmla="*/ 448168 w 2671415"/>
              <a:gd name="connsiteY5" fmla="*/ 1116467 h 1609545"/>
              <a:gd name="connsiteX6" fmla="*/ 555744 w 2671415"/>
              <a:gd name="connsiteY6" fmla="*/ 453079 h 1609545"/>
              <a:gd name="connsiteX7" fmla="*/ 1228097 w 2671415"/>
              <a:gd name="connsiteY7" fmla="*/ 417220 h 1609545"/>
              <a:gd name="connsiteX8" fmla="*/ 1039839 w 2671415"/>
              <a:gd name="connsiteY8" fmla="*/ 901314 h 1609545"/>
              <a:gd name="connsiteX9" fmla="*/ 98544 w 2671415"/>
              <a:gd name="connsiteY9" fmla="*/ 1179220 h 1609545"/>
              <a:gd name="connsiteX10" fmla="*/ 35791 w 2671415"/>
              <a:gd name="connsiteY10" fmla="*/ 632373 h 1609545"/>
              <a:gd name="connsiteX11" fmla="*/ 161297 w 2671415"/>
              <a:gd name="connsiteY11" fmla="*/ 49667 h 1609545"/>
              <a:gd name="connsiteX12" fmla="*/ 233015 w 2671415"/>
              <a:gd name="connsiteY12" fmla="*/ 31738 h 1609545"/>
              <a:gd name="connsiteX13" fmla="*/ 197156 w 2671415"/>
              <a:gd name="connsiteY13" fmla="*/ 4844 h 1609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71415" h="1609545">
                <a:moveTo>
                  <a:pt x="2671415" y="1125432"/>
                </a:moveTo>
                <a:cubicBezTo>
                  <a:pt x="2080491" y="1122444"/>
                  <a:pt x="1489568" y="1119456"/>
                  <a:pt x="1380497" y="1071644"/>
                </a:cubicBezTo>
                <a:cubicBezTo>
                  <a:pt x="1271426" y="1023832"/>
                  <a:pt x="1852638" y="828102"/>
                  <a:pt x="2016991" y="838561"/>
                </a:cubicBezTo>
                <a:cubicBezTo>
                  <a:pt x="2181344" y="849020"/>
                  <a:pt x="2420403" y="1005902"/>
                  <a:pt x="2366615" y="1134396"/>
                </a:cubicBezTo>
                <a:cubicBezTo>
                  <a:pt x="2312827" y="1262890"/>
                  <a:pt x="2014003" y="1612514"/>
                  <a:pt x="1694262" y="1609526"/>
                </a:cubicBezTo>
                <a:cubicBezTo>
                  <a:pt x="1374521" y="1606538"/>
                  <a:pt x="637921" y="1309208"/>
                  <a:pt x="448168" y="1116467"/>
                </a:cubicBezTo>
                <a:cubicBezTo>
                  <a:pt x="258415" y="923726"/>
                  <a:pt x="425756" y="569620"/>
                  <a:pt x="555744" y="453079"/>
                </a:cubicBezTo>
                <a:cubicBezTo>
                  <a:pt x="685732" y="336538"/>
                  <a:pt x="1147415" y="342514"/>
                  <a:pt x="1228097" y="417220"/>
                </a:cubicBezTo>
                <a:cubicBezTo>
                  <a:pt x="1308779" y="491926"/>
                  <a:pt x="1228098" y="774314"/>
                  <a:pt x="1039839" y="901314"/>
                </a:cubicBezTo>
                <a:cubicBezTo>
                  <a:pt x="851580" y="1028314"/>
                  <a:pt x="265885" y="1224043"/>
                  <a:pt x="98544" y="1179220"/>
                </a:cubicBezTo>
                <a:cubicBezTo>
                  <a:pt x="-68797" y="1134397"/>
                  <a:pt x="25332" y="820632"/>
                  <a:pt x="35791" y="632373"/>
                </a:cubicBezTo>
                <a:cubicBezTo>
                  <a:pt x="46250" y="444114"/>
                  <a:pt x="128426" y="149773"/>
                  <a:pt x="161297" y="49667"/>
                </a:cubicBezTo>
                <a:cubicBezTo>
                  <a:pt x="194168" y="-50439"/>
                  <a:pt x="233015" y="31738"/>
                  <a:pt x="233015" y="31738"/>
                </a:cubicBezTo>
                <a:cubicBezTo>
                  <a:pt x="238991" y="24268"/>
                  <a:pt x="218073" y="14556"/>
                  <a:pt x="197156" y="4844"/>
                </a:cubicBezTo>
              </a:path>
            </a:pathLst>
          </a:custGeom>
          <a:noFill/>
          <a:ln w="38100">
            <a:solidFill>
              <a:schemeClr val="bg1"/>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TextBox 6">
            <a:extLst>
              <a:ext uri="{FF2B5EF4-FFF2-40B4-BE49-F238E27FC236}">
                <a16:creationId xmlns:a16="http://schemas.microsoft.com/office/drawing/2014/main" id="{F7483B0D-BF33-5A6D-29F3-0206043A502F}"/>
              </a:ext>
            </a:extLst>
          </p:cNvPr>
          <p:cNvSpPr txBox="1"/>
          <p:nvPr/>
        </p:nvSpPr>
        <p:spPr>
          <a:xfrm>
            <a:off x="6185997" y="5780782"/>
            <a:ext cx="4062903" cy="1077218"/>
          </a:xfrm>
          <a:prstGeom prst="rect">
            <a:avLst/>
          </a:prstGeom>
          <a:noFill/>
        </p:spPr>
        <p:txBody>
          <a:bodyPr wrap="square">
            <a:spAutoFit/>
          </a:bodyPr>
          <a:lstStyle/>
          <a:p>
            <a:r>
              <a:rPr lang="en-US" sz="800" b="0" baseline="30000" noProof="0" dirty="0">
                <a:solidFill>
                  <a:srgbClr val="000000"/>
                </a:solidFill>
                <a:effectLst/>
              </a:rPr>
              <a:t>1</a:t>
            </a:r>
            <a:r>
              <a:rPr lang="en-US" sz="800" b="0" noProof="0" dirty="0">
                <a:solidFill>
                  <a:srgbClr val="000000"/>
                </a:solidFill>
                <a:effectLst/>
              </a:rPr>
              <a:t>Li B and Cai W. A novel CO2-based demand-controlled ventilation strategy to limit the spread of COVID-19 in the indoor environment. Build. Environ. 219 (2022) 109232.</a:t>
            </a:r>
          </a:p>
          <a:p>
            <a:r>
              <a:rPr lang="en-US" sz="800" b="0" i="1" baseline="30000" noProof="0" dirty="0">
                <a:solidFill>
                  <a:srgbClr val="000000"/>
                </a:solidFill>
                <a:effectLst/>
              </a:rPr>
              <a:t>2</a:t>
            </a:r>
            <a:r>
              <a:rPr lang="en-US" sz="800" b="0" i="1" noProof="0" dirty="0">
                <a:solidFill>
                  <a:srgbClr val="000000"/>
                </a:solidFill>
                <a:effectLst/>
              </a:rPr>
              <a:t>Merema B, </a:t>
            </a:r>
            <a:r>
              <a:rPr lang="en-US" sz="800" b="0" i="1" noProof="0" dirty="0" err="1">
                <a:solidFill>
                  <a:srgbClr val="000000"/>
                </a:solidFill>
                <a:effectLst/>
              </a:rPr>
              <a:t>Delwati</a:t>
            </a:r>
            <a:r>
              <a:rPr lang="en-US" sz="800" b="0" i="1" noProof="0" dirty="0">
                <a:solidFill>
                  <a:srgbClr val="000000"/>
                </a:solidFill>
                <a:effectLst/>
              </a:rPr>
              <a:t> M, </a:t>
            </a:r>
            <a:r>
              <a:rPr lang="en-US" sz="800" b="0" i="1" noProof="0" dirty="0" err="1">
                <a:solidFill>
                  <a:srgbClr val="000000"/>
                </a:solidFill>
                <a:effectLst/>
              </a:rPr>
              <a:t>Sourbron</a:t>
            </a:r>
            <a:r>
              <a:rPr lang="en-US" sz="800" b="0" i="1" noProof="0" dirty="0">
                <a:solidFill>
                  <a:srgbClr val="000000"/>
                </a:solidFill>
                <a:effectLst/>
              </a:rPr>
              <a:t> M and </a:t>
            </a:r>
            <a:r>
              <a:rPr lang="en-US" sz="800" b="0" i="1" noProof="0" dirty="0" err="1">
                <a:solidFill>
                  <a:srgbClr val="000000"/>
                </a:solidFill>
                <a:effectLst/>
              </a:rPr>
              <a:t>Breesch</a:t>
            </a:r>
            <a:r>
              <a:rPr lang="en-US" sz="800" b="0" i="1" noProof="0" dirty="0">
                <a:solidFill>
                  <a:srgbClr val="000000"/>
                </a:solidFill>
                <a:effectLst/>
              </a:rPr>
              <a:t> H. Demand controlled ventilation (DCV) in school and office buildings: Lessons learnt from case studies. Energy Build. 172 (2018) 349–360.</a:t>
            </a:r>
          </a:p>
          <a:p>
            <a:r>
              <a:rPr lang="en-US" sz="800" b="0" i="1" baseline="30000" noProof="0" dirty="0">
                <a:solidFill>
                  <a:srgbClr val="000000"/>
                </a:solidFill>
                <a:effectLst/>
              </a:rPr>
              <a:t>3</a:t>
            </a:r>
            <a:r>
              <a:rPr lang="en-US" sz="800" b="0" i="1" noProof="0" dirty="0">
                <a:solidFill>
                  <a:srgbClr val="000000"/>
                </a:solidFill>
                <a:effectLst/>
              </a:rPr>
              <a:t>Mysen M, Berntsen S, </a:t>
            </a:r>
            <a:r>
              <a:rPr lang="en-US" sz="800" b="0" i="1" noProof="0" dirty="0" err="1">
                <a:solidFill>
                  <a:srgbClr val="000000"/>
                </a:solidFill>
                <a:effectLst/>
              </a:rPr>
              <a:t>Nafstad</a:t>
            </a:r>
            <a:r>
              <a:rPr lang="en-US" sz="800" b="0" i="1" noProof="0" dirty="0">
                <a:solidFill>
                  <a:srgbClr val="000000"/>
                </a:solidFill>
                <a:effectLst/>
              </a:rPr>
              <a:t> P, Schild PG. Occupancy density and benefits of demand-controlled ventilation in Norwegian primary schools. Energy and Buildings 37 (12) (2005), 1234-1240. </a:t>
            </a:r>
            <a:endParaRPr lang="en-US" sz="800" noProof="0" dirty="0"/>
          </a:p>
        </p:txBody>
      </p:sp>
    </p:spTree>
    <p:extLst>
      <p:ext uri="{BB962C8B-B14F-4D97-AF65-F5344CB8AC3E}">
        <p14:creationId xmlns:p14="http://schemas.microsoft.com/office/powerpoint/2010/main" val="32745141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F1B027-09EC-7C6B-E20C-6E72AEFF58A2}"/>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D52F03FF-4148-F32C-763E-0432DA8B3777}"/>
              </a:ext>
            </a:extLst>
          </p:cNvPr>
          <p:cNvSpPr>
            <a:spLocks noGrp="1"/>
          </p:cNvSpPr>
          <p:nvPr>
            <p:ph type="body" sz="quarter" idx="13"/>
          </p:nvPr>
        </p:nvSpPr>
        <p:spPr/>
        <p:txBody>
          <a:bodyPr/>
          <a:lstStyle/>
          <a:p>
            <a:r>
              <a:rPr lang="en-US" noProof="0" dirty="0"/>
              <a:t>Optimize energy consumption</a:t>
            </a:r>
          </a:p>
        </p:txBody>
      </p:sp>
      <p:sp>
        <p:nvSpPr>
          <p:cNvPr id="4" name="Title 3">
            <a:extLst>
              <a:ext uri="{FF2B5EF4-FFF2-40B4-BE49-F238E27FC236}">
                <a16:creationId xmlns:a16="http://schemas.microsoft.com/office/drawing/2014/main" id="{16A88D00-E6C3-CB10-E37C-929D93F85E46}"/>
              </a:ext>
            </a:extLst>
          </p:cNvPr>
          <p:cNvSpPr>
            <a:spLocks noGrp="1"/>
          </p:cNvSpPr>
          <p:nvPr>
            <p:ph type="title"/>
          </p:nvPr>
        </p:nvSpPr>
        <p:spPr/>
        <p:txBody>
          <a:bodyPr/>
          <a:lstStyle/>
          <a:p>
            <a:r>
              <a:rPr lang="en-US" noProof="0" dirty="0"/>
              <a:t>Air Conditioners</a:t>
            </a:r>
          </a:p>
        </p:txBody>
      </p:sp>
      <p:sp>
        <p:nvSpPr>
          <p:cNvPr id="5" name="Footer Placeholder 4">
            <a:extLst>
              <a:ext uri="{FF2B5EF4-FFF2-40B4-BE49-F238E27FC236}">
                <a16:creationId xmlns:a16="http://schemas.microsoft.com/office/drawing/2014/main" id="{8F8A5A0B-999A-48F4-25C4-C3A1AA1E8015}"/>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386A26F0-BA57-C625-EBB8-F3FFBCDF6A74}"/>
              </a:ext>
            </a:extLst>
          </p:cNvPr>
          <p:cNvSpPr>
            <a:spLocks noGrp="1"/>
          </p:cNvSpPr>
          <p:nvPr>
            <p:ph type="sldNum" sz="quarter" idx="17"/>
          </p:nvPr>
        </p:nvSpPr>
        <p:spPr/>
        <p:txBody>
          <a:bodyPr/>
          <a:lstStyle/>
          <a:p>
            <a:fld id="{B1E691A1-F3A6-4574-B226-B412272B38A6}" type="slidenum">
              <a:rPr lang="en-US" noProof="0" smtClean="0"/>
              <a:pPr/>
              <a:t>24</a:t>
            </a:fld>
            <a:endParaRPr lang="en-US" noProof="0" dirty="0"/>
          </a:p>
        </p:txBody>
      </p:sp>
      <p:sp>
        <p:nvSpPr>
          <p:cNvPr id="8" name="Text Placeholder 7">
            <a:extLst>
              <a:ext uri="{FF2B5EF4-FFF2-40B4-BE49-F238E27FC236}">
                <a16:creationId xmlns:a16="http://schemas.microsoft.com/office/drawing/2014/main" id="{503010B9-14B5-E95C-C2F6-8B4D270C4459}"/>
              </a:ext>
            </a:extLst>
          </p:cNvPr>
          <p:cNvSpPr>
            <a:spLocks noGrp="1"/>
          </p:cNvSpPr>
          <p:nvPr>
            <p:ph type="body" sz="quarter" idx="19"/>
          </p:nvPr>
        </p:nvSpPr>
        <p:spPr/>
        <p:txBody>
          <a:bodyPr/>
          <a:lstStyle/>
          <a:p>
            <a:pPr marL="0" indent="0">
              <a:buNone/>
            </a:pPr>
            <a:r>
              <a:rPr lang="en-US" i="1" noProof="0" dirty="0"/>
              <a:t>Make your ventilation and cooling energy efficient</a:t>
            </a:r>
            <a:endParaRPr lang="en-US" i="1" baseline="-25000" noProof="0" dirty="0"/>
          </a:p>
          <a:p>
            <a:pPr marL="0" indent="0">
              <a:buNone/>
            </a:pPr>
            <a:endParaRPr lang="en-US" noProof="0" dirty="0"/>
          </a:p>
          <a:p>
            <a:r>
              <a:rPr lang="en-US" noProof="0" dirty="0"/>
              <a:t>Power saving modes can be triggered by CO</a:t>
            </a:r>
            <a:r>
              <a:rPr lang="en-US" baseline="-25000" noProof="0" dirty="0"/>
              <a:t>2</a:t>
            </a:r>
            <a:r>
              <a:rPr lang="en-US" noProof="0" dirty="0"/>
              <a:t>-based room presence detection.</a:t>
            </a:r>
          </a:p>
          <a:p>
            <a:r>
              <a:rPr lang="en-US" noProof="0" dirty="0"/>
              <a:t>Trigger ventilation to turn off when open windows events occur, which can be indicated by changes in temperature and lower CO</a:t>
            </a:r>
            <a:r>
              <a:rPr lang="en-US" baseline="-25000" noProof="0" dirty="0"/>
              <a:t>2</a:t>
            </a:r>
            <a:r>
              <a:rPr lang="en-US" noProof="0" dirty="0"/>
              <a:t> concentrations.</a:t>
            </a:r>
          </a:p>
          <a:p>
            <a:r>
              <a:rPr lang="en-US" noProof="0" dirty="0"/>
              <a:t>Improve energy efficiency of heat recovery ventilators (HRV) and demand control ventilation (DCV) through smarter regulation loops in residential buildings.</a:t>
            </a:r>
          </a:p>
        </p:txBody>
      </p:sp>
      <p:pic>
        <p:nvPicPr>
          <p:cNvPr id="3076" name="Picture 4">
            <a:extLst>
              <a:ext uri="{FF2B5EF4-FFF2-40B4-BE49-F238E27FC236}">
                <a16:creationId xmlns:a16="http://schemas.microsoft.com/office/drawing/2014/main" id="{F366909B-75B6-30DC-9142-859A7550442D}"/>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r="42183"/>
          <a:stretch/>
        </p:blipFill>
        <p:spPr bwMode="auto">
          <a:xfrm>
            <a:off x="3430588" y="-648910"/>
            <a:ext cx="2665412" cy="29908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Placeholder 9" descr="A bedroom with a bed and a chair&#10;&#10;Description automatically generated">
            <a:extLst>
              <a:ext uri="{FF2B5EF4-FFF2-40B4-BE49-F238E27FC236}">
                <a16:creationId xmlns:a16="http://schemas.microsoft.com/office/drawing/2014/main" id="{034B0754-0934-C49C-E346-F41648659097}"/>
              </a:ext>
            </a:extLst>
          </p:cNvPr>
          <p:cNvPicPr>
            <a:picLocks noGrp="1" noChangeAspect="1"/>
          </p:cNvPicPr>
          <p:nvPr>
            <p:ph type="pic" sz="quarter" idx="11"/>
          </p:nvPr>
        </p:nvPicPr>
        <p:blipFill>
          <a:blip r:embed="rId4">
            <a:extLst>
              <a:ext uri="{28A0092B-C50C-407E-A947-70E740481C1C}">
                <a14:useLocalDpi xmlns:a14="http://schemas.microsoft.com/office/drawing/2010/main"/>
              </a:ext>
            </a:extLst>
          </a:blip>
          <a:srcRect l="24583" r="24583"/>
          <a:stretch>
            <a:fillRect/>
          </a:stretch>
        </p:blipFill>
        <p:spPr/>
      </p:pic>
      <p:sp>
        <p:nvSpPr>
          <p:cNvPr id="2" name="Footer Placeholder 4">
            <a:extLst>
              <a:ext uri="{FF2B5EF4-FFF2-40B4-BE49-F238E27FC236}">
                <a16:creationId xmlns:a16="http://schemas.microsoft.com/office/drawing/2014/main" id="{D1651B6A-D365-EFE1-F5BC-80C94251C903}"/>
              </a:ext>
            </a:extLst>
          </p:cNvPr>
          <p:cNvSpPr txBox="1">
            <a:spLocks/>
          </p:cNvSpPr>
          <p:nvPr/>
        </p:nvSpPr>
        <p:spPr>
          <a:xfrm>
            <a:off x="1402080" y="6462483"/>
            <a:ext cx="2746800" cy="153888"/>
          </a:xfrm>
          <a:prstGeom prst="rect">
            <a:avLst/>
          </a:prstGeom>
        </p:spPr>
        <p:txBody>
          <a:bodyPr vert="horz" lIns="0" tIns="0" rIns="0" bIns="0" rtlCol="0" anchor="ctr">
            <a:spAutoFit/>
          </a:bodyPr>
          <a:lstStyle>
            <a:defPPr>
              <a:defRPr lang="de-DE"/>
            </a:defPPr>
            <a:lvl1pPr>
              <a:lnSpc>
                <a:spcPct val="100000"/>
              </a:lnSpc>
              <a:defRPr sz="1000">
                <a:solidFill>
                  <a:schemeClr val="accent2"/>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solidFill>
                  <a:schemeClr val="bg1"/>
                </a:solidFill>
              </a:rPr>
              <a:t>© Copyright Sensirion, Switzerland</a:t>
            </a:r>
          </a:p>
        </p:txBody>
      </p:sp>
      <p:sp>
        <p:nvSpPr>
          <p:cNvPr id="9" name="Slide Number Placeholder 5">
            <a:extLst>
              <a:ext uri="{FF2B5EF4-FFF2-40B4-BE49-F238E27FC236}">
                <a16:creationId xmlns:a16="http://schemas.microsoft.com/office/drawing/2014/main" id="{D14B7522-7825-65BC-4105-3C858DFDBE18}"/>
              </a:ext>
            </a:extLst>
          </p:cNvPr>
          <p:cNvSpPr txBox="1">
            <a:spLocks/>
          </p:cNvSpPr>
          <p:nvPr/>
        </p:nvSpPr>
        <p:spPr>
          <a:xfrm>
            <a:off x="668337" y="6462483"/>
            <a:ext cx="680403" cy="153888"/>
          </a:xfrm>
          <a:prstGeom prst="rect">
            <a:avLst/>
          </a:prstGeom>
        </p:spPr>
        <p:txBody>
          <a:bodyPr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sz="1000" noProof="0" smtClean="0">
                <a:solidFill>
                  <a:schemeClr val="bg1"/>
                </a:solidFill>
              </a:rPr>
              <a:pPr/>
              <a:t>24</a:t>
            </a:fld>
            <a:endParaRPr lang="en-US" sz="1000" noProof="0" dirty="0">
              <a:solidFill>
                <a:schemeClr val="bg1"/>
              </a:solidFill>
            </a:endParaRPr>
          </a:p>
        </p:txBody>
      </p:sp>
    </p:spTree>
    <p:extLst>
      <p:ext uri="{BB962C8B-B14F-4D97-AF65-F5344CB8AC3E}">
        <p14:creationId xmlns:p14="http://schemas.microsoft.com/office/powerpoint/2010/main" val="3358075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a:extLst>
              <a:ext uri="{FF2B5EF4-FFF2-40B4-BE49-F238E27FC236}">
                <a16:creationId xmlns:a16="http://schemas.microsoft.com/office/drawing/2014/main" id="{5D2B5916-7671-FCC3-B417-90ACAF954BED}"/>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r="40722"/>
          <a:stretch/>
        </p:blipFill>
        <p:spPr bwMode="auto">
          <a:xfrm>
            <a:off x="0" y="0"/>
            <a:ext cx="6096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 Placeholder 2">
            <a:extLst>
              <a:ext uri="{FF2B5EF4-FFF2-40B4-BE49-F238E27FC236}">
                <a16:creationId xmlns:a16="http://schemas.microsoft.com/office/drawing/2014/main" id="{C7E3385E-96CE-52F9-2AC9-611913F27775}"/>
              </a:ext>
            </a:extLst>
          </p:cNvPr>
          <p:cNvSpPr>
            <a:spLocks noGrp="1"/>
          </p:cNvSpPr>
          <p:nvPr>
            <p:ph type="body" sz="quarter" idx="13"/>
          </p:nvPr>
        </p:nvSpPr>
        <p:spPr>
          <a:xfrm>
            <a:off x="6456363" y="921522"/>
            <a:ext cx="5219700" cy="553998"/>
          </a:xfrm>
        </p:spPr>
        <p:txBody>
          <a:bodyPr/>
          <a:lstStyle/>
          <a:p>
            <a:r>
              <a:rPr lang="en-US" noProof="0" dirty="0"/>
              <a:t>Increase room sensing capabilities beyond temperature and humidity</a:t>
            </a:r>
          </a:p>
        </p:txBody>
      </p:sp>
      <p:sp>
        <p:nvSpPr>
          <p:cNvPr id="4" name="Title 3">
            <a:extLst>
              <a:ext uri="{FF2B5EF4-FFF2-40B4-BE49-F238E27FC236}">
                <a16:creationId xmlns:a16="http://schemas.microsoft.com/office/drawing/2014/main" id="{3598D00D-CB2F-620E-43B9-8F4A20290E34}"/>
              </a:ext>
            </a:extLst>
          </p:cNvPr>
          <p:cNvSpPr>
            <a:spLocks noGrp="1"/>
          </p:cNvSpPr>
          <p:nvPr>
            <p:ph type="title"/>
          </p:nvPr>
        </p:nvSpPr>
        <p:spPr>
          <a:xfrm>
            <a:off x="6456362" y="476250"/>
            <a:ext cx="5219700" cy="430887"/>
          </a:xfrm>
        </p:spPr>
        <p:txBody>
          <a:bodyPr/>
          <a:lstStyle/>
          <a:p>
            <a:r>
              <a:rPr lang="en-US" noProof="0" dirty="0"/>
              <a:t>Thermostats</a:t>
            </a:r>
          </a:p>
        </p:txBody>
      </p:sp>
      <p:sp>
        <p:nvSpPr>
          <p:cNvPr id="5" name="Footer Placeholder 4">
            <a:extLst>
              <a:ext uri="{FF2B5EF4-FFF2-40B4-BE49-F238E27FC236}">
                <a16:creationId xmlns:a16="http://schemas.microsoft.com/office/drawing/2014/main" id="{750587C2-5858-E38A-653C-1A3597D577CE}"/>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3BDEF1F3-6F17-E866-7585-75F5FE1E293E}"/>
              </a:ext>
            </a:extLst>
          </p:cNvPr>
          <p:cNvSpPr>
            <a:spLocks noGrp="1"/>
          </p:cNvSpPr>
          <p:nvPr>
            <p:ph type="sldNum" sz="quarter" idx="17"/>
          </p:nvPr>
        </p:nvSpPr>
        <p:spPr/>
        <p:txBody>
          <a:bodyPr/>
          <a:lstStyle/>
          <a:p>
            <a:fld id="{B1E691A1-F3A6-4574-B226-B412272B38A6}" type="slidenum">
              <a:rPr lang="en-US" noProof="0" smtClean="0"/>
              <a:pPr/>
              <a:t>25</a:t>
            </a:fld>
            <a:endParaRPr lang="en-US" noProof="0" dirty="0"/>
          </a:p>
        </p:txBody>
      </p:sp>
      <p:sp>
        <p:nvSpPr>
          <p:cNvPr id="8" name="Text Placeholder 7">
            <a:extLst>
              <a:ext uri="{FF2B5EF4-FFF2-40B4-BE49-F238E27FC236}">
                <a16:creationId xmlns:a16="http://schemas.microsoft.com/office/drawing/2014/main" id="{70CB08C1-325E-7153-48F0-63FF9CFC6F7E}"/>
              </a:ext>
            </a:extLst>
          </p:cNvPr>
          <p:cNvSpPr>
            <a:spLocks noGrp="1"/>
          </p:cNvSpPr>
          <p:nvPr>
            <p:ph type="body" sz="quarter" idx="19"/>
          </p:nvPr>
        </p:nvSpPr>
        <p:spPr/>
        <p:txBody>
          <a:bodyPr/>
          <a:lstStyle/>
          <a:p>
            <a:pPr marL="0" indent="0">
              <a:buNone/>
            </a:pPr>
            <a:r>
              <a:rPr lang="en-US" i="1" noProof="0" dirty="0"/>
              <a:t>Expand smart thermostat features through CO</a:t>
            </a:r>
            <a:r>
              <a:rPr lang="en-US" i="1" baseline="-25000" noProof="0" dirty="0"/>
              <a:t>2 </a:t>
            </a:r>
            <a:r>
              <a:rPr lang="en-US" i="1" noProof="0" dirty="0"/>
              <a:t>sensing</a:t>
            </a:r>
          </a:p>
          <a:p>
            <a:pPr marL="0" indent="0">
              <a:buNone/>
            </a:pPr>
            <a:endParaRPr lang="en-US" noProof="0" dirty="0"/>
          </a:p>
          <a:p>
            <a:r>
              <a:rPr lang="en-US" noProof="0" dirty="0"/>
              <a:t>CO</a:t>
            </a:r>
            <a:r>
              <a:rPr lang="en-US" baseline="-25000" noProof="0" dirty="0"/>
              <a:t>2</a:t>
            </a:r>
            <a:r>
              <a:rPr lang="en-US" noProof="0" dirty="0"/>
              <a:t> levels can be monitored to drive air conditioning.</a:t>
            </a:r>
          </a:p>
          <a:p>
            <a:r>
              <a:rPr lang="en-US" noProof="0" dirty="0"/>
              <a:t>Assist in energy efficiency by sensing room inoccupation through low CO</a:t>
            </a:r>
            <a:r>
              <a:rPr lang="en-US" baseline="-25000" noProof="0" dirty="0"/>
              <a:t>2</a:t>
            </a:r>
            <a:r>
              <a:rPr lang="en-US" noProof="0" dirty="0"/>
              <a:t> levels.</a:t>
            </a:r>
          </a:p>
          <a:p>
            <a:r>
              <a:rPr lang="en-US" noProof="0" dirty="0"/>
              <a:t>Measure CO</a:t>
            </a:r>
            <a:r>
              <a:rPr lang="en-US" baseline="-25000" noProof="0" dirty="0"/>
              <a:t>2</a:t>
            </a:r>
            <a:r>
              <a:rPr lang="en-US" noProof="0" dirty="0"/>
              <a:t> trends in different rooms to establish habits and triggers.</a:t>
            </a:r>
          </a:p>
        </p:txBody>
      </p:sp>
      <p:pic>
        <p:nvPicPr>
          <p:cNvPr id="10" name="Picture 9" descr="A black square with white numbers and a blue and white light&#10;&#10;Description automatically generated">
            <a:extLst>
              <a:ext uri="{FF2B5EF4-FFF2-40B4-BE49-F238E27FC236}">
                <a16:creationId xmlns:a16="http://schemas.microsoft.com/office/drawing/2014/main" id="{24D17D13-034C-C8C4-3E69-DA3BA6F0C9CA}"/>
              </a:ext>
            </a:extLst>
          </p:cNvPr>
          <p:cNvPicPr>
            <a:picLocks noChangeAspect="1"/>
          </p:cNvPicPr>
          <p:nvPr/>
        </p:nvPicPr>
        <p:blipFill rotWithShape="1">
          <a:blip r:embed="rId4">
            <a:extLst>
              <a:ext uri="{28A0092B-C50C-407E-A947-70E740481C1C}">
                <a14:useLocalDpi xmlns:a14="http://schemas.microsoft.com/office/drawing/2010/main"/>
              </a:ext>
            </a:extLst>
          </a:blip>
          <a:srcRect l="33654" t="20454" r="20026" b="30346"/>
          <a:stretch/>
        </p:blipFill>
        <p:spPr>
          <a:xfrm>
            <a:off x="0" y="3149600"/>
            <a:ext cx="3491370" cy="3708400"/>
          </a:xfrm>
          <a:prstGeom prst="rect">
            <a:avLst/>
          </a:prstGeom>
        </p:spPr>
      </p:pic>
      <p:sp>
        <p:nvSpPr>
          <p:cNvPr id="2" name="Footer Placeholder 4">
            <a:extLst>
              <a:ext uri="{FF2B5EF4-FFF2-40B4-BE49-F238E27FC236}">
                <a16:creationId xmlns:a16="http://schemas.microsoft.com/office/drawing/2014/main" id="{8219719B-193F-0084-B5B2-9ABA3874E6A3}"/>
              </a:ext>
            </a:extLst>
          </p:cNvPr>
          <p:cNvSpPr txBox="1">
            <a:spLocks/>
          </p:cNvSpPr>
          <p:nvPr/>
        </p:nvSpPr>
        <p:spPr>
          <a:xfrm>
            <a:off x="1402080" y="6462483"/>
            <a:ext cx="2746800" cy="153888"/>
          </a:xfrm>
          <a:prstGeom prst="rect">
            <a:avLst/>
          </a:prstGeom>
        </p:spPr>
        <p:txBody>
          <a:bodyPr vert="horz" lIns="0" tIns="0" rIns="0" bIns="0" rtlCol="0" anchor="ctr">
            <a:spAutoFit/>
          </a:bodyPr>
          <a:lstStyle>
            <a:defPPr>
              <a:defRPr lang="de-DE"/>
            </a:defPPr>
            <a:lvl1pPr>
              <a:lnSpc>
                <a:spcPct val="100000"/>
              </a:lnSpc>
              <a:defRPr sz="1000">
                <a:solidFill>
                  <a:schemeClr val="accent2"/>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solidFill>
                  <a:schemeClr val="bg1"/>
                </a:solidFill>
              </a:rPr>
              <a:t>© Copyright Sensirion, Switzerland</a:t>
            </a:r>
          </a:p>
        </p:txBody>
      </p:sp>
      <p:sp>
        <p:nvSpPr>
          <p:cNvPr id="9" name="Slide Number Placeholder 5">
            <a:extLst>
              <a:ext uri="{FF2B5EF4-FFF2-40B4-BE49-F238E27FC236}">
                <a16:creationId xmlns:a16="http://schemas.microsoft.com/office/drawing/2014/main" id="{D367D845-2AD7-ED3A-80F4-F17C5C20D9BE}"/>
              </a:ext>
            </a:extLst>
          </p:cNvPr>
          <p:cNvSpPr txBox="1">
            <a:spLocks/>
          </p:cNvSpPr>
          <p:nvPr/>
        </p:nvSpPr>
        <p:spPr>
          <a:xfrm>
            <a:off x="668337" y="6462483"/>
            <a:ext cx="680403" cy="153888"/>
          </a:xfrm>
          <a:prstGeom prst="rect">
            <a:avLst/>
          </a:prstGeom>
        </p:spPr>
        <p:txBody>
          <a:bodyPr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sz="1000" noProof="0" smtClean="0">
                <a:solidFill>
                  <a:schemeClr val="bg1"/>
                </a:solidFill>
              </a:rPr>
              <a:pPr/>
              <a:t>25</a:t>
            </a:fld>
            <a:endParaRPr lang="en-US" sz="1000" noProof="0" dirty="0">
              <a:solidFill>
                <a:schemeClr val="bg1"/>
              </a:solidFill>
            </a:endParaRPr>
          </a:p>
        </p:txBody>
      </p:sp>
    </p:spTree>
    <p:extLst>
      <p:ext uri="{BB962C8B-B14F-4D97-AF65-F5344CB8AC3E}">
        <p14:creationId xmlns:p14="http://schemas.microsoft.com/office/powerpoint/2010/main" val="23254101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84FF3E6-FE9A-C2FA-1870-6B7A365B9405}"/>
              </a:ext>
            </a:extLst>
          </p:cNvPr>
          <p:cNvSpPr>
            <a:spLocks noGrp="1"/>
          </p:cNvSpPr>
          <p:nvPr>
            <p:ph type="body" sz="quarter" idx="13"/>
          </p:nvPr>
        </p:nvSpPr>
        <p:spPr/>
        <p:txBody>
          <a:bodyPr/>
          <a:lstStyle/>
          <a:p>
            <a:r>
              <a:rPr lang="en-US" noProof="0" dirty="0"/>
              <a:t>Improve well-being in all indoor environments</a:t>
            </a:r>
          </a:p>
        </p:txBody>
      </p:sp>
      <p:sp>
        <p:nvSpPr>
          <p:cNvPr id="4" name="Title 3">
            <a:extLst>
              <a:ext uri="{FF2B5EF4-FFF2-40B4-BE49-F238E27FC236}">
                <a16:creationId xmlns:a16="http://schemas.microsoft.com/office/drawing/2014/main" id="{1166BCDF-A08E-73F5-D531-83C6B92E98E2}"/>
              </a:ext>
            </a:extLst>
          </p:cNvPr>
          <p:cNvSpPr>
            <a:spLocks noGrp="1"/>
          </p:cNvSpPr>
          <p:nvPr>
            <p:ph type="title"/>
          </p:nvPr>
        </p:nvSpPr>
        <p:spPr/>
        <p:txBody>
          <a:bodyPr/>
          <a:lstStyle/>
          <a:p>
            <a:r>
              <a:rPr lang="en-US" noProof="0" dirty="0"/>
              <a:t>IAQ Monitors &amp; Purifiers</a:t>
            </a:r>
          </a:p>
        </p:txBody>
      </p:sp>
      <p:sp>
        <p:nvSpPr>
          <p:cNvPr id="5" name="Footer Placeholder 4">
            <a:extLst>
              <a:ext uri="{FF2B5EF4-FFF2-40B4-BE49-F238E27FC236}">
                <a16:creationId xmlns:a16="http://schemas.microsoft.com/office/drawing/2014/main" id="{46D974C9-6BF1-7C13-3DB8-62375A038D34}"/>
              </a:ext>
            </a:extLst>
          </p:cNvPr>
          <p:cNvSpPr>
            <a:spLocks noGrp="1"/>
          </p:cNvSpPr>
          <p:nvPr>
            <p:ph type="ftr" sz="quarter" idx="16"/>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FA51F800-9A68-4C78-309B-FEF7C6625157}"/>
              </a:ext>
            </a:extLst>
          </p:cNvPr>
          <p:cNvSpPr>
            <a:spLocks noGrp="1"/>
          </p:cNvSpPr>
          <p:nvPr>
            <p:ph type="sldNum" sz="quarter" idx="17"/>
          </p:nvPr>
        </p:nvSpPr>
        <p:spPr/>
        <p:txBody>
          <a:bodyPr/>
          <a:lstStyle/>
          <a:p>
            <a:fld id="{B1E691A1-F3A6-4574-B226-B412272B38A6}" type="slidenum">
              <a:rPr lang="en-US" noProof="0" smtClean="0"/>
              <a:pPr/>
              <a:t>26</a:t>
            </a:fld>
            <a:endParaRPr lang="en-US" noProof="0" dirty="0"/>
          </a:p>
        </p:txBody>
      </p:sp>
      <p:sp>
        <p:nvSpPr>
          <p:cNvPr id="8" name="Text Placeholder 7">
            <a:extLst>
              <a:ext uri="{FF2B5EF4-FFF2-40B4-BE49-F238E27FC236}">
                <a16:creationId xmlns:a16="http://schemas.microsoft.com/office/drawing/2014/main" id="{5EF0ECB1-CBEC-E10F-7AAC-0650A770B10B}"/>
              </a:ext>
            </a:extLst>
          </p:cNvPr>
          <p:cNvSpPr>
            <a:spLocks noGrp="1"/>
          </p:cNvSpPr>
          <p:nvPr>
            <p:ph type="body" sz="quarter" idx="19"/>
          </p:nvPr>
        </p:nvSpPr>
        <p:spPr/>
        <p:txBody>
          <a:bodyPr/>
          <a:lstStyle/>
          <a:p>
            <a:pPr marL="0" indent="0">
              <a:buNone/>
            </a:pPr>
            <a:r>
              <a:rPr lang="en-US" i="1" noProof="0" dirty="0"/>
              <a:t>CO</a:t>
            </a:r>
            <a:r>
              <a:rPr lang="en-US" i="1" baseline="-25000" noProof="0" dirty="0"/>
              <a:t>2</a:t>
            </a:r>
            <a:r>
              <a:rPr lang="en-US" i="1" noProof="0" dirty="0"/>
              <a:t> monitoring is a cornerstone of comfortable homes</a:t>
            </a:r>
          </a:p>
          <a:p>
            <a:pPr marL="0" indent="0">
              <a:buNone/>
            </a:pPr>
            <a:endParaRPr lang="en-US" noProof="0" dirty="0"/>
          </a:p>
          <a:p>
            <a:r>
              <a:rPr lang="en-US" noProof="0" dirty="0"/>
              <a:t>Sleep quality deteriorates with higher CO</a:t>
            </a:r>
            <a:r>
              <a:rPr lang="en-US" baseline="-25000" noProof="0" dirty="0"/>
              <a:t>2</a:t>
            </a:r>
            <a:r>
              <a:rPr lang="en-US" noProof="0" dirty="0"/>
              <a:t> levels.</a:t>
            </a:r>
          </a:p>
          <a:p>
            <a:r>
              <a:rPr lang="en-US" noProof="0" dirty="0"/>
              <a:t>Increased remote working practices increase the need for air quality monitoring at home.</a:t>
            </a:r>
          </a:p>
          <a:p>
            <a:r>
              <a:rPr lang="en-US" noProof="0" dirty="0"/>
              <a:t>Higher CO</a:t>
            </a:r>
            <a:r>
              <a:rPr lang="en-US" baseline="-25000" noProof="0" dirty="0"/>
              <a:t>2</a:t>
            </a:r>
            <a:r>
              <a:rPr lang="en-US" noProof="0" dirty="0"/>
              <a:t> levels can trigger alerts to increase air purification and ventilation.</a:t>
            </a:r>
          </a:p>
        </p:txBody>
      </p:sp>
      <p:pic>
        <p:nvPicPr>
          <p:cNvPr id="1036" name="Picture 12">
            <a:extLst>
              <a:ext uri="{FF2B5EF4-FFF2-40B4-BE49-F238E27FC236}">
                <a16:creationId xmlns:a16="http://schemas.microsoft.com/office/drawing/2014/main" id="{3C86DAA2-15BF-9920-E90F-F4D35DA96B7A}"/>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l="20683" r="25985"/>
          <a:stretch/>
        </p:blipFill>
        <p:spPr bwMode="auto">
          <a:xfrm>
            <a:off x="0" y="0"/>
            <a:ext cx="6096000" cy="685813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2941C01B-7402-9859-8E6E-D6DEE87039F6}"/>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r="27849" b="23677"/>
          <a:stretch/>
        </p:blipFill>
        <p:spPr bwMode="auto">
          <a:xfrm>
            <a:off x="1903611" y="3628571"/>
            <a:ext cx="4185737" cy="3229429"/>
          </a:xfrm>
          <a:prstGeom prst="rect">
            <a:avLst/>
          </a:prstGeom>
          <a:noFill/>
          <a:extLst>
            <a:ext uri="{909E8E84-426E-40DD-AFC4-6F175D3DCCD1}">
              <a14:hiddenFill xmlns:a14="http://schemas.microsoft.com/office/drawing/2010/main">
                <a:solidFill>
                  <a:srgbClr val="FFFFFF"/>
                </a:solidFill>
              </a14:hiddenFill>
            </a:ext>
          </a:extLst>
        </p:spPr>
      </p:pic>
      <p:sp>
        <p:nvSpPr>
          <p:cNvPr id="9" name="Footer Placeholder 4">
            <a:extLst>
              <a:ext uri="{FF2B5EF4-FFF2-40B4-BE49-F238E27FC236}">
                <a16:creationId xmlns:a16="http://schemas.microsoft.com/office/drawing/2014/main" id="{0117ACA6-6FEB-6F1F-8C17-4843A0D30799}"/>
              </a:ext>
            </a:extLst>
          </p:cNvPr>
          <p:cNvSpPr txBox="1">
            <a:spLocks/>
          </p:cNvSpPr>
          <p:nvPr/>
        </p:nvSpPr>
        <p:spPr>
          <a:xfrm>
            <a:off x="1402080" y="6462483"/>
            <a:ext cx="2746800" cy="153888"/>
          </a:xfrm>
          <a:prstGeom prst="rect">
            <a:avLst/>
          </a:prstGeom>
        </p:spPr>
        <p:txBody>
          <a:bodyPr vert="horz" lIns="0" tIns="0" rIns="0" bIns="0" rtlCol="0" anchor="ctr">
            <a:spAutoFit/>
          </a:bodyPr>
          <a:lstStyle>
            <a:defPPr>
              <a:defRPr lang="de-DE"/>
            </a:defPPr>
            <a:lvl1pPr>
              <a:lnSpc>
                <a:spcPct val="100000"/>
              </a:lnSpc>
              <a:defRPr sz="1000">
                <a:solidFill>
                  <a:schemeClr val="accent2"/>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solidFill>
                  <a:schemeClr val="bg1"/>
                </a:solidFill>
              </a:rPr>
              <a:t>© Copyright Sensirion, Switzerland</a:t>
            </a:r>
          </a:p>
        </p:txBody>
      </p:sp>
      <p:sp>
        <p:nvSpPr>
          <p:cNvPr id="10" name="Slide Number Placeholder 5">
            <a:extLst>
              <a:ext uri="{FF2B5EF4-FFF2-40B4-BE49-F238E27FC236}">
                <a16:creationId xmlns:a16="http://schemas.microsoft.com/office/drawing/2014/main" id="{74D75E92-2F8D-9E38-37B4-929863D59A4E}"/>
              </a:ext>
            </a:extLst>
          </p:cNvPr>
          <p:cNvSpPr txBox="1">
            <a:spLocks/>
          </p:cNvSpPr>
          <p:nvPr/>
        </p:nvSpPr>
        <p:spPr>
          <a:xfrm>
            <a:off x="668337" y="6462483"/>
            <a:ext cx="680403" cy="153888"/>
          </a:xfrm>
          <a:prstGeom prst="rect">
            <a:avLst/>
          </a:prstGeom>
        </p:spPr>
        <p:txBody>
          <a:bodyPr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sz="1000" noProof="0" smtClean="0">
                <a:solidFill>
                  <a:schemeClr val="bg1"/>
                </a:solidFill>
              </a:rPr>
              <a:pPr/>
              <a:t>26</a:t>
            </a:fld>
            <a:endParaRPr lang="en-US" sz="1000" noProof="0" dirty="0">
              <a:solidFill>
                <a:schemeClr val="bg1"/>
              </a:solidFill>
            </a:endParaRPr>
          </a:p>
        </p:txBody>
      </p:sp>
    </p:spTree>
    <p:extLst>
      <p:ext uri="{BB962C8B-B14F-4D97-AF65-F5344CB8AC3E}">
        <p14:creationId xmlns:p14="http://schemas.microsoft.com/office/powerpoint/2010/main" val="32425013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E7EF624-2ADC-48E8-443E-088E9F12A08A}"/>
              </a:ext>
            </a:extLst>
          </p:cNvPr>
          <p:cNvSpPr/>
          <p:nvPr/>
        </p:nvSpPr>
        <p:spPr>
          <a:xfrm>
            <a:off x="0" y="1811677"/>
            <a:ext cx="4896743" cy="4900108"/>
          </a:xfrm>
          <a:prstGeom prst="rect">
            <a:avLst/>
          </a:prstGeom>
          <a:solidFill>
            <a:srgbClr val="EEEEEE"/>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14" name="Title 13">
            <a:extLst>
              <a:ext uri="{FF2B5EF4-FFF2-40B4-BE49-F238E27FC236}">
                <a16:creationId xmlns:a16="http://schemas.microsoft.com/office/drawing/2014/main" id="{205DB606-D8FA-4B7F-9C96-3B607C3C7B0C}"/>
              </a:ext>
            </a:extLst>
          </p:cNvPr>
          <p:cNvSpPr>
            <a:spLocks noGrp="1"/>
          </p:cNvSpPr>
          <p:nvPr>
            <p:ph type="title"/>
          </p:nvPr>
        </p:nvSpPr>
        <p:spPr>
          <a:xfrm>
            <a:off x="515937" y="476250"/>
            <a:ext cx="6500325" cy="430887"/>
          </a:xfrm>
        </p:spPr>
        <p:txBody>
          <a:bodyPr/>
          <a:lstStyle/>
          <a:p>
            <a:r>
              <a:rPr lang="en-US" noProof="0" dirty="0"/>
              <a:t>CO</a:t>
            </a:r>
            <a:r>
              <a:rPr lang="en-US" baseline="-25000" noProof="0" dirty="0"/>
              <a:t>2</a:t>
            </a:r>
            <a:r>
              <a:rPr lang="en-US" noProof="0" dirty="0"/>
              <a:t> Detection for Grain Monitoring</a:t>
            </a:r>
          </a:p>
        </p:txBody>
      </p:sp>
      <p:sp>
        <p:nvSpPr>
          <p:cNvPr id="13" name="Text Placeholder 7">
            <a:extLst>
              <a:ext uri="{FF2B5EF4-FFF2-40B4-BE49-F238E27FC236}">
                <a16:creationId xmlns:a16="http://schemas.microsoft.com/office/drawing/2014/main" id="{21128D50-0CAA-5814-4102-B2093B575E4F}"/>
              </a:ext>
            </a:extLst>
          </p:cNvPr>
          <p:cNvSpPr txBox="1">
            <a:spLocks/>
          </p:cNvSpPr>
          <p:nvPr/>
        </p:nvSpPr>
        <p:spPr>
          <a:xfrm>
            <a:off x="279730" y="1921888"/>
            <a:ext cx="4617013" cy="3775039"/>
          </a:xfrm>
          <a:prstGeom prst="rect">
            <a:avLst/>
          </a:prstGeom>
        </p:spPr>
        <p:txBody>
          <a:bodyPr/>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a:spcAft>
                <a:spcPts val="1200"/>
              </a:spcAft>
            </a:pPr>
            <a:r>
              <a:rPr lang="en-US" sz="1400" b="1" noProof="0" dirty="0"/>
              <a:t>Early Detection of Spoilage </a:t>
            </a:r>
            <a:r>
              <a:rPr lang="en-US" sz="1400" noProof="0" dirty="0"/>
              <a:t>detect spoilage much earlier than traditional methods by identifying increased CO2 levels caused by mold or insect</a:t>
            </a:r>
          </a:p>
          <a:p>
            <a:pPr>
              <a:spcAft>
                <a:spcPts val="1200"/>
              </a:spcAft>
            </a:pPr>
            <a:r>
              <a:rPr lang="en-US" sz="1400" b="1" noProof="0" dirty="0"/>
              <a:t>Improved Grain Quality </a:t>
            </a:r>
            <a:r>
              <a:rPr lang="en-US" sz="1400" noProof="0" dirty="0"/>
              <a:t>maintain optimal storage conditions, leading to higher quality grain and potentially better market value</a:t>
            </a:r>
          </a:p>
          <a:p>
            <a:pPr>
              <a:spcAft>
                <a:spcPts val="1200"/>
              </a:spcAft>
            </a:pPr>
            <a:r>
              <a:rPr lang="en-US" sz="1400" b="1" noProof="0" dirty="0"/>
              <a:t>Reduced Fumigation Costs </a:t>
            </a:r>
            <a:r>
              <a:rPr lang="en-US" sz="1400" noProof="0" dirty="0"/>
              <a:t>Early detection of spoilage allows for timely interventions, reducing the need for extensive and costly fumigation treatments</a:t>
            </a:r>
          </a:p>
          <a:p>
            <a:pPr>
              <a:spcAft>
                <a:spcPts val="1200"/>
              </a:spcAft>
            </a:pPr>
            <a:r>
              <a:rPr lang="en-US" sz="1400" b="1" noProof="0" dirty="0"/>
              <a:t>Sustainable Storage Management </a:t>
            </a:r>
            <a:r>
              <a:rPr lang="en-US" sz="1400" noProof="0" dirty="0"/>
              <a:t>Continuous CO</a:t>
            </a:r>
            <a:r>
              <a:rPr lang="en-US" sz="1400" baseline="-25000" noProof="0" dirty="0"/>
              <a:t>2</a:t>
            </a:r>
            <a:r>
              <a:rPr lang="en-US" sz="1400" noProof="0" dirty="0"/>
              <a:t> monitoring helps in managing grain storage more sustainably by preventing spoilage and reducing waste</a:t>
            </a:r>
          </a:p>
          <a:p>
            <a:pPr>
              <a:spcAft>
                <a:spcPts val="1200"/>
              </a:spcAft>
            </a:pPr>
            <a:endParaRPr lang="en-US" sz="1400" noProof="0" dirty="0"/>
          </a:p>
        </p:txBody>
      </p:sp>
      <p:sp>
        <p:nvSpPr>
          <p:cNvPr id="4" name="Footer Placeholder 4">
            <a:extLst>
              <a:ext uri="{FF2B5EF4-FFF2-40B4-BE49-F238E27FC236}">
                <a16:creationId xmlns:a16="http://schemas.microsoft.com/office/drawing/2014/main" id="{1DF5AC96-A3C3-46B9-6E39-73239E60F3F6}"/>
              </a:ext>
            </a:extLst>
          </p:cNvPr>
          <p:cNvSpPr txBox="1">
            <a:spLocks/>
          </p:cNvSpPr>
          <p:nvPr/>
        </p:nvSpPr>
        <p:spPr>
          <a:xfrm>
            <a:off x="1249680" y="6310083"/>
            <a:ext cx="2746800" cy="153888"/>
          </a:xfrm>
          <a:prstGeom prst="rect">
            <a:avLst/>
          </a:prstGeom>
        </p:spPr>
        <p:txBody>
          <a:bodyPr vert="horz" lIns="0" tIns="0" rIns="0" bIns="0" rtlCol="0" anchor="ctr">
            <a:spAutoFit/>
          </a:bodyPr>
          <a:lstStyle>
            <a:defPPr>
              <a:defRPr lang="de-DE"/>
            </a:defPPr>
            <a:lvl1pPr>
              <a:lnSpc>
                <a:spcPct val="100000"/>
              </a:lnSpc>
              <a:defRPr sz="1000">
                <a:solidFill>
                  <a:schemeClr val="accent2"/>
                </a:solidFill>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5" name="Slide Number Placeholder 5">
            <a:extLst>
              <a:ext uri="{FF2B5EF4-FFF2-40B4-BE49-F238E27FC236}">
                <a16:creationId xmlns:a16="http://schemas.microsoft.com/office/drawing/2014/main" id="{877ED3BD-AE8E-BE33-A6AA-E45892C4A8DD}"/>
              </a:ext>
            </a:extLst>
          </p:cNvPr>
          <p:cNvSpPr txBox="1">
            <a:spLocks/>
          </p:cNvSpPr>
          <p:nvPr/>
        </p:nvSpPr>
        <p:spPr>
          <a:xfrm>
            <a:off x="515937" y="6310083"/>
            <a:ext cx="680403" cy="153888"/>
          </a:xfrm>
          <a:prstGeom prst="rect">
            <a:avLst/>
          </a:prstGeom>
        </p:spPr>
        <p:txBody>
          <a:bodyPr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sz="1000" noProof="0" smtClean="0">
                <a:solidFill>
                  <a:srgbClr val="6F6F6F"/>
                </a:solidFill>
              </a:rPr>
              <a:pPr/>
              <a:t>27</a:t>
            </a:fld>
            <a:endParaRPr lang="en-US" sz="1000" noProof="0" dirty="0">
              <a:solidFill>
                <a:srgbClr val="6F6F6F"/>
              </a:solidFill>
            </a:endParaRPr>
          </a:p>
        </p:txBody>
      </p:sp>
      <p:sp>
        <p:nvSpPr>
          <p:cNvPr id="3" name="Text Placeholder 2">
            <a:extLst>
              <a:ext uri="{FF2B5EF4-FFF2-40B4-BE49-F238E27FC236}">
                <a16:creationId xmlns:a16="http://schemas.microsoft.com/office/drawing/2014/main" id="{B36D1EC7-4444-0DBA-B5F3-3CF397C338E8}"/>
              </a:ext>
            </a:extLst>
          </p:cNvPr>
          <p:cNvSpPr>
            <a:spLocks noGrp="1"/>
          </p:cNvSpPr>
          <p:nvPr>
            <p:ph type="body" sz="quarter" idx="13"/>
          </p:nvPr>
        </p:nvSpPr>
        <p:spPr/>
        <p:txBody>
          <a:bodyPr/>
          <a:lstStyle/>
          <a:p>
            <a:r>
              <a:rPr lang="en-US" noProof="0" dirty="0"/>
              <a:t>Application Benefits</a:t>
            </a:r>
          </a:p>
        </p:txBody>
      </p:sp>
      <p:pic>
        <p:nvPicPr>
          <p:cNvPr id="6" name="Grafik 5" descr="Ein Bild, das Screenshot, Zylinder, Design enthält.&#10;&#10;Automatisch generierte Beschreibung">
            <a:extLst>
              <a:ext uri="{FF2B5EF4-FFF2-40B4-BE49-F238E27FC236}">
                <a16:creationId xmlns:a16="http://schemas.microsoft.com/office/drawing/2014/main" id="{0D194302-E5F3-C8CD-094F-6EC9C8DFB61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9632" y="1390545"/>
            <a:ext cx="5321240" cy="5321240"/>
          </a:xfrm>
          <a:prstGeom prst="rect">
            <a:avLst/>
          </a:prstGeom>
        </p:spPr>
      </p:pic>
    </p:spTree>
    <p:extLst>
      <p:ext uri="{BB962C8B-B14F-4D97-AF65-F5344CB8AC3E}">
        <p14:creationId xmlns:p14="http://schemas.microsoft.com/office/powerpoint/2010/main" val="3323926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10C41-079B-6BA9-3B21-21D83886F102}"/>
            </a:ext>
          </a:extLst>
        </p:cNvPr>
        <p:cNvGrpSpPr/>
        <p:nvPr/>
      </p:nvGrpSpPr>
      <p:grpSpPr>
        <a:xfrm>
          <a:off x="0" y="0"/>
          <a:ext cx="0" cy="0"/>
          <a:chOff x="0" y="0"/>
          <a:chExt cx="0" cy="0"/>
        </a:xfrm>
      </p:grpSpPr>
      <p:pic>
        <p:nvPicPr>
          <p:cNvPr id="6" name="Picture 2">
            <a:extLst>
              <a:ext uri="{FF2B5EF4-FFF2-40B4-BE49-F238E27FC236}">
                <a16:creationId xmlns:a16="http://schemas.microsoft.com/office/drawing/2014/main" id="{5AB5448B-F6F2-F83B-A5F8-844F5D81AE1D}"/>
              </a:ext>
            </a:extLst>
          </p:cNvPr>
          <p:cNvPicPr>
            <a:picLocks noGrp="1" noChangeAspect="1" noChangeArrowheads="1"/>
          </p:cNvPicPr>
          <p:nvPr>
            <p:ph type="pic" sz="quarter" idx="11"/>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l="1856" r="1856"/>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5168DE58-4E77-AE7F-9BD7-021BD3811333}"/>
              </a:ext>
            </a:extLst>
          </p:cNvPr>
          <p:cNvSpPr>
            <a:spLocks noGrp="1"/>
          </p:cNvSpPr>
          <p:nvPr>
            <p:ph type="ctrTitle"/>
          </p:nvPr>
        </p:nvSpPr>
        <p:spPr>
          <a:xfrm>
            <a:off x="1189036" y="2443415"/>
            <a:ext cx="7612064" cy="1846659"/>
          </a:xfrm>
        </p:spPr>
        <p:txBody>
          <a:bodyPr/>
          <a:lstStyle/>
          <a:p>
            <a:r>
              <a:rPr lang="en-US" noProof="0" dirty="0"/>
              <a:t>ASHRAE 62.1</a:t>
            </a:r>
            <a:br>
              <a:rPr lang="en-US" noProof="0" dirty="0"/>
            </a:br>
            <a:r>
              <a:rPr lang="en-US" noProof="0" dirty="0"/>
              <a:t>California Title 24</a:t>
            </a:r>
            <a:br>
              <a:rPr lang="en-US" noProof="0" dirty="0"/>
            </a:br>
            <a:r>
              <a:rPr lang="en-US" noProof="0" dirty="0"/>
              <a:t>RESET</a:t>
            </a:r>
            <a:br>
              <a:rPr lang="en-US" noProof="0" dirty="0"/>
            </a:br>
            <a:r>
              <a:rPr lang="en-US" noProof="0" dirty="0"/>
              <a:t>WELL</a:t>
            </a:r>
            <a:br>
              <a:rPr lang="en-US" noProof="0" dirty="0"/>
            </a:br>
            <a:r>
              <a:rPr lang="en-US" noProof="0" dirty="0"/>
              <a:t>…</a:t>
            </a:r>
          </a:p>
        </p:txBody>
      </p:sp>
      <p:sp>
        <p:nvSpPr>
          <p:cNvPr id="4" name="Text Placeholder 3">
            <a:extLst>
              <a:ext uri="{FF2B5EF4-FFF2-40B4-BE49-F238E27FC236}">
                <a16:creationId xmlns:a16="http://schemas.microsoft.com/office/drawing/2014/main" id="{CA2AF665-EC41-B137-33BA-02BF785EB752}"/>
              </a:ext>
            </a:extLst>
          </p:cNvPr>
          <p:cNvSpPr>
            <a:spLocks noGrp="1"/>
          </p:cNvSpPr>
          <p:nvPr>
            <p:ph type="body" sz="quarter" idx="14"/>
          </p:nvPr>
        </p:nvSpPr>
        <p:spPr>
          <a:xfrm>
            <a:off x="1189036" y="1181101"/>
            <a:ext cx="7612064" cy="1231106"/>
          </a:xfrm>
        </p:spPr>
        <p:txBody>
          <a:bodyPr/>
          <a:lstStyle/>
          <a:p>
            <a:r>
              <a:rPr lang="en-US" noProof="0" dirty="0">
                <a:solidFill>
                  <a:schemeClr val="bg1"/>
                </a:solidFill>
              </a:rPr>
              <a:t>Key Building Standards </a:t>
            </a:r>
            <a:br>
              <a:rPr lang="en-US" noProof="0" dirty="0">
                <a:solidFill>
                  <a:schemeClr val="bg1"/>
                </a:solidFill>
              </a:rPr>
            </a:br>
            <a:r>
              <a:rPr lang="en-US" noProof="0" dirty="0">
                <a:solidFill>
                  <a:schemeClr val="bg1"/>
                </a:solidFill>
              </a:rPr>
              <a:t>and CO</a:t>
            </a:r>
            <a:r>
              <a:rPr lang="en-US" baseline="-25000" noProof="0" dirty="0">
                <a:solidFill>
                  <a:schemeClr val="bg1"/>
                </a:solidFill>
              </a:rPr>
              <a:t>2</a:t>
            </a:r>
            <a:r>
              <a:rPr lang="en-US" noProof="0" dirty="0">
                <a:solidFill>
                  <a:schemeClr val="bg1"/>
                </a:solidFill>
              </a:rPr>
              <a:t> Sensor Requirements</a:t>
            </a:r>
          </a:p>
        </p:txBody>
      </p:sp>
    </p:spTree>
    <p:extLst>
      <p:ext uri="{BB962C8B-B14F-4D97-AF65-F5344CB8AC3E}">
        <p14:creationId xmlns:p14="http://schemas.microsoft.com/office/powerpoint/2010/main" val="38931889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E67A622-665C-1D82-84E2-2306688221D8}"/>
              </a:ext>
            </a:extLst>
          </p:cNvPr>
          <p:cNvSpPr>
            <a:spLocks noGrp="1"/>
          </p:cNvSpPr>
          <p:nvPr>
            <p:ph type="body" sz="quarter" idx="23"/>
          </p:nvPr>
        </p:nvSpPr>
        <p:spPr>
          <a:xfrm>
            <a:off x="515936" y="1449388"/>
            <a:ext cx="5421913" cy="2126715"/>
          </a:xfrm>
        </p:spPr>
        <p:txBody>
          <a:bodyPr lIns="72000" tIns="72000" rIns="72000" bIns="72000" anchor="t"/>
          <a:lstStyle/>
          <a:p>
            <a:pPr algn="l">
              <a:spcAft>
                <a:spcPts val="1200"/>
              </a:spcAft>
            </a:pPr>
            <a:r>
              <a:rPr lang="en-US" noProof="0" dirty="0"/>
              <a:t>Standards for </a:t>
            </a:r>
            <a:r>
              <a:rPr lang="en-US" b="1" noProof="0" dirty="0"/>
              <a:t>Building Codes</a:t>
            </a:r>
          </a:p>
          <a:p>
            <a:r>
              <a:rPr lang="en-US" sz="1400" b="1" noProof="0" dirty="0">
                <a:sym typeface="Wingdings" panose="05000000000000000000" pitchFamily="2" charset="2"/>
              </a:rPr>
              <a:t>→</a:t>
            </a:r>
            <a:r>
              <a:rPr lang="en-US" sz="1400" noProof="0" dirty="0">
                <a:sym typeface="Wingdings" panose="05000000000000000000" pitchFamily="2" charset="2"/>
              </a:rPr>
              <a:t> Legally enforced, regulate </a:t>
            </a:r>
            <a:r>
              <a:rPr lang="en-US" sz="1400" noProof="0" dirty="0"/>
              <a:t>how buildings </a:t>
            </a:r>
            <a:r>
              <a:rPr lang="en-US" sz="1400" u="sng" noProof="0" dirty="0"/>
              <a:t>must</a:t>
            </a:r>
            <a:r>
              <a:rPr lang="en-US" sz="1400" noProof="0" dirty="0"/>
              <a:t> be built</a:t>
            </a:r>
            <a:br>
              <a:rPr lang="en-US" sz="1400" noProof="0" dirty="0"/>
            </a:br>
            <a:r>
              <a:rPr lang="en-US" sz="1400" noProof="0" dirty="0"/>
              <a:t>    (incl. HVAC / DCV / ERV systems and their components)</a:t>
            </a:r>
            <a:endParaRPr lang="en-US" sz="1400" b="1" noProof="0" dirty="0"/>
          </a:p>
        </p:txBody>
      </p:sp>
      <p:sp>
        <p:nvSpPr>
          <p:cNvPr id="3" name="Text Placeholder 2">
            <a:extLst>
              <a:ext uri="{FF2B5EF4-FFF2-40B4-BE49-F238E27FC236}">
                <a16:creationId xmlns:a16="http://schemas.microsoft.com/office/drawing/2014/main" id="{C99880DB-4E0F-A8DE-EC23-C7FF2E63B7AC}"/>
              </a:ext>
            </a:extLst>
          </p:cNvPr>
          <p:cNvSpPr>
            <a:spLocks noGrp="1"/>
          </p:cNvSpPr>
          <p:nvPr>
            <p:ph type="body" sz="quarter" idx="13"/>
          </p:nvPr>
        </p:nvSpPr>
        <p:spPr/>
        <p:txBody>
          <a:bodyPr/>
          <a:lstStyle/>
          <a:p>
            <a:r>
              <a:rPr lang="en-US" noProof="0" dirty="0"/>
              <a:t>…for which CO</a:t>
            </a:r>
            <a:r>
              <a:rPr lang="en-US" baseline="-25000" noProof="0" dirty="0"/>
              <a:t>2</a:t>
            </a:r>
            <a:r>
              <a:rPr lang="en-US" noProof="0" dirty="0"/>
              <a:t> sensors are relevant</a:t>
            </a:r>
          </a:p>
        </p:txBody>
      </p:sp>
      <p:sp>
        <p:nvSpPr>
          <p:cNvPr id="4" name="Title 3">
            <a:extLst>
              <a:ext uri="{FF2B5EF4-FFF2-40B4-BE49-F238E27FC236}">
                <a16:creationId xmlns:a16="http://schemas.microsoft.com/office/drawing/2014/main" id="{83CDA990-AAE8-D1CA-76A0-FFD5F483B9BC}"/>
              </a:ext>
            </a:extLst>
          </p:cNvPr>
          <p:cNvSpPr>
            <a:spLocks noGrp="1"/>
          </p:cNvSpPr>
          <p:nvPr>
            <p:ph type="title"/>
          </p:nvPr>
        </p:nvSpPr>
        <p:spPr/>
        <p:txBody>
          <a:bodyPr/>
          <a:lstStyle/>
          <a:p>
            <a:r>
              <a:rPr lang="en-US" noProof="0" dirty="0"/>
              <a:t>The four different types of standards…</a:t>
            </a:r>
          </a:p>
        </p:txBody>
      </p:sp>
      <p:sp>
        <p:nvSpPr>
          <p:cNvPr id="5" name="Footer Placeholder 4">
            <a:extLst>
              <a:ext uri="{FF2B5EF4-FFF2-40B4-BE49-F238E27FC236}">
                <a16:creationId xmlns:a16="http://schemas.microsoft.com/office/drawing/2014/main" id="{E65774E3-301D-8DDE-87B9-C17C77A34079}"/>
              </a:ext>
            </a:extLst>
          </p:cNvPr>
          <p:cNvSpPr>
            <a:spLocks noGrp="1"/>
          </p:cNvSpPr>
          <p:nvPr>
            <p:ph type="ftr" sz="quarter" idx="18"/>
          </p:nvPr>
        </p:nvSpPr>
        <p:spPr/>
        <p:txBody>
          <a:bodyPr/>
          <a:lstStyle/>
          <a:p>
            <a:r>
              <a:rPr lang="en-US" noProof="0" dirty="0"/>
              <a:t>© Copyright Sensirion, Switzerland</a:t>
            </a:r>
          </a:p>
        </p:txBody>
      </p:sp>
      <p:sp>
        <p:nvSpPr>
          <p:cNvPr id="6" name="Slide Number Placeholder 5">
            <a:extLst>
              <a:ext uri="{FF2B5EF4-FFF2-40B4-BE49-F238E27FC236}">
                <a16:creationId xmlns:a16="http://schemas.microsoft.com/office/drawing/2014/main" id="{C0517CB6-E1E4-0D71-CC98-0199ACA1B929}"/>
              </a:ext>
            </a:extLst>
          </p:cNvPr>
          <p:cNvSpPr>
            <a:spLocks noGrp="1"/>
          </p:cNvSpPr>
          <p:nvPr>
            <p:ph type="sldNum" sz="quarter" idx="19"/>
          </p:nvPr>
        </p:nvSpPr>
        <p:spPr/>
        <p:txBody>
          <a:bodyPr/>
          <a:lstStyle/>
          <a:p>
            <a:fld id="{B1E691A1-F3A6-4574-B226-B412272B38A6}" type="slidenum">
              <a:rPr lang="en-US" noProof="0" smtClean="0"/>
              <a:pPr/>
              <a:t>29</a:t>
            </a:fld>
            <a:endParaRPr lang="en-US" noProof="0" dirty="0"/>
          </a:p>
        </p:txBody>
      </p:sp>
      <p:sp>
        <p:nvSpPr>
          <p:cNvPr id="7" name="Text Placeholder 6">
            <a:extLst>
              <a:ext uri="{FF2B5EF4-FFF2-40B4-BE49-F238E27FC236}">
                <a16:creationId xmlns:a16="http://schemas.microsoft.com/office/drawing/2014/main" id="{CCE8B87D-DDA1-725C-E2B4-5CB15B525C15}"/>
              </a:ext>
            </a:extLst>
          </p:cNvPr>
          <p:cNvSpPr>
            <a:spLocks noGrp="1"/>
          </p:cNvSpPr>
          <p:nvPr>
            <p:ph type="body" sz="quarter" idx="24"/>
          </p:nvPr>
        </p:nvSpPr>
        <p:spPr>
          <a:xfrm>
            <a:off x="6254152" y="1449388"/>
            <a:ext cx="5421914" cy="2126715"/>
          </a:xfrm>
        </p:spPr>
        <p:txBody>
          <a:bodyPr lIns="72000" tIns="72000" rIns="72000" bIns="72000" anchor="t"/>
          <a:lstStyle/>
          <a:p>
            <a:pPr algn="l">
              <a:spcAft>
                <a:spcPts val="1200"/>
              </a:spcAft>
            </a:pPr>
            <a:r>
              <a:rPr lang="en-US" noProof="0" dirty="0"/>
              <a:t>Standards for </a:t>
            </a:r>
            <a:r>
              <a:rPr lang="en-US" b="1" noProof="0" dirty="0"/>
              <a:t>Green Building Certification</a:t>
            </a:r>
            <a:endParaRPr lang="en-US" b="1" noProof="0" dirty="0">
              <a:sym typeface="Wingdings" panose="05000000000000000000" pitchFamily="2" charset="2"/>
            </a:endParaRPr>
          </a:p>
          <a:p>
            <a:r>
              <a:rPr lang="en-US" sz="1400" b="1" noProof="0" dirty="0">
                <a:sym typeface="Wingdings" panose="05000000000000000000" pitchFamily="2" charset="2"/>
              </a:rPr>
              <a:t> →</a:t>
            </a:r>
            <a:r>
              <a:rPr lang="en-US" sz="1400" noProof="0" dirty="0">
                <a:sym typeface="Wingdings" panose="05000000000000000000" pitchFamily="2" charset="2"/>
              </a:rPr>
              <a:t> Voluntary, focus on systems for good building energy-efficiency incl. HVAC/DCV/ERV systems</a:t>
            </a:r>
            <a:endParaRPr lang="en-US" sz="1400" noProof="0" dirty="0"/>
          </a:p>
        </p:txBody>
      </p:sp>
      <p:sp>
        <p:nvSpPr>
          <p:cNvPr id="9" name="Text Placeholder 8">
            <a:extLst>
              <a:ext uri="{FF2B5EF4-FFF2-40B4-BE49-F238E27FC236}">
                <a16:creationId xmlns:a16="http://schemas.microsoft.com/office/drawing/2014/main" id="{A3B6EBFF-746E-FC4F-2BB7-09F11C8BFE41}"/>
              </a:ext>
            </a:extLst>
          </p:cNvPr>
          <p:cNvSpPr>
            <a:spLocks noGrp="1"/>
          </p:cNvSpPr>
          <p:nvPr>
            <p:ph type="body" sz="quarter" idx="26"/>
          </p:nvPr>
        </p:nvSpPr>
        <p:spPr>
          <a:xfrm>
            <a:off x="515937" y="3932501"/>
            <a:ext cx="5421912" cy="2126715"/>
          </a:xfrm>
        </p:spPr>
        <p:txBody>
          <a:bodyPr lIns="72000" tIns="72000" rIns="72000" bIns="72000" anchor="t"/>
          <a:lstStyle/>
          <a:p>
            <a:pPr algn="l">
              <a:spcAft>
                <a:spcPts val="1200"/>
              </a:spcAft>
            </a:pPr>
            <a:r>
              <a:rPr lang="en-US" noProof="0" dirty="0"/>
              <a:t>Standards for </a:t>
            </a:r>
            <a:r>
              <a:rPr lang="en-US" b="1" noProof="0" dirty="0"/>
              <a:t>Indoor Air Quality Device Certification</a:t>
            </a:r>
            <a:endParaRPr lang="en-US" noProof="0" dirty="0"/>
          </a:p>
          <a:p>
            <a:r>
              <a:rPr lang="en-US" b="1" noProof="0" dirty="0">
                <a:sym typeface="Wingdings" panose="05000000000000000000" pitchFamily="2" charset="2"/>
              </a:rPr>
              <a:t> </a:t>
            </a:r>
            <a:r>
              <a:rPr lang="en-US" sz="1600" b="1" noProof="0" dirty="0">
                <a:sym typeface="Wingdings" panose="05000000000000000000" pitchFamily="2" charset="2"/>
              </a:rPr>
              <a:t>→ </a:t>
            </a:r>
            <a:r>
              <a:rPr lang="en-US" sz="1400" noProof="0" dirty="0">
                <a:sym typeface="Wingdings" panose="05000000000000000000" pitchFamily="2" charset="2"/>
              </a:rPr>
              <a:t>Voluntary, focus on device-level (sensing) performance</a:t>
            </a:r>
            <a:br>
              <a:rPr lang="en-US" sz="1400" noProof="0" dirty="0">
                <a:sym typeface="Wingdings" panose="05000000000000000000" pitchFamily="2" charset="2"/>
              </a:rPr>
            </a:br>
            <a:r>
              <a:rPr lang="en-US" sz="1400" noProof="0" dirty="0">
                <a:sym typeface="Wingdings" panose="05000000000000000000" pitchFamily="2" charset="2"/>
              </a:rPr>
              <a:t>(for e.g. IAQ monitors, air purifiers)</a:t>
            </a:r>
            <a:endParaRPr lang="en-US" noProof="0" dirty="0"/>
          </a:p>
        </p:txBody>
      </p:sp>
      <p:sp>
        <p:nvSpPr>
          <p:cNvPr id="10" name="Text Placeholder 9">
            <a:extLst>
              <a:ext uri="{FF2B5EF4-FFF2-40B4-BE49-F238E27FC236}">
                <a16:creationId xmlns:a16="http://schemas.microsoft.com/office/drawing/2014/main" id="{6FED3C5F-46AD-EF4B-AE2E-9FF4E7552CA7}"/>
              </a:ext>
            </a:extLst>
          </p:cNvPr>
          <p:cNvSpPr>
            <a:spLocks noGrp="1"/>
          </p:cNvSpPr>
          <p:nvPr>
            <p:ph type="body" sz="quarter" idx="27"/>
          </p:nvPr>
        </p:nvSpPr>
        <p:spPr>
          <a:xfrm>
            <a:off x="6254152" y="3931357"/>
            <a:ext cx="5421913" cy="2126715"/>
          </a:xfrm>
        </p:spPr>
        <p:txBody>
          <a:bodyPr lIns="72000" tIns="72000" rIns="72000" bIns="72000" anchor="t"/>
          <a:lstStyle/>
          <a:p>
            <a:pPr algn="l">
              <a:spcAft>
                <a:spcPts val="1200"/>
              </a:spcAft>
            </a:pPr>
            <a:r>
              <a:rPr lang="en-US" noProof="0" dirty="0"/>
              <a:t>Standards for </a:t>
            </a:r>
            <a:r>
              <a:rPr lang="en-US" b="1" noProof="0" dirty="0"/>
              <a:t>Healthy Building Certification</a:t>
            </a:r>
          </a:p>
          <a:p>
            <a:r>
              <a:rPr lang="en-US" sz="1400" b="1" noProof="0" dirty="0">
                <a:sym typeface="Wingdings" panose="05000000000000000000" pitchFamily="2" charset="2"/>
              </a:rPr>
              <a:t>→</a:t>
            </a:r>
            <a:r>
              <a:rPr lang="en-US" sz="1400" noProof="0" dirty="0">
                <a:sym typeface="Wingdings" panose="05000000000000000000" pitchFamily="2" charset="2"/>
              </a:rPr>
              <a:t> Voluntary, focus on systems for healthy indoor environments incl. indoor air quality monitoring / smart ventilation</a:t>
            </a:r>
            <a:endParaRPr lang="en-US" sz="1400" b="1" noProof="0" dirty="0"/>
          </a:p>
        </p:txBody>
      </p:sp>
      <p:pic>
        <p:nvPicPr>
          <p:cNvPr id="12" name="Picture 2" descr="undefined">
            <a:extLst>
              <a:ext uri="{FF2B5EF4-FFF2-40B4-BE49-F238E27FC236}">
                <a16:creationId xmlns:a16="http://schemas.microsoft.com/office/drawing/2014/main" id="{3C3BE50F-8189-EFBC-54D5-2017FEBBA6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4936" y="2512745"/>
            <a:ext cx="1118042" cy="11180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Title 24 Compliance - The Homeowners Cheat Sheet to Windows &amp;amp; Doors">
            <a:extLst>
              <a:ext uri="{FF2B5EF4-FFF2-40B4-BE49-F238E27FC236}">
                <a16:creationId xmlns:a16="http://schemas.microsoft.com/office/drawing/2014/main" id="{DA42B4AD-FF29-4F78-024A-1F013D5715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gray">
          <a:xfrm>
            <a:off x="2737440" y="2560734"/>
            <a:ext cx="978904" cy="978904"/>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D3C9783B-2058-8BCC-0E27-4A8FEBC8D979}"/>
              </a:ext>
            </a:extLst>
          </p:cNvPr>
          <p:cNvPicPr>
            <a:picLocks noChangeAspect="1"/>
          </p:cNvPicPr>
          <p:nvPr/>
        </p:nvPicPr>
        <p:blipFill>
          <a:blip r:embed="rId4"/>
          <a:stretch>
            <a:fillRect/>
          </a:stretch>
        </p:blipFill>
        <p:spPr>
          <a:xfrm>
            <a:off x="4148109" y="2706061"/>
            <a:ext cx="708562" cy="774695"/>
          </a:xfrm>
          <a:prstGeom prst="rect">
            <a:avLst/>
          </a:prstGeom>
        </p:spPr>
      </p:pic>
      <p:pic>
        <p:nvPicPr>
          <p:cNvPr id="18" name="Picture 17">
            <a:extLst>
              <a:ext uri="{FF2B5EF4-FFF2-40B4-BE49-F238E27FC236}">
                <a16:creationId xmlns:a16="http://schemas.microsoft.com/office/drawing/2014/main" id="{8DA4A810-8CB3-31AC-8C16-7F492C78E9A9}"/>
              </a:ext>
            </a:extLst>
          </p:cNvPr>
          <p:cNvPicPr>
            <a:picLocks noChangeAspect="1"/>
          </p:cNvPicPr>
          <p:nvPr/>
        </p:nvPicPr>
        <p:blipFill>
          <a:blip r:embed="rId5">
            <a:duotone>
              <a:prstClr val="black"/>
              <a:schemeClr val="tx2">
                <a:tint val="45000"/>
                <a:satMod val="400000"/>
              </a:schemeClr>
            </a:duotone>
            <a:extLst>
              <a:ext uri="{BEBA8EAE-BF5A-486C-A8C5-ECC9F3942E4B}">
                <a14:imgProps xmlns:a14="http://schemas.microsoft.com/office/drawing/2010/main">
                  <a14:imgLayer r:embed="rId6">
                    <a14:imgEffect>
                      <a14:colorTemperature colorTemp="4700"/>
                    </a14:imgEffect>
                    <a14:imgEffect>
                      <a14:saturation sat="400000"/>
                    </a14:imgEffect>
                    <a14:imgEffect>
                      <a14:brightnessContrast bright="-100000"/>
                    </a14:imgEffect>
                  </a14:imgLayer>
                </a14:imgProps>
              </a:ext>
            </a:extLst>
          </a:blip>
          <a:stretch>
            <a:fillRect/>
          </a:stretch>
        </p:blipFill>
        <p:spPr>
          <a:xfrm>
            <a:off x="2206291" y="5102901"/>
            <a:ext cx="833577" cy="833577"/>
          </a:xfrm>
          <a:prstGeom prst="rect">
            <a:avLst/>
          </a:prstGeom>
          <a:noFill/>
        </p:spPr>
      </p:pic>
      <p:pic>
        <p:nvPicPr>
          <p:cNvPr id="24" name="Picture 23">
            <a:extLst>
              <a:ext uri="{FF2B5EF4-FFF2-40B4-BE49-F238E27FC236}">
                <a16:creationId xmlns:a16="http://schemas.microsoft.com/office/drawing/2014/main" id="{B9D19D2A-9C4E-8182-6043-A4F9FFD3199E}"/>
              </a:ext>
            </a:extLst>
          </p:cNvPr>
          <p:cNvPicPr>
            <a:picLocks noChangeAspect="1"/>
          </p:cNvPicPr>
          <p:nvPr/>
        </p:nvPicPr>
        <p:blipFill>
          <a:blip r:embed="rId7"/>
          <a:srcRect r="60873"/>
          <a:stretch/>
        </p:blipFill>
        <p:spPr>
          <a:xfrm>
            <a:off x="3550576" y="5102901"/>
            <a:ext cx="891807" cy="850934"/>
          </a:xfrm>
          <a:prstGeom prst="rect">
            <a:avLst/>
          </a:prstGeom>
        </p:spPr>
      </p:pic>
      <p:pic>
        <p:nvPicPr>
          <p:cNvPr id="1030" name="Picture 6">
            <a:extLst>
              <a:ext uri="{FF2B5EF4-FFF2-40B4-BE49-F238E27FC236}">
                <a16:creationId xmlns:a16="http://schemas.microsoft.com/office/drawing/2014/main" id="{1CC5131E-D9BD-F83E-660C-CA42BC6FD5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38835" y="2595236"/>
            <a:ext cx="904361" cy="885520"/>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a:extLst>
              <a:ext uri="{FF2B5EF4-FFF2-40B4-BE49-F238E27FC236}">
                <a16:creationId xmlns:a16="http://schemas.microsoft.com/office/drawing/2014/main" id="{F42BC71E-96FC-80F3-5DCC-EB2938FBA9E3}"/>
              </a:ext>
            </a:extLst>
          </p:cNvPr>
          <p:cNvPicPr>
            <a:picLocks noChangeAspect="1"/>
          </p:cNvPicPr>
          <p:nvPr/>
        </p:nvPicPr>
        <p:blipFill>
          <a:blip r:embed="rId9"/>
          <a:stretch>
            <a:fillRect/>
          </a:stretch>
        </p:blipFill>
        <p:spPr>
          <a:xfrm>
            <a:off x="9259499" y="2613655"/>
            <a:ext cx="904361" cy="848682"/>
          </a:xfrm>
          <a:prstGeom prst="rect">
            <a:avLst/>
          </a:prstGeom>
        </p:spPr>
      </p:pic>
      <p:pic>
        <p:nvPicPr>
          <p:cNvPr id="27" name="Picture 26">
            <a:extLst>
              <a:ext uri="{FF2B5EF4-FFF2-40B4-BE49-F238E27FC236}">
                <a16:creationId xmlns:a16="http://schemas.microsoft.com/office/drawing/2014/main" id="{7FF196F8-B86E-B9D3-2C6A-345FE7C979DB}"/>
              </a:ext>
            </a:extLst>
          </p:cNvPr>
          <p:cNvPicPr>
            <a:picLocks noChangeAspect="1"/>
          </p:cNvPicPr>
          <p:nvPr/>
        </p:nvPicPr>
        <p:blipFill>
          <a:blip r:embed="rId10"/>
          <a:stretch>
            <a:fillRect/>
          </a:stretch>
        </p:blipFill>
        <p:spPr>
          <a:xfrm>
            <a:off x="7374004" y="5096490"/>
            <a:ext cx="833576" cy="839988"/>
          </a:xfrm>
          <a:prstGeom prst="rect">
            <a:avLst/>
          </a:prstGeom>
        </p:spPr>
      </p:pic>
      <p:pic>
        <p:nvPicPr>
          <p:cNvPr id="28" name="Picture 27">
            <a:extLst>
              <a:ext uri="{FF2B5EF4-FFF2-40B4-BE49-F238E27FC236}">
                <a16:creationId xmlns:a16="http://schemas.microsoft.com/office/drawing/2014/main" id="{23E142F6-239E-7B23-B982-18F57ED50179}"/>
              </a:ext>
            </a:extLst>
          </p:cNvPr>
          <p:cNvPicPr>
            <a:picLocks noChangeAspect="1"/>
          </p:cNvPicPr>
          <p:nvPr/>
        </p:nvPicPr>
        <p:blipFill>
          <a:blip r:embed="rId5">
            <a:duotone>
              <a:prstClr val="black"/>
              <a:schemeClr val="tx2">
                <a:tint val="45000"/>
                <a:satMod val="400000"/>
              </a:schemeClr>
            </a:duotone>
            <a:extLst>
              <a:ext uri="{BEBA8EAE-BF5A-486C-A8C5-ECC9F3942E4B}">
                <a14:imgProps xmlns:a14="http://schemas.microsoft.com/office/drawing/2010/main">
                  <a14:imgLayer r:embed="rId6">
                    <a14:imgEffect>
                      <a14:colorTemperature colorTemp="4700"/>
                    </a14:imgEffect>
                    <a14:imgEffect>
                      <a14:saturation sat="400000"/>
                    </a14:imgEffect>
                    <a14:imgEffect>
                      <a14:brightnessContrast bright="-100000"/>
                    </a14:imgEffect>
                  </a14:imgLayer>
                </a14:imgProps>
              </a:ext>
            </a:extLst>
          </a:blip>
          <a:stretch>
            <a:fillRect/>
          </a:stretch>
        </p:blipFill>
        <p:spPr>
          <a:xfrm>
            <a:off x="8594667" y="5099695"/>
            <a:ext cx="833577" cy="833577"/>
          </a:xfrm>
          <a:prstGeom prst="rect">
            <a:avLst/>
          </a:prstGeom>
          <a:noFill/>
        </p:spPr>
      </p:pic>
      <p:pic>
        <p:nvPicPr>
          <p:cNvPr id="29" name="Picture 28">
            <a:extLst>
              <a:ext uri="{FF2B5EF4-FFF2-40B4-BE49-F238E27FC236}">
                <a16:creationId xmlns:a16="http://schemas.microsoft.com/office/drawing/2014/main" id="{15F52704-77DA-ADED-FB62-A81AAA962AB3}"/>
              </a:ext>
            </a:extLst>
          </p:cNvPr>
          <p:cNvPicPr>
            <a:picLocks noChangeAspect="1"/>
          </p:cNvPicPr>
          <p:nvPr/>
        </p:nvPicPr>
        <p:blipFill>
          <a:blip r:embed="rId11"/>
          <a:srcRect b="46576"/>
          <a:stretch/>
        </p:blipFill>
        <p:spPr>
          <a:xfrm>
            <a:off x="9609479" y="5140647"/>
            <a:ext cx="1667545" cy="751672"/>
          </a:xfrm>
          <a:prstGeom prst="rect">
            <a:avLst/>
          </a:prstGeom>
        </p:spPr>
      </p:pic>
      <p:pic>
        <p:nvPicPr>
          <p:cNvPr id="30" name="Picture 29">
            <a:extLst>
              <a:ext uri="{FF2B5EF4-FFF2-40B4-BE49-F238E27FC236}">
                <a16:creationId xmlns:a16="http://schemas.microsoft.com/office/drawing/2014/main" id="{9167D41C-B356-FFEF-69B4-8DF38BAC4CAF}"/>
              </a:ext>
            </a:extLst>
          </p:cNvPr>
          <p:cNvPicPr>
            <a:picLocks noChangeAspect="1"/>
          </p:cNvPicPr>
          <p:nvPr/>
        </p:nvPicPr>
        <p:blipFill rotWithShape="1">
          <a:blip r:embed="rId12"/>
          <a:srcRect l="705" r="1392"/>
          <a:stretch/>
        </p:blipFill>
        <p:spPr>
          <a:xfrm>
            <a:off x="4611966" y="2740434"/>
            <a:ext cx="177176" cy="177176"/>
          </a:xfrm>
          <a:prstGeom prst="ellipse">
            <a:avLst/>
          </a:prstGeom>
        </p:spPr>
      </p:pic>
      <p:pic>
        <p:nvPicPr>
          <p:cNvPr id="31" name="Picture 30">
            <a:extLst>
              <a:ext uri="{FF2B5EF4-FFF2-40B4-BE49-F238E27FC236}">
                <a16:creationId xmlns:a16="http://schemas.microsoft.com/office/drawing/2014/main" id="{774125F0-E621-2860-911F-0CE3204F20D1}"/>
              </a:ext>
            </a:extLst>
          </p:cNvPr>
          <p:cNvPicPr>
            <a:picLocks noChangeAspect="1"/>
          </p:cNvPicPr>
          <p:nvPr/>
        </p:nvPicPr>
        <p:blipFill rotWithShape="1">
          <a:blip r:embed="rId13"/>
          <a:srcRect l="7178" t="2225" r="6543" b="2225"/>
          <a:stretch/>
        </p:blipFill>
        <p:spPr>
          <a:xfrm>
            <a:off x="4616728" y="2924178"/>
            <a:ext cx="171612" cy="177176"/>
          </a:xfrm>
          <a:prstGeom prst="ellipse">
            <a:avLst/>
          </a:prstGeom>
        </p:spPr>
      </p:pic>
    </p:spTree>
    <p:extLst>
      <p:ext uri="{BB962C8B-B14F-4D97-AF65-F5344CB8AC3E}">
        <p14:creationId xmlns:p14="http://schemas.microsoft.com/office/powerpoint/2010/main" val="41297281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A9107C0-3BA8-7A4D-39A8-32F59C2455F3}"/>
              </a:ext>
            </a:extLst>
          </p:cNvPr>
          <p:cNvSpPr txBox="1"/>
          <p:nvPr/>
        </p:nvSpPr>
        <p:spPr>
          <a:xfrm>
            <a:off x="6189663" y="2952932"/>
            <a:ext cx="5486399" cy="2971800"/>
          </a:xfrm>
          <a:prstGeom prst="rect">
            <a:avLst/>
          </a:prstGeom>
          <a:solidFill>
            <a:srgbClr val="D7F2C9"/>
          </a:solidFill>
        </p:spPr>
        <p:txBody>
          <a:bodyPr wrap="square" lIns="396000" tIns="72000" rIns="108000" bIns="72000" rtlCol="0">
            <a:noAutofit/>
          </a:bodyPr>
          <a:lstStyle/>
          <a:p>
            <a:pPr marL="719138" algn="l">
              <a:buClr>
                <a:schemeClr val="accent1"/>
              </a:buClr>
            </a:pPr>
            <a:r>
              <a:rPr lang="en-US" sz="1600" b="1" noProof="0" dirty="0"/>
              <a:t>ANSI/ASHRAE 62.2 Ventilation and Acceptable Indoor Air Quality in Residential Buildings</a:t>
            </a:r>
          </a:p>
          <a:p>
            <a:pPr algn="l">
              <a:buClr>
                <a:schemeClr val="accent1"/>
              </a:buClr>
            </a:pPr>
            <a:endParaRPr lang="en-US" sz="1600" noProof="0" dirty="0"/>
          </a:p>
          <a:p>
            <a:pPr algn="l">
              <a:buClr>
                <a:schemeClr val="accent1"/>
              </a:buClr>
            </a:pPr>
            <a:r>
              <a:rPr lang="en-US" sz="1600" noProof="0" dirty="0"/>
              <a:t>Defines minimum requirements for natural/mechanical ventilation systems and the building envelope to provide acceptable indoor air quality (IAQ) in </a:t>
            </a:r>
            <a:r>
              <a:rPr lang="en-US" sz="1600" u="sng" noProof="0" dirty="0"/>
              <a:t>residential buildings</a:t>
            </a:r>
            <a:r>
              <a:rPr lang="en-US" sz="1600" noProof="0" dirty="0"/>
              <a:t>.</a:t>
            </a:r>
          </a:p>
          <a:p>
            <a:pPr algn="l">
              <a:buClr>
                <a:schemeClr val="accent1"/>
              </a:buClr>
            </a:pPr>
            <a:endParaRPr lang="en-US" sz="1600" noProof="0" dirty="0"/>
          </a:p>
          <a:p>
            <a:pPr algn="l">
              <a:buClr>
                <a:schemeClr val="accent1"/>
              </a:buClr>
            </a:pPr>
            <a:r>
              <a:rPr lang="en-US" sz="1600" noProof="0" dirty="0"/>
              <a:t>Standard 62.2 in the US is referenced in 19 state building codes.</a:t>
            </a:r>
          </a:p>
        </p:txBody>
      </p:sp>
      <p:sp>
        <p:nvSpPr>
          <p:cNvPr id="2" name="Text Placeholder 1">
            <a:extLst>
              <a:ext uri="{FF2B5EF4-FFF2-40B4-BE49-F238E27FC236}">
                <a16:creationId xmlns:a16="http://schemas.microsoft.com/office/drawing/2014/main" id="{F27FB16E-C0A8-DB68-83B6-55CC2E38F512}"/>
              </a:ext>
            </a:extLst>
          </p:cNvPr>
          <p:cNvSpPr>
            <a:spLocks noGrp="1"/>
          </p:cNvSpPr>
          <p:nvPr>
            <p:ph type="body" sz="quarter" idx="13"/>
          </p:nvPr>
        </p:nvSpPr>
        <p:spPr/>
        <p:txBody>
          <a:bodyPr/>
          <a:lstStyle/>
          <a:p>
            <a:r>
              <a:rPr lang="en-US" noProof="0" dirty="0"/>
              <a:t>62.1 Commercial Ventilation &amp; 62.2 Residential Ventilation</a:t>
            </a:r>
          </a:p>
        </p:txBody>
      </p:sp>
      <p:sp>
        <p:nvSpPr>
          <p:cNvPr id="3" name="Title 2">
            <a:extLst>
              <a:ext uri="{FF2B5EF4-FFF2-40B4-BE49-F238E27FC236}">
                <a16:creationId xmlns:a16="http://schemas.microsoft.com/office/drawing/2014/main" id="{73005502-29FE-94A8-B69B-518B56970AAC}"/>
              </a:ext>
            </a:extLst>
          </p:cNvPr>
          <p:cNvSpPr>
            <a:spLocks noGrp="1"/>
          </p:cNvSpPr>
          <p:nvPr>
            <p:ph type="title"/>
          </p:nvPr>
        </p:nvSpPr>
        <p:spPr/>
        <p:txBody>
          <a:bodyPr/>
          <a:lstStyle/>
          <a:p>
            <a:r>
              <a:rPr lang="en-US" noProof="0" dirty="0"/>
              <a:t>ASHRAE Standards</a:t>
            </a:r>
          </a:p>
        </p:txBody>
      </p:sp>
      <p:sp>
        <p:nvSpPr>
          <p:cNvPr id="4" name="Footer Placeholder 3">
            <a:extLst>
              <a:ext uri="{FF2B5EF4-FFF2-40B4-BE49-F238E27FC236}">
                <a16:creationId xmlns:a16="http://schemas.microsoft.com/office/drawing/2014/main" id="{8160A82D-80DA-DB07-1B55-9A00175BBDAA}"/>
              </a:ext>
            </a:extLst>
          </p:cNvPr>
          <p:cNvSpPr>
            <a:spLocks noGrp="1"/>
          </p:cNvSpPr>
          <p:nvPr>
            <p:ph type="ftr" sz="quarter" idx="15"/>
          </p:nvPr>
        </p:nvSpPr>
        <p:spPr/>
        <p:txBody>
          <a:bodyPr/>
          <a:lstStyle/>
          <a:p>
            <a:r>
              <a:rPr lang="en-US" noProof="0" dirty="0"/>
              <a:t>© Copyright Sensirion, Switzerland</a:t>
            </a:r>
          </a:p>
        </p:txBody>
      </p:sp>
      <p:sp>
        <p:nvSpPr>
          <p:cNvPr id="5" name="Slide Number Placeholder 4">
            <a:extLst>
              <a:ext uri="{FF2B5EF4-FFF2-40B4-BE49-F238E27FC236}">
                <a16:creationId xmlns:a16="http://schemas.microsoft.com/office/drawing/2014/main" id="{A3AF7FBD-FAF5-9926-FE52-6704040BD152}"/>
              </a:ext>
            </a:extLst>
          </p:cNvPr>
          <p:cNvSpPr>
            <a:spLocks noGrp="1"/>
          </p:cNvSpPr>
          <p:nvPr>
            <p:ph type="sldNum" sz="quarter" idx="16"/>
          </p:nvPr>
        </p:nvSpPr>
        <p:spPr/>
        <p:txBody>
          <a:bodyPr/>
          <a:lstStyle/>
          <a:p>
            <a:fld id="{B1E691A1-F3A6-4574-B226-B412272B38A6}" type="slidenum">
              <a:rPr lang="en-US" noProof="0" smtClean="0"/>
              <a:pPr/>
              <a:t>30</a:t>
            </a:fld>
            <a:endParaRPr lang="en-US" noProof="0" dirty="0"/>
          </a:p>
        </p:txBody>
      </p:sp>
      <p:sp>
        <p:nvSpPr>
          <p:cNvPr id="7" name="TextBox 6">
            <a:extLst>
              <a:ext uri="{FF2B5EF4-FFF2-40B4-BE49-F238E27FC236}">
                <a16:creationId xmlns:a16="http://schemas.microsoft.com/office/drawing/2014/main" id="{C40C7A32-B762-5850-09F9-79FB960BFA1C}"/>
              </a:ext>
            </a:extLst>
          </p:cNvPr>
          <p:cNvSpPr txBox="1"/>
          <p:nvPr/>
        </p:nvSpPr>
        <p:spPr>
          <a:xfrm>
            <a:off x="515937" y="1528780"/>
            <a:ext cx="11160125" cy="982244"/>
          </a:xfrm>
          <a:prstGeom prst="rect">
            <a:avLst/>
          </a:prstGeom>
          <a:solidFill>
            <a:schemeClr val="bg1">
              <a:lumMod val="50000"/>
            </a:schemeClr>
          </a:solidFill>
        </p:spPr>
        <p:txBody>
          <a:bodyPr wrap="square" lIns="108000" tIns="108000" rIns="108000" bIns="72000" rtlCol="0">
            <a:noAutofit/>
          </a:bodyPr>
          <a:lstStyle/>
          <a:p>
            <a:pPr algn="l">
              <a:buClr>
                <a:schemeClr val="accent1"/>
              </a:buClr>
            </a:pPr>
            <a:r>
              <a:rPr lang="en-US" sz="1600" b="1" noProof="0" dirty="0">
                <a:solidFill>
                  <a:schemeClr val="bg1"/>
                </a:solidFill>
              </a:rPr>
              <a:t>The American Society of Heating, Refrigeration and Air-conditioning Engineers (ASHRAE) </a:t>
            </a:r>
            <a:r>
              <a:rPr lang="en-US" sz="1600" noProof="0" dirty="0">
                <a:solidFill>
                  <a:schemeClr val="bg1"/>
                </a:solidFill>
              </a:rPr>
              <a:t>is a global organization publishing guidelines, funding research projects and offering continuous education to improve building services, engineering and indoor air quality. </a:t>
            </a:r>
          </a:p>
        </p:txBody>
      </p:sp>
      <p:sp>
        <p:nvSpPr>
          <p:cNvPr id="8" name="TextBox 7">
            <a:extLst>
              <a:ext uri="{FF2B5EF4-FFF2-40B4-BE49-F238E27FC236}">
                <a16:creationId xmlns:a16="http://schemas.microsoft.com/office/drawing/2014/main" id="{0D4DEAB2-6629-1B6F-63EB-219BB6C0D349}"/>
              </a:ext>
            </a:extLst>
          </p:cNvPr>
          <p:cNvSpPr txBox="1"/>
          <p:nvPr/>
        </p:nvSpPr>
        <p:spPr>
          <a:xfrm>
            <a:off x="515939" y="2952932"/>
            <a:ext cx="5486399" cy="2971800"/>
          </a:xfrm>
          <a:prstGeom prst="rect">
            <a:avLst/>
          </a:prstGeom>
          <a:solidFill>
            <a:srgbClr val="D7F2C9"/>
          </a:solidFill>
        </p:spPr>
        <p:txBody>
          <a:bodyPr wrap="square" lIns="108000" tIns="72000" rIns="108000" bIns="72000" rtlCol="0">
            <a:noAutofit/>
          </a:bodyPr>
          <a:lstStyle/>
          <a:p>
            <a:pPr marL="719138" algn="l">
              <a:buClr>
                <a:schemeClr val="accent1"/>
              </a:buClr>
            </a:pPr>
            <a:r>
              <a:rPr lang="en-US" sz="1600" b="1" noProof="0" dirty="0"/>
              <a:t>ANSI/ASHRAE 62.1 - Ventilation and Acceptable Indoor Air Quality</a:t>
            </a:r>
          </a:p>
          <a:p>
            <a:pPr algn="l">
              <a:buClr>
                <a:schemeClr val="accent1"/>
              </a:buClr>
            </a:pPr>
            <a:endParaRPr lang="en-US" sz="1600" noProof="0" dirty="0"/>
          </a:p>
          <a:p>
            <a:pPr algn="l">
              <a:buClr>
                <a:schemeClr val="accent1"/>
              </a:buClr>
            </a:pPr>
            <a:r>
              <a:rPr lang="en-US" sz="1600" noProof="0" dirty="0"/>
              <a:t>Specifies ventilation rates and other measures intended to provide acceptable indoor air quality and minimize adverse health effects. The standard also contains requirements related to certain contaminants.</a:t>
            </a:r>
          </a:p>
          <a:p>
            <a:pPr algn="l">
              <a:buClr>
                <a:schemeClr val="accent1"/>
              </a:buClr>
            </a:pPr>
            <a:br>
              <a:rPr lang="en-US" sz="1600" noProof="0" dirty="0"/>
            </a:br>
            <a:endParaRPr lang="en-US" sz="1600" noProof="0" dirty="0"/>
          </a:p>
          <a:p>
            <a:pPr algn="l">
              <a:buClr>
                <a:schemeClr val="accent1"/>
              </a:buClr>
            </a:pPr>
            <a:r>
              <a:rPr lang="en-US" sz="1600" noProof="0" dirty="0"/>
              <a:t>Standard 62.1 in the US is referenced in 18 state building codes (and also in some foreign countries).</a:t>
            </a:r>
          </a:p>
        </p:txBody>
      </p:sp>
      <p:grpSp>
        <p:nvGrpSpPr>
          <p:cNvPr id="6" name="Group 5">
            <a:extLst>
              <a:ext uri="{FF2B5EF4-FFF2-40B4-BE49-F238E27FC236}">
                <a16:creationId xmlns:a16="http://schemas.microsoft.com/office/drawing/2014/main" id="{8016C4E7-BEC4-8FCC-D58D-02D1592815E0}"/>
              </a:ext>
            </a:extLst>
          </p:cNvPr>
          <p:cNvGrpSpPr/>
          <p:nvPr/>
        </p:nvGrpSpPr>
        <p:grpSpPr>
          <a:xfrm>
            <a:off x="6095999" y="2691301"/>
            <a:ext cx="1004796" cy="1005321"/>
            <a:chOff x="6095999" y="2691301"/>
            <a:chExt cx="1004796" cy="1005321"/>
          </a:xfrm>
        </p:grpSpPr>
        <p:sp>
          <p:nvSpPr>
            <p:cNvPr id="13" name="Oval 12">
              <a:extLst>
                <a:ext uri="{FF2B5EF4-FFF2-40B4-BE49-F238E27FC236}">
                  <a16:creationId xmlns:a16="http://schemas.microsoft.com/office/drawing/2014/main" id="{D84BE98A-CE6F-A128-8D96-797757199408}"/>
                </a:ext>
              </a:extLst>
            </p:cNvPr>
            <p:cNvSpPr/>
            <p:nvPr/>
          </p:nvSpPr>
          <p:spPr>
            <a:xfrm>
              <a:off x="6095999" y="2691301"/>
              <a:ext cx="1004796" cy="1005321"/>
            </a:xfrm>
            <a:prstGeom prst="ellipse">
              <a:avLst/>
            </a:prstGeom>
            <a:solidFill>
              <a:schemeClr val="bg1"/>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pic>
          <p:nvPicPr>
            <p:cNvPr id="2052" name="Picture 4" descr="House icon SVG Vector &amp; PNG Free Download | UXWing">
              <a:extLst>
                <a:ext uri="{FF2B5EF4-FFF2-40B4-BE49-F238E27FC236}">
                  <a16:creationId xmlns:a16="http://schemas.microsoft.com/office/drawing/2014/main" id="{B217603A-2EE3-7821-B7A8-4B50591CBF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39323" y="2956568"/>
              <a:ext cx="518148" cy="484647"/>
            </a:xfrm>
            <a:prstGeom prst="rect">
              <a:avLst/>
            </a:prstGeom>
            <a:noFill/>
            <a:extLst>
              <a:ext uri="{909E8E84-426E-40DD-AFC4-6F175D3DCCD1}">
                <a14:hiddenFill xmlns:a14="http://schemas.microsoft.com/office/drawing/2010/main">
                  <a:solidFill>
                    <a:srgbClr val="FFFFFF"/>
                  </a:solidFill>
                </a14:hiddenFill>
              </a:ext>
            </a:extLst>
          </p:spPr>
        </p:pic>
      </p:grpSp>
      <p:sp>
        <p:nvSpPr>
          <p:cNvPr id="9" name="TextBox 8">
            <a:extLst>
              <a:ext uri="{FF2B5EF4-FFF2-40B4-BE49-F238E27FC236}">
                <a16:creationId xmlns:a16="http://schemas.microsoft.com/office/drawing/2014/main" id="{7C5B9121-E97B-A323-B3D9-F6F2D0AE3E4A}"/>
              </a:ext>
            </a:extLst>
          </p:cNvPr>
          <p:cNvSpPr txBox="1"/>
          <p:nvPr/>
        </p:nvSpPr>
        <p:spPr>
          <a:xfrm>
            <a:off x="515936" y="5721034"/>
            <a:ext cx="5486399" cy="200055"/>
          </a:xfrm>
          <a:prstGeom prst="rect">
            <a:avLst/>
          </a:prstGeom>
          <a:noFill/>
        </p:spPr>
        <p:txBody>
          <a:bodyPr wrap="square">
            <a:spAutoFit/>
          </a:bodyPr>
          <a:lstStyle/>
          <a:p>
            <a:pPr algn="ctr"/>
            <a:r>
              <a:rPr lang="en-US" sz="700" noProof="0" dirty="0">
                <a:hlinkClick r:id="rId4">
                  <a:extLst>
                    <a:ext uri="{A12FA001-AC4F-418D-AE19-62706E023703}">
                      <ahyp:hlinkClr xmlns:ahyp="http://schemas.microsoft.com/office/drawing/2018/hyperlinkcolor" val="tx"/>
                    </a:ext>
                  </a:extLst>
                </a:hlinkClick>
              </a:rPr>
              <a:t>https://www.ashrae.org/file library/about/government affairs/advocacy toolkit/virtual packet/standard-62.1-fact-sheet.pdf</a:t>
            </a:r>
            <a:endParaRPr lang="en-US" sz="700" noProof="0" dirty="0"/>
          </a:p>
        </p:txBody>
      </p:sp>
      <p:sp>
        <p:nvSpPr>
          <p:cNvPr id="11" name="TextBox 10">
            <a:extLst>
              <a:ext uri="{FF2B5EF4-FFF2-40B4-BE49-F238E27FC236}">
                <a16:creationId xmlns:a16="http://schemas.microsoft.com/office/drawing/2014/main" id="{8402C7E0-50A7-5E0D-0C08-D99A6D09368D}"/>
              </a:ext>
            </a:extLst>
          </p:cNvPr>
          <p:cNvSpPr txBox="1"/>
          <p:nvPr/>
        </p:nvSpPr>
        <p:spPr>
          <a:xfrm>
            <a:off x="6189660" y="5721033"/>
            <a:ext cx="5486399" cy="200055"/>
          </a:xfrm>
          <a:prstGeom prst="rect">
            <a:avLst/>
          </a:prstGeom>
          <a:noFill/>
        </p:spPr>
        <p:txBody>
          <a:bodyPr wrap="square" lIns="0" rIns="0">
            <a:spAutoFit/>
          </a:bodyPr>
          <a:lstStyle/>
          <a:p>
            <a:pPr algn="ctr"/>
            <a:r>
              <a:rPr lang="en-US" sz="700" noProof="0" dirty="0"/>
              <a:t>https://www.ashrae.org/file%20library/about/government%20affairs/advocacy%20toolkit/virtual%20packet/standard-62.2-fact-sheet.pdf</a:t>
            </a:r>
          </a:p>
        </p:txBody>
      </p:sp>
      <p:grpSp>
        <p:nvGrpSpPr>
          <p:cNvPr id="12" name="Group 11">
            <a:extLst>
              <a:ext uri="{FF2B5EF4-FFF2-40B4-BE49-F238E27FC236}">
                <a16:creationId xmlns:a16="http://schemas.microsoft.com/office/drawing/2014/main" id="{BBB2B58F-F2BB-4615-9719-D0EA26725F00}"/>
              </a:ext>
            </a:extLst>
          </p:cNvPr>
          <p:cNvGrpSpPr/>
          <p:nvPr/>
        </p:nvGrpSpPr>
        <p:grpSpPr>
          <a:xfrm>
            <a:off x="300233" y="2691300"/>
            <a:ext cx="1004796" cy="1005321"/>
            <a:chOff x="300233" y="2691300"/>
            <a:chExt cx="1004796" cy="1005321"/>
          </a:xfrm>
        </p:grpSpPr>
        <p:sp>
          <p:nvSpPr>
            <p:cNvPr id="15" name="Oval 14">
              <a:extLst>
                <a:ext uri="{FF2B5EF4-FFF2-40B4-BE49-F238E27FC236}">
                  <a16:creationId xmlns:a16="http://schemas.microsoft.com/office/drawing/2014/main" id="{91EA9618-1FD7-ED71-CE8E-209BB4DF98C7}"/>
                </a:ext>
              </a:extLst>
            </p:cNvPr>
            <p:cNvSpPr/>
            <p:nvPr/>
          </p:nvSpPr>
          <p:spPr>
            <a:xfrm>
              <a:off x="300233" y="2691300"/>
              <a:ext cx="1004796" cy="1005321"/>
            </a:xfrm>
            <a:prstGeom prst="ellipse">
              <a:avLst/>
            </a:prstGeom>
            <a:solidFill>
              <a:schemeClr val="bg1"/>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pic>
          <p:nvPicPr>
            <p:cNvPr id="2050" name="Picture 2" descr="Commercial Property Svg Png Icon Free Download (#453814) -  OnlineWebFonts.COM">
              <a:extLst>
                <a:ext uri="{FF2B5EF4-FFF2-40B4-BE49-F238E27FC236}">
                  <a16:creationId xmlns:a16="http://schemas.microsoft.com/office/drawing/2014/main" id="{ED973676-1AE3-2027-8B4F-8B6D8717F5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936" y="2881701"/>
              <a:ext cx="573383" cy="57338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160287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269C6-A192-A535-E5C2-7AA113FA6893}"/>
            </a:ext>
          </a:extLst>
        </p:cNvPr>
        <p:cNvGrpSpPr/>
        <p:nvPr/>
      </p:nvGrpSpPr>
      <p:grpSpPr>
        <a:xfrm>
          <a:off x="0" y="0"/>
          <a:ext cx="0" cy="0"/>
          <a:chOff x="0" y="0"/>
          <a:chExt cx="0" cy="0"/>
        </a:xfrm>
      </p:grpSpPr>
      <p:sp>
        <p:nvSpPr>
          <p:cNvPr id="3" name="Footer Placeholder 2">
            <a:extLst>
              <a:ext uri="{FF2B5EF4-FFF2-40B4-BE49-F238E27FC236}">
                <a16:creationId xmlns:a16="http://schemas.microsoft.com/office/drawing/2014/main" id="{B78E3F73-3EFA-6467-DCFF-66A32A712ACF}"/>
              </a:ext>
            </a:extLst>
          </p:cNvPr>
          <p:cNvSpPr>
            <a:spLocks noGrp="1"/>
          </p:cNvSpPr>
          <p:nvPr>
            <p:ph type="ftr" sz="quarter" idx="16"/>
          </p:nvPr>
        </p:nvSpPr>
        <p:spPr/>
        <p:txBody>
          <a:bodyPr/>
          <a:lstStyle/>
          <a:p>
            <a:r>
              <a:rPr lang="en-US" noProof="0" dirty="0"/>
              <a:t>© Copyright Sensirion, Switzerland</a:t>
            </a:r>
          </a:p>
        </p:txBody>
      </p:sp>
      <p:sp>
        <p:nvSpPr>
          <p:cNvPr id="4" name="Slide Number Placeholder 3">
            <a:extLst>
              <a:ext uri="{FF2B5EF4-FFF2-40B4-BE49-F238E27FC236}">
                <a16:creationId xmlns:a16="http://schemas.microsoft.com/office/drawing/2014/main" id="{E94C3273-6836-8D02-C20E-F59A4D0343D4}"/>
              </a:ext>
            </a:extLst>
          </p:cNvPr>
          <p:cNvSpPr>
            <a:spLocks noGrp="1"/>
          </p:cNvSpPr>
          <p:nvPr>
            <p:ph type="sldNum" sz="quarter" idx="17"/>
          </p:nvPr>
        </p:nvSpPr>
        <p:spPr/>
        <p:txBody>
          <a:bodyPr/>
          <a:lstStyle/>
          <a:p>
            <a:fld id="{B1E691A1-F3A6-4574-B226-B412272B38A6}" type="slidenum">
              <a:rPr lang="en-US" noProof="0" smtClean="0"/>
              <a:pPr/>
              <a:t>31</a:t>
            </a:fld>
            <a:endParaRPr lang="en-US" noProof="0" dirty="0"/>
          </a:p>
        </p:txBody>
      </p:sp>
      <p:sp>
        <p:nvSpPr>
          <p:cNvPr id="5" name="Text Placeholder 4">
            <a:extLst>
              <a:ext uri="{FF2B5EF4-FFF2-40B4-BE49-F238E27FC236}">
                <a16:creationId xmlns:a16="http://schemas.microsoft.com/office/drawing/2014/main" id="{99F5DF61-3A93-D739-BCA3-E6051B3D2F95}"/>
              </a:ext>
            </a:extLst>
          </p:cNvPr>
          <p:cNvSpPr>
            <a:spLocks noGrp="1"/>
          </p:cNvSpPr>
          <p:nvPr>
            <p:ph type="body" sz="quarter" idx="13"/>
          </p:nvPr>
        </p:nvSpPr>
        <p:spPr/>
        <p:txBody>
          <a:bodyPr/>
          <a:lstStyle/>
          <a:p>
            <a:r>
              <a:rPr lang="en-US" noProof="0" dirty="0"/>
              <a:t>Context</a:t>
            </a:r>
          </a:p>
        </p:txBody>
      </p:sp>
      <p:sp>
        <p:nvSpPr>
          <p:cNvPr id="6" name="Content Placeholder 5">
            <a:extLst>
              <a:ext uri="{FF2B5EF4-FFF2-40B4-BE49-F238E27FC236}">
                <a16:creationId xmlns:a16="http://schemas.microsoft.com/office/drawing/2014/main" id="{62819BB0-2BEA-3F3F-D03A-07FD4F95FCD1}"/>
              </a:ext>
            </a:extLst>
          </p:cNvPr>
          <p:cNvSpPr>
            <a:spLocks noGrp="1"/>
          </p:cNvSpPr>
          <p:nvPr>
            <p:ph sz="quarter" idx="15"/>
          </p:nvPr>
        </p:nvSpPr>
        <p:spPr/>
        <p:txBody>
          <a:bodyPr/>
          <a:lstStyle/>
          <a:p>
            <a:pPr>
              <a:spcAft>
                <a:spcPts val="1200"/>
              </a:spcAft>
            </a:pPr>
            <a:r>
              <a:rPr lang="en-US" noProof="0" dirty="0"/>
              <a:t>Officially released March 31</a:t>
            </a:r>
            <a:r>
              <a:rPr lang="en-US" baseline="30000" noProof="0" dirty="0"/>
              <a:t>st</a:t>
            </a:r>
            <a:r>
              <a:rPr lang="en-US" noProof="0" dirty="0"/>
              <a:t> 2025  </a:t>
            </a:r>
            <a:br>
              <a:rPr lang="en-US" noProof="0" dirty="0"/>
            </a:br>
            <a:r>
              <a:rPr lang="en-US" noProof="0" dirty="0"/>
              <a:t>Correction to Addendum ab from October 2023</a:t>
            </a:r>
          </a:p>
          <a:p>
            <a:pPr>
              <a:spcAft>
                <a:spcPts val="1200"/>
              </a:spcAft>
            </a:pPr>
            <a:r>
              <a:rPr lang="en-US" noProof="0" dirty="0"/>
              <a:t>Tougher accuracy requirements for CO</a:t>
            </a:r>
            <a:r>
              <a:rPr lang="en-US" baseline="-25000" noProof="0" dirty="0"/>
              <a:t>2</a:t>
            </a:r>
            <a:r>
              <a:rPr lang="en-US" noProof="0" dirty="0"/>
              <a:t> sensors:</a:t>
            </a:r>
          </a:p>
          <a:p>
            <a:pPr lvl="1"/>
            <a:r>
              <a:rPr lang="en-US" noProof="0" dirty="0">
                <a:sym typeface="Wingdings" panose="05000000000000000000" pitchFamily="2" charset="2"/>
              </a:rPr>
              <a:t>Old: </a:t>
            </a:r>
            <a:r>
              <a:rPr lang="en-US" noProof="0" dirty="0"/>
              <a:t>± 75 ppm up to 1’000 ppm</a:t>
            </a:r>
            <a:br>
              <a:rPr lang="en-US" noProof="0" dirty="0"/>
            </a:br>
            <a:r>
              <a:rPr lang="en-US" noProof="0" dirty="0"/>
              <a:t>	       (expanded to 2’500 ppm by Addendum ab)</a:t>
            </a:r>
          </a:p>
          <a:p>
            <a:pPr lvl="1"/>
            <a:r>
              <a:rPr lang="en-US" noProof="0" dirty="0">
                <a:sym typeface="Wingdings" panose="05000000000000000000" pitchFamily="2" charset="2"/>
              </a:rPr>
              <a:t>New: </a:t>
            </a:r>
            <a:r>
              <a:rPr lang="en-US" noProof="0" dirty="0"/>
              <a:t>± (30 ppm + 3% </a:t>
            </a:r>
            <a:r>
              <a:rPr lang="en-US" noProof="0" dirty="0" err="1"/>
              <a:t>m.v</a:t>
            </a:r>
            <a:r>
              <a:rPr lang="en-US" noProof="0" dirty="0"/>
              <a:t>.) up to 2’500 ppm</a:t>
            </a:r>
          </a:p>
          <a:p>
            <a:pPr marL="360000" lvl="2" indent="0">
              <a:buNone/>
            </a:pPr>
            <a:br>
              <a:rPr lang="en-US" noProof="0" dirty="0"/>
            </a:br>
            <a:endParaRPr lang="en-US" noProof="0" dirty="0"/>
          </a:p>
          <a:p>
            <a:pPr marL="360000" lvl="2" indent="0">
              <a:buNone/>
            </a:pPr>
            <a:br>
              <a:rPr lang="en-US" noProof="0" dirty="0"/>
            </a:br>
            <a:endParaRPr lang="en-US" noProof="0" dirty="0"/>
          </a:p>
          <a:p>
            <a:pPr lvl="1"/>
            <a:endParaRPr lang="en-US" noProof="0" dirty="0"/>
          </a:p>
          <a:p>
            <a:pPr lvl="1"/>
            <a:endParaRPr lang="en-US" noProof="0" dirty="0"/>
          </a:p>
          <a:p>
            <a:pPr lvl="1"/>
            <a:endParaRPr lang="en-US" noProof="0" dirty="0"/>
          </a:p>
        </p:txBody>
      </p:sp>
      <p:sp>
        <p:nvSpPr>
          <p:cNvPr id="7" name="Title 6">
            <a:extLst>
              <a:ext uri="{FF2B5EF4-FFF2-40B4-BE49-F238E27FC236}">
                <a16:creationId xmlns:a16="http://schemas.microsoft.com/office/drawing/2014/main" id="{C5489145-31D5-7EBF-6E85-DBB9C19C919F}"/>
              </a:ext>
            </a:extLst>
          </p:cNvPr>
          <p:cNvSpPr>
            <a:spLocks noGrp="1"/>
          </p:cNvSpPr>
          <p:nvPr>
            <p:ph type="title"/>
          </p:nvPr>
        </p:nvSpPr>
        <p:spPr>
          <a:xfrm>
            <a:off x="454974" y="476250"/>
            <a:ext cx="5501686" cy="861774"/>
          </a:xfrm>
        </p:spPr>
        <p:txBody>
          <a:bodyPr/>
          <a:lstStyle/>
          <a:p>
            <a:r>
              <a:rPr lang="en-US" noProof="0" dirty="0"/>
              <a:t>ASHRAE 62.1-2022 Addendum d</a:t>
            </a:r>
          </a:p>
        </p:txBody>
      </p:sp>
      <p:pic>
        <p:nvPicPr>
          <p:cNvPr id="3074" name="Picture 2" descr="VAV SDP800">
            <a:extLst>
              <a:ext uri="{FF2B5EF4-FFF2-40B4-BE49-F238E27FC236}">
                <a16:creationId xmlns:a16="http://schemas.microsoft.com/office/drawing/2014/main" id="{B19B20D0-1F47-6135-C02D-25230243D950}"/>
              </a:ext>
            </a:extLst>
          </p:cNvPr>
          <p:cNvPicPr>
            <a:picLocks noGrp="1" noChangeAspect="1" noChangeArrowheads="1"/>
          </p:cNvPicPr>
          <p:nvPr>
            <p:ph type="pic" sz="quarter" idx="11"/>
          </p:nvPr>
        </p:nvPicPr>
        <p:blipFill>
          <a:blip r:embed="rId2">
            <a:extLst>
              <a:ext uri="{28A0092B-C50C-407E-A947-70E740481C1C}">
                <a14:useLocalDpi xmlns:a14="http://schemas.microsoft.com/office/drawing/2010/main" val="0"/>
              </a:ext>
            </a:extLst>
          </a:blip>
          <a:srcRect l="12264" r="12264"/>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21064CC-C00F-39E8-0F2A-08293468B5AC}"/>
              </a:ext>
            </a:extLst>
          </p:cNvPr>
          <p:cNvPicPr>
            <a:picLocks noChangeAspect="1"/>
          </p:cNvPicPr>
          <p:nvPr/>
        </p:nvPicPr>
        <p:blipFill>
          <a:blip r:embed="rId3"/>
          <a:stretch>
            <a:fillRect/>
          </a:stretch>
        </p:blipFill>
        <p:spPr>
          <a:xfrm>
            <a:off x="536222" y="3533807"/>
            <a:ext cx="7710795" cy="2524093"/>
          </a:xfrm>
          <a:prstGeom prst="rect">
            <a:avLst/>
          </a:prstGeom>
          <a:ln>
            <a:solidFill>
              <a:schemeClr val="bg1">
                <a:lumMod val="75000"/>
              </a:schemeClr>
            </a:solidFill>
          </a:ln>
        </p:spPr>
      </p:pic>
    </p:spTree>
    <p:extLst>
      <p:ext uri="{BB962C8B-B14F-4D97-AF65-F5344CB8AC3E}">
        <p14:creationId xmlns:p14="http://schemas.microsoft.com/office/powerpoint/2010/main" val="2868093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52566-3078-6072-D378-A6BF5720FB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0284D5-01E4-34FA-4F21-31ADF628F15E}"/>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California Title 24</a:t>
            </a:r>
            <a:endParaRPr lang="en-US" noProof="0" dirty="0"/>
          </a:p>
        </p:txBody>
      </p:sp>
      <p:sp>
        <p:nvSpPr>
          <p:cNvPr id="11" name="Content Placeholder 10">
            <a:extLst>
              <a:ext uri="{FF2B5EF4-FFF2-40B4-BE49-F238E27FC236}">
                <a16:creationId xmlns:a16="http://schemas.microsoft.com/office/drawing/2014/main" id="{BF342F6F-4DBB-A7E4-0822-7E469EFD3A54}"/>
              </a:ext>
            </a:extLst>
          </p:cNvPr>
          <p:cNvSpPr>
            <a:spLocks noGrp="1"/>
          </p:cNvSpPr>
          <p:nvPr>
            <p:ph sz="quarter" idx="15"/>
          </p:nvPr>
        </p:nvSpPr>
        <p:spPr bwMode="gray">
          <a:xfrm>
            <a:off x="515937" y="1634735"/>
            <a:ext cx="6415805" cy="4078039"/>
          </a:xfrm>
        </p:spPr>
        <p:txBody>
          <a:bodyPr>
            <a:spAutoFit/>
          </a:bodyPr>
          <a:lstStyle/>
          <a:p>
            <a:r>
              <a:rPr lang="en-US" sz="1400" noProof="0" dirty="0">
                <a:solidFill>
                  <a:schemeClr val="tx2"/>
                </a:solidFill>
              </a:rPr>
              <a:t>Provides comprehensive building energy efficiency standards for residential and non-residential buildings</a:t>
            </a:r>
            <a:br>
              <a:rPr lang="en-US" sz="1400" noProof="0" dirty="0">
                <a:solidFill>
                  <a:schemeClr val="tx2"/>
                </a:solidFill>
              </a:rPr>
            </a:br>
            <a:endParaRPr lang="en-US" sz="1400" noProof="0" dirty="0">
              <a:solidFill>
                <a:schemeClr val="tx2"/>
              </a:solidFill>
            </a:endParaRPr>
          </a:p>
          <a:p>
            <a:r>
              <a:rPr lang="en-US" sz="1400" noProof="0" dirty="0">
                <a:solidFill>
                  <a:schemeClr val="tx2"/>
                </a:solidFill>
              </a:rPr>
              <a:t>“[…] </a:t>
            </a:r>
            <a:r>
              <a:rPr lang="en-US" sz="1400" i="1" noProof="0" dirty="0">
                <a:solidFill>
                  <a:schemeClr val="tx2"/>
                </a:solidFill>
              </a:rPr>
              <a:t>The Standards contain energy and water efficiency requirements (and indoor air quality requirements) for newly constructed buildings, additions to existing buildings, and alterations to existing buildings </a:t>
            </a:r>
            <a:r>
              <a:rPr lang="en-US" sz="1400" noProof="0" dirty="0">
                <a:solidFill>
                  <a:schemeClr val="tx2"/>
                </a:solidFill>
              </a:rPr>
              <a:t>[…]”</a:t>
            </a:r>
          </a:p>
          <a:p>
            <a:pPr marL="0" indent="0">
              <a:buNone/>
            </a:pPr>
            <a:endParaRPr lang="en-US" sz="400" noProof="0" dirty="0">
              <a:solidFill>
                <a:schemeClr val="tx2"/>
              </a:solidFill>
            </a:endParaRPr>
          </a:p>
          <a:p>
            <a:r>
              <a:rPr lang="en-US" sz="1400" noProof="0" dirty="0">
                <a:solidFill>
                  <a:schemeClr val="tx2"/>
                </a:solidFill>
              </a:rPr>
              <a:t>Several other US states have adapted (parts) of the Californian Title 24 into their building codes</a:t>
            </a:r>
          </a:p>
          <a:p>
            <a:pPr marL="0" indent="0">
              <a:buNone/>
            </a:pPr>
            <a:r>
              <a:rPr lang="en-US" sz="1400" b="1" noProof="0" dirty="0">
                <a:solidFill>
                  <a:schemeClr val="accent1"/>
                </a:solidFill>
              </a:rPr>
              <a:t>Section 120.1 – 4 F and Section 160.2 – 5 D:</a:t>
            </a:r>
            <a:endParaRPr lang="en-US" sz="400" b="1" noProof="0" dirty="0">
              <a:solidFill>
                <a:schemeClr val="accent1"/>
              </a:solidFill>
            </a:endParaRPr>
          </a:p>
          <a:p>
            <a:r>
              <a:rPr lang="en-US" sz="1400" noProof="0" dirty="0">
                <a:solidFill>
                  <a:schemeClr val="tx2"/>
                </a:solidFill>
              </a:rPr>
              <a:t>Apply for CO</a:t>
            </a:r>
            <a:r>
              <a:rPr lang="en-US" sz="1400" baseline="-25000" noProof="0" dirty="0">
                <a:solidFill>
                  <a:schemeClr val="tx2"/>
                </a:solidFill>
              </a:rPr>
              <a:t>2</a:t>
            </a:r>
            <a:r>
              <a:rPr lang="en-US" sz="1400" noProof="0" dirty="0">
                <a:solidFill>
                  <a:schemeClr val="tx2"/>
                </a:solidFill>
              </a:rPr>
              <a:t>-controlled demand-controlled ventilation (DCV):</a:t>
            </a:r>
            <a:br>
              <a:rPr lang="en-US" sz="1400" noProof="0" dirty="0">
                <a:solidFill>
                  <a:schemeClr val="tx2"/>
                </a:solidFill>
              </a:rPr>
            </a:br>
            <a:endParaRPr lang="en-US" sz="1400" noProof="0" dirty="0">
              <a:solidFill>
                <a:schemeClr val="tx2"/>
              </a:solidFill>
            </a:endParaRPr>
          </a:p>
          <a:p>
            <a:r>
              <a:rPr lang="en-US" sz="1400" noProof="0" dirty="0">
                <a:solidFill>
                  <a:schemeClr val="tx2"/>
                </a:solidFill>
              </a:rPr>
              <a:t>“</a:t>
            </a:r>
            <a:r>
              <a:rPr lang="en-US" sz="1400" i="1" noProof="0" dirty="0">
                <a:solidFill>
                  <a:schemeClr val="tx2"/>
                </a:solidFill>
              </a:rPr>
              <a:t>CO</a:t>
            </a:r>
            <a:r>
              <a:rPr lang="en-US" sz="1400" i="1" baseline="-25000" noProof="0" dirty="0">
                <a:solidFill>
                  <a:schemeClr val="tx2"/>
                </a:solidFill>
              </a:rPr>
              <a:t>2</a:t>
            </a:r>
            <a:r>
              <a:rPr lang="en-US" sz="1400" i="1" noProof="0" dirty="0">
                <a:solidFill>
                  <a:schemeClr val="tx2"/>
                </a:solidFill>
              </a:rPr>
              <a:t> sensors shall be certified by the manufacturer to be </a:t>
            </a:r>
            <a:br>
              <a:rPr lang="en-US" sz="1400" i="1" noProof="0" dirty="0">
                <a:solidFill>
                  <a:schemeClr val="tx2"/>
                </a:solidFill>
              </a:rPr>
            </a:br>
            <a:r>
              <a:rPr lang="en-US" sz="1400" i="1" noProof="0" dirty="0">
                <a:solidFill>
                  <a:schemeClr val="tx2"/>
                </a:solidFill>
              </a:rPr>
              <a:t>accurate within </a:t>
            </a:r>
            <a:r>
              <a:rPr lang="en-US" sz="1400" b="1" i="1" noProof="0" dirty="0">
                <a:solidFill>
                  <a:schemeClr val="tx2"/>
                </a:solidFill>
              </a:rPr>
              <a:t>plus or minus 75 ppm at a 600 and 1000 ppm </a:t>
            </a:r>
            <a:r>
              <a:rPr lang="en-US" sz="1400" i="1" noProof="0" dirty="0">
                <a:solidFill>
                  <a:schemeClr val="tx2"/>
                </a:solidFill>
              </a:rPr>
              <a:t>concentration when measured at sea level and 25°C, </a:t>
            </a:r>
            <a:br>
              <a:rPr lang="en-US" sz="1400" i="1" noProof="0" dirty="0">
                <a:solidFill>
                  <a:schemeClr val="tx2"/>
                </a:solidFill>
              </a:rPr>
            </a:br>
            <a:r>
              <a:rPr lang="en-US" sz="1400" b="1" i="1" noProof="0" dirty="0">
                <a:solidFill>
                  <a:schemeClr val="tx2"/>
                </a:solidFill>
              </a:rPr>
              <a:t>factory calibrated </a:t>
            </a:r>
            <a:r>
              <a:rPr lang="en-US" sz="1400" i="1" noProof="0" dirty="0">
                <a:solidFill>
                  <a:schemeClr val="tx2"/>
                </a:solidFill>
              </a:rPr>
              <a:t>and certified by the manufacturer to </a:t>
            </a:r>
            <a:br>
              <a:rPr lang="en-US" sz="1400" i="1" noProof="0" dirty="0">
                <a:solidFill>
                  <a:schemeClr val="tx2"/>
                </a:solidFill>
              </a:rPr>
            </a:br>
            <a:r>
              <a:rPr lang="en-US" sz="1400" b="1" i="1" noProof="0" dirty="0">
                <a:solidFill>
                  <a:schemeClr val="tx2"/>
                </a:solidFill>
              </a:rPr>
              <a:t>require calibration no more frequently than once every 5 years</a:t>
            </a:r>
            <a:r>
              <a:rPr lang="en-US" sz="1400" i="1" noProof="0" dirty="0">
                <a:solidFill>
                  <a:schemeClr val="tx2"/>
                </a:solidFill>
              </a:rPr>
              <a:t>.</a:t>
            </a:r>
            <a:r>
              <a:rPr lang="en-US" sz="1400" noProof="0" dirty="0">
                <a:solidFill>
                  <a:schemeClr val="tx2"/>
                </a:solidFill>
              </a:rPr>
              <a:t>”</a:t>
            </a:r>
          </a:p>
          <a:p>
            <a:endParaRPr lang="en-US" sz="200" noProof="0" dirty="0"/>
          </a:p>
        </p:txBody>
      </p:sp>
      <p:sp>
        <p:nvSpPr>
          <p:cNvPr id="14" name="Footer Placeholder 3">
            <a:extLst>
              <a:ext uri="{FF2B5EF4-FFF2-40B4-BE49-F238E27FC236}">
                <a16:creationId xmlns:a16="http://schemas.microsoft.com/office/drawing/2014/main" id="{86D1BC23-78BF-27AA-13CD-F698D595AB11}"/>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5" name="Slide Number Placeholder 4">
            <a:extLst>
              <a:ext uri="{FF2B5EF4-FFF2-40B4-BE49-F238E27FC236}">
                <a16:creationId xmlns:a16="http://schemas.microsoft.com/office/drawing/2014/main" id="{B861EB59-04D4-38E1-D702-FDDEFC686528}"/>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32</a:t>
            </a:fld>
            <a:endParaRPr lang="en-US" noProof="0" dirty="0"/>
          </a:p>
        </p:txBody>
      </p:sp>
      <p:sp>
        <p:nvSpPr>
          <p:cNvPr id="4" name="Text Placeholder 1">
            <a:extLst>
              <a:ext uri="{FF2B5EF4-FFF2-40B4-BE49-F238E27FC236}">
                <a16:creationId xmlns:a16="http://schemas.microsoft.com/office/drawing/2014/main" id="{D800B3A8-6E9F-78D7-BF25-636F028C0B71}"/>
              </a:ext>
            </a:extLst>
          </p:cNvPr>
          <p:cNvSpPr>
            <a:spLocks noGrp="1"/>
          </p:cNvSpPr>
          <p:nvPr>
            <p:ph type="body" sz="quarter" idx="13"/>
          </p:nvPr>
        </p:nvSpPr>
        <p:spPr>
          <a:xfrm>
            <a:off x="515938" y="921522"/>
            <a:ext cx="11160125" cy="276999"/>
          </a:xfrm>
        </p:spPr>
        <p:txBody>
          <a:bodyPr/>
          <a:lstStyle/>
          <a:p>
            <a:r>
              <a:rPr lang="en-US" noProof="0" dirty="0"/>
              <a:t>Building Energy Efficiency Standards for Residential and Nonresidential Buildings</a:t>
            </a:r>
          </a:p>
        </p:txBody>
      </p:sp>
      <p:pic>
        <p:nvPicPr>
          <p:cNvPr id="6" name="Picture 5">
            <a:extLst>
              <a:ext uri="{FF2B5EF4-FFF2-40B4-BE49-F238E27FC236}">
                <a16:creationId xmlns:a16="http://schemas.microsoft.com/office/drawing/2014/main" id="{99E7D016-5DC7-3BFD-4C17-79E5DEB370B1}"/>
              </a:ext>
            </a:extLst>
          </p:cNvPr>
          <p:cNvPicPr>
            <a:picLocks noChangeAspect="1"/>
          </p:cNvPicPr>
          <p:nvPr/>
        </p:nvPicPr>
        <p:blipFill>
          <a:blip r:embed="rId3"/>
          <a:srcRect t="9261" b="10594"/>
          <a:stretch/>
        </p:blipFill>
        <p:spPr>
          <a:xfrm>
            <a:off x="7536501" y="1570552"/>
            <a:ext cx="3979879" cy="4142222"/>
          </a:xfrm>
          <a:prstGeom prst="rect">
            <a:avLst/>
          </a:prstGeom>
          <a:ln w="6350">
            <a:solidFill>
              <a:schemeClr val="tx1"/>
            </a:solidFill>
          </a:ln>
        </p:spPr>
      </p:pic>
    </p:spTree>
    <p:extLst>
      <p:ext uri="{BB962C8B-B14F-4D97-AF65-F5344CB8AC3E}">
        <p14:creationId xmlns:p14="http://schemas.microsoft.com/office/powerpoint/2010/main" val="41194189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B5B18-84CF-4C0D-8BE2-EFE2D55A11FD}"/>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F60674D-10B9-9911-6C18-CD6120BE4166}"/>
              </a:ext>
            </a:extLst>
          </p:cNvPr>
          <p:cNvSpPr>
            <a:spLocks noGrp="1"/>
          </p:cNvSpPr>
          <p:nvPr>
            <p:ph type="title"/>
          </p:nvPr>
        </p:nvSpPr>
        <p:spPr bwMode="gray"/>
        <p:txBody>
          <a:bodyPr/>
          <a:lstStyle/>
          <a:p>
            <a:r>
              <a:rPr lang="en-US" noProof="0" dirty="0"/>
              <a:t>Overview: Building Standards &amp; CO</a:t>
            </a:r>
            <a:r>
              <a:rPr lang="en-US" baseline="-25000" noProof="0" dirty="0"/>
              <a:t>2</a:t>
            </a:r>
            <a:r>
              <a:rPr lang="en-US" noProof="0" dirty="0"/>
              <a:t> Accuracy Requirements</a:t>
            </a:r>
          </a:p>
        </p:txBody>
      </p:sp>
      <p:grpSp>
        <p:nvGrpSpPr>
          <p:cNvPr id="18" name="Group 17">
            <a:extLst>
              <a:ext uri="{FF2B5EF4-FFF2-40B4-BE49-F238E27FC236}">
                <a16:creationId xmlns:a16="http://schemas.microsoft.com/office/drawing/2014/main" id="{307D3198-643E-0BAC-1639-8C638C7EBC67}"/>
              </a:ext>
            </a:extLst>
          </p:cNvPr>
          <p:cNvGrpSpPr/>
          <p:nvPr/>
        </p:nvGrpSpPr>
        <p:grpSpPr bwMode="gray">
          <a:xfrm>
            <a:off x="5476437" y="2187747"/>
            <a:ext cx="6410763" cy="4103948"/>
            <a:chOff x="5067295" y="2154621"/>
            <a:chExt cx="6684179" cy="4132723"/>
          </a:xfrm>
        </p:grpSpPr>
        <p:graphicFrame>
          <p:nvGraphicFramePr>
            <p:cNvPr id="6" name="Chart 5">
              <a:extLst>
                <a:ext uri="{FF2B5EF4-FFF2-40B4-BE49-F238E27FC236}">
                  <a16:creationId xmlns:a16="http://schemas.microsoft.com/office/drawing/2014/main" id="{CC468500-4143-856E-6D35-4EB162F4C140}"/>
                </a:ext>
              </a:extLst>
            </p:cNvPr>
            <p:cNvGraphicFramePr>
              <a:graphicFrameLocks/>
            </p:cNvGraphicFramePr>
            <p:nvPr>
              <p:extLst>
                <p:ext uri="{D42A27DB-BD31-4B8C-83A1-F6EECF244321}">
                  <p14:modId xmlns:p14="http://schemas.microsoft.com/office/powerpoint/2010/main" val="3292615022"/>
                </p:ext>
              </p:extLst>
            </p:nvPr>
          </p:nvGraphicFramePr>
          <p:xfrm>
            <a:off x="5232043" y="2154621"/>
            <a:ext cx="6519431" cy="4132723"/>
          </p:xfrm>
          <a:graphic>
            <a:graphicData uri="http://schemas.openxmlformats.org/drawingml/2006/chart">
              <c:chart xmlns:c="http://schemas.openxmlformats.org/drawingml/2006/chart" xmlns:r="http://schemas.openxmlformats.org/officeDocument/2006/relationships" r:id="rId3"/>
            </a:graphicData>
          </a:graphic>
        </p:graphicFrame>
        <p:sp>
          <p:nvSpPr>
            <p:cNvPr id="10" name="Rectangle 9">
              <a:extLst>
                <a:ext uri="{FF2B5EF4-FFF2-40B4-BE49-F238E27FC236}">
                  <a16:creationId xmlns:a16="http://schemas.microsoft.com/office/drawing/2014/main" id="{BDA22DAD-2F53-2505-2077-DF39644E5B3E}"/>
                </a:ext>
              </a:extLst>
            </p:cNvPr>
            <p:cNvSpPr/>
            <p:nvPr/>
          </p:nvSpPr>
          <p:spPr bwMode="gray">
            <a:xfrm>
              <a:off x="5790813" y="3863838"/>
              <a:ext cx="2830466" cy="1342505"/>
            </a:xfrm>
            <a:prstGeom prst="rect">
              <a:avLst/>
            </a:prstGeom>
            <a:noFill/>
            <a:ln w="19050">
              <a:solidFill>
                <a:srgbClr val="EB87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1" name="Straight Connector 10">
              <a:extLst>
                <a:ext uri="{FF2B5EF4-FFF2-40B4-BE49-F238E27FC236}">
                  <a16:creationId xmlns:a16="http://schemas.microsoft.com/office/drawing/2014/main" id="{4AF3D4FF-4CDA-B94C-BE7E-EF7BED53D51F}"/>
                </a:ext>
              </a:extLst>
            </p:cNvPr>
            <p:cNvCxnSpPr>
              <a:cxnSpLocks/>
            </p:cNvCxnSpPr>
            <p:nvPr/>
          </p:nvCxnSpPr>
          <p:spPr bwMode="gray">
            <a:xfrm flipH="1" flipV="1">
              <a:off x="5067295" y="2398823"/>
              <a:ext cx="723518" cy="1465014"/>
            </a:xfrm>
            <a:prstGeom prst="line">
              <a:avLst/>
            </a:prstGeom>
            <a:ln w="15875">
              <a:solidFill>
                <a:srgbClr val="EB871E"/>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5574082-6E0D-8560-70D8-39FD5742C588}"/>
                </a:ext>
              </a:extLst>
            </p:cNvPr>
            <p:cNvCxnSpPr>
              <a:cxnSpLocks/>
            </p:cNvCxnSpPr>
            <p:nvPr/>
          </p:nvCxnSpPr>
          <p:spPr bwMode="gray">
            <a:xfrm flipH="1">
              <a:off x="5067295" y="5206344"/>
              <a:ext cx="723518" cy="613979"/>
            </a:xfrm>
            <a:prstGeom prst="line">
              <a:avLst/>
            </a:prstGeom>
            <a:ln w="15875">
              <a:solidFill>
                <a:srgbClr val="EB871E"/>
              </a:solidFill>
            </a:ln>
          </p:spPr>
          <p:style>
            <a:lnRef idx="1">
              <a:schemeClr val="accent1"/>
            </a:lnRef>
            <a:fillRef idx="0">
              <a:schemeClr val="accent1"/>
            </a:fillRef>
            <a:effectRef idx="0">
              <a:schemeClr val="accent1"/>
            </a:effectRef>
            <a:fontRef idx="minor">
              <a:schemeClr val="tx1"/>
            </a:fontRef>
          </p:style>
        </p:cxnSp>
      </p:grpSp>
      <p:sp>
        <p:nvSpPr>
          <p:cNvPr id="14" name="TextBox 13">
            <a:extLst>
              <a:ext uri="{FF2B5EF4-FFF2-40B4-BE49-F238E27FC236}">
                <a16:creationId xmlns:a16="http://schemas.microsoft.com/office/drawing/2014/main" id="{364602BC-4D74-9DEB-EA18-3A87F38A98AE}"/>
              </a:ext>
            </a:extLst>
          </p:cNvPr>
          <p:cNvSpPr txBox="1">
            <a:spLocks/>
          </p:cNvSpPr>
          <p:nvPr/>
        </p:nvSpPr>
        <p:spPr bwMode="gray">
          <a:xfrm>
            <a:off x="3656756" y="1053067"/>
            <a:ext cx="2369575" cy="973813"/>
          </a:xfrm>
          <a:prstGeom prst="rect">
            <a:avLst/>
          </a:prstGeom>
          <a:solidFill>
            <a:schemeClr val="bg2"/>
          </a:solidFill>
        </p:spPr>
        <p:txBody>
          <a:bodyPr wrap="square" anchor="ctr" anchorCtr="0">
            <a:noAutofit/>
          </a:bodyPr>
          <a:lstStyle/>
          <a:p>
            <a:pPr algn="ctr"/>
            <a:r>
              <a:rPr lang="en-US" sz="1200" b="1" noProof="0" dirty="0">
                <a:solidFill>
                  <a:schemeClr val="tx2"/>
                </a:solidFill>
              </a:rPr>
              <a:t>California Title 24</a:t>
            </a:r>
          </a:p>
          <a:p>
            <a:pPr algn="ctr"/>
            <a:r>
              <a:rPr lang="en-US" sz="1200" noProof="0" dirty="0">
                <a:solidFill>
                  <a:schemeClr val="tx2"/>
                </a:solidFill>
              </a:rPr>
              <a:t>±75 ppm </a:t>
            </a:r>
            <a:br>
              <a:rPr lang="en-US" sz="1200" noProof="0" dirty="0">
                <a:solidFill>
                  <a:schemeClr val="tx2"/>
                </a:solidFill>
              </a:rPr>
            </a:br>
            <a:r>
              <a:rPr lang="en-US" sz="1200" noProof="0" dirty="0">
                <a:solidFill>
                  <a:schemeClr val="tx2"/>
                </a:solidFill>
              </a:rPr>
              <a:t>@ 400 and 1000 ppm CO</a:t>
            </a:r>
            <a:r>
              <a:rPr lang="en-US" sz="1200" baseline="-25000" noProof="0" dirty="0">
                <a:solidFill>
                  <a:schemeClr val="tx2"/>
                </a:solidFill>
              </a:rPr>
              <a:t>2</a:t>
            </a:r>
          </a:p>
        </p:txBody>
      </p:sp>
      <p:sp>
        <p:nvSpPr>
          <p:cNvPr id="15" name="TextBox 14">
            <a:extLst>
              <a:ext uri="{FF2B5EF4-FFF2-40B4-BE49-F238E27FC236}">
                <a16:creationId xmlns:a16="http://schemas.microsoft.com/office/drawing/2014/main" id="{1D1D9116-248C-538B-1F3B-D14D486C9119}"/>
              </a:ext>
            </a:extLst>
          </p:cNvPr>
          <p:cNvSpPr txBox="1">
            <a:spLocks/>
          </p:cNvSpPr>
          <p:nvPr/>
        </p:nvSpPr>
        <p:spPr bwMode="gray">
          <a:xfrm>
            <a:off x="6189040" y="1044804"/>
            <a:ext cx="3390390" cy="974721"/>
          </a:xfrm>
          <a:prstGeom prst="rect">
            <a:avLst/>
          </a:prstGeom>
          <a:solidFill>
            <a:schemeClr val="bg2"/>
          </a:solidFill>
        </p:spPr>
        <p:txBody>
          <a:bodyPr wrap="square" anchor="ctr" anchorCtr="0">
            <a:noAutofit/>
          </a:bodyPr>
          <a:lstStyle/>
          <a:p>
            <a:pPr algn="ctr"/>
            <a:r>
              <a:rPr lang="en-US" sz="1200" b="1" noProof="0" dirty="0">
                <a:solidFill>
                  <a:schemeClr val="tx2"/>
                </a:solidFill>
              </a:rPr>
              <a:t>RESET Grade B</a:t>
            </a:r>
          </a:p>
          <a:p>
            <a:pPr algn="ctr"/>
            <a:r>
              <a:rPr lang="en-US" sz="1200" noProof="0" dirty="0">
                <a:solidFill>
                  <a:schemeClr val="tx2"/>
                </a:solidFill>
              </a:rPr>
              <a:t>±(50 ppm + 3% </a:t>
            </a:r>
            <a:r>
              <a:rPr lang="en-US" sz="1200" noProof="0" dirty="0" err="1">
                <a:solidFill>
                  <a:schemeClr val="tx2"/>
                </a:solidFill>
              </a:rPr>
              <a:t>m.v</a:t>
            </a:r>
            <a:r>
              <a:rPr lang="en-US" sz="1200" noProof="0" dirty="0">
                <a:solidFill>
                  <a:schemeClr val="tx2"/>
                </a:solidFill>
              </a:rPr>
              <a:t>.) @ 400 - 2000 ppm CO</a:t>
            </a:r>
            <a:r>
              <a:rPr lang="en-US" sz="1200" baseline="-25000" noProof="0" dirty="0">
                <a:solidFill>
                  <a:schemeClr val="tx2"/>
                </a:solidFill>
              </a:rPr>
              <a:t>2</a:t>
            </a:r>
          </a:p>
          <a:p>
            <a:pPr algn="ctr"/>
            <a:r>
              <a:rPr lang="en-US" sz="1200" noProof="0" dirty="0">
                <a:solidFill>
                  <a:schemeClr val="tx2"/>
                </a:solidFill>
              </a:rPr>
              <a:t>±(50 ppm + 5% </a:t>
            </a:r>
            <a:r>
              <a:rPr lang="en-US" sz="1200" noProof="0" dirty="0" err="1">
                <a:solidFill>
                  <a:schemeClr val="tx2"/>
                </a:solidFill>
              </a:rPr>
              <a:t>m.v</a:t>
            </a:r>
            <a:r>
              <a:rPr lang="en-US" sz="1200" noProof="0" dirty="0">
                <a:solidFill>
                  <a:schemeClr val="tx2"/>
                </a:solidFill>
              </a:rPr>
              <a:t>.) @ 2001 - 5000 ppm CO</a:t>
            </a:r>
            <a:r>
              <a:rPr lang="en-US" sz="1200" baseline="-25000" noProof="0" dirty="0">
                <a:solidFill>
                  <a:schemeClr val="tx2"/>
                </a:solidFill>
              </a:rPr>
              <a:t>2</a:t>
            </a:r>
          </a:p>
        </p:txBody>
      </p:sp>
      <p:sp>
        <p:nvSpPr>
          <p:cNvPr id="19" name="Footer Placeholder 3">
            <a:extLst>
              <a:ext uri="{FF2B5EF4-FFF2-40B4-BE49-F238E27FC236}">
                <a16:creationId xmlns:a16="http://schemas.microsoft.com/office/drawing/2014/main" id="{B3F40405-DC7E-BA15-7DD8-66E32076B3DD}"/>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20" name="Slide Number Placeholder 4">
            <a:extLst>
              <a:ext uri="{FF2B5EF4-FFF2-40B4-BE49-F238E27FC236}">
                <a16:creationId xmlns:a16="http://schemas.microsoft.com/office/drawing/2014/main" id="{7906D0B5-8557-7D6F-E160-147CC4C2F8C9}"/>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33</a:t>
            </a:fld>
            <a:endParaRPr lang="en-US" noProof="0" dirty="0"/>
          </a:p>
        </p:txBody>
      </p:sp>
      <p:grpSp>
        <p:nvGrpSpPr>
          <p:cNvPr id="9" name="Group 8">
            <a:extLst>
              <a:ext uri="{FF2B5EF4-FFF2-40B4-BE49-F238E27FC236}">
                <a16:creationId xmlns:a16="http://schemas.microsoft.com/office/drawing/2014/main" id="{FB64A0A1-C077-B233-67DE-75459C651479}"/>
              </a:ext>
            </a:extLst>
          </p:cNvPr>
          <p:cNvGrpSpPr/>
          <p:nvPr/>
        </p:nvGrpSpPr>
        <p:grpSpPr bwMode="gray">
          <a:xfrm>
            <a:off x="489042" y="2431583"/>
            <a:ext cx="4987395" cy="3396343"/>
            <a:chOff x="5209800" y="2098025"/>
            <a:chExt cx="7725737" cy="4628052"/>
          </a:xfrm>
        </p:grpSpPr>
        <p:graphicFrame>
          <p:nvGraphicFramePr>
            <p:cNvPr id="16" name="Chart 15">
              <a:extLst>
                <a:ext uri="{FF2B5EF4-FFF2-40B4-BE49-F238E27FC236}">
                  <a16:creationId xmlns:a16="http://schemas.microsoft.com/office/drawing/2014/main" id="{26B47A05-95FE-C899-4164-3B3F32C58A06}"/>
                </a:ext>
              </a:extLst>
            </p:cNvPr>
            <p:cNvGraphicFramePr>
              <a:graphicFrameLocks/>
            </p:cNvGraphicFramePr>
            <p:nvPr>
              <p:extLst>
                <p:ext uri="{D42A27DB-BD31-4B8C-83A1-F6EECF244321}">
                  <p14:modId xmlns:p14="http://schemas.microsoft.com/office/powerpoint/2010/main" val="1854462186"/>
                </p:ext>
              </p:extLst>
            </p:nvPr>
          </p:nvGraphicFramePr>
          <p:xfrm>
            <a:off x="5209800" y="2154620"/>
            <a:ext cx="7725737" cy="4571457"/>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id="{08224684-EE1B-B8C5-27AA-DD7CE7EFC004}"/>
                </a:ext>
              </a:extLst>
            </p:cNvPr>
            <p:cNvSpPr/>
            <p:nvPr/>
          </p:nvSpPr>
          <p:spPr bwMode="gray">
            <a:xfrm>
              <a:off x="5209800" y="2098025"/>
              <a:ext cx="7725737" cy="4628052"/>
            </a:xfrm>
            <a:prstGeom prst="rect">
              <a:avLst/>
            </a:prstGeom>
            <a:noFill/>
            <a:ln w="19050">
              <a:solidFill>
                <a:srgbClr val="EB87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TextBox 23">
            <a:extLst>
              <a:ext uri="{FF2B5EF4-FFF2-40B4-BE49-F238E27FC236}">
                <a16:creationId xmlns:a16="http://schemas.microsoft.com/office/drawing/2014/main" id="{F7B18B9F-AF0B-A829-8357-AE327C3B7BA1}"/>
              </a:ext>
            </a:extLst>
          </p:cNvPr>
          <p:cNvSpPr txBox="1">
            <a:spLocks/>
          </p:cNvSpPr>
          <p:nvPr/>
        </p:nvSpPr>
        <p:spPr bwMode="gray">
          <a:xfrm>
            <a:off x="9742139" y="1053067"/>
            <a:ext cx="1909932" cy="965550"/>
          </a:xfrm>
          <a:prstGeom prst="rect">
            <a:avLst/>
          </a:prstGeom>
          <a:solidFill>
            <a:schemeClr val="bg2"/>
          </a:solidFill>
        </p:spPr>
        <p:txBody>
          <a:bodyPr wrap="square" anchor="ctr" anchorCtr="0">
            <a:noAutofit/>
          </a:bodyPr>
          <a:lstStyle/>
          <a:p>
            <a:pPr algn="ctr"/>
            <a:r>
              <a:rPr lang="en-US" sz="1200" b="1" noProof="0" dirty="0">
                <a:solidFill>
                  <a:schemeClr val="tx2"/>
                </a:solidFill>
              </a:rPr>
              <a:t>WELL </a:t>
            </a:r>
          </a:p>
          <a:p>
            <a:pPr algn="ctr"/>
            <a:r>
              <a:rPr lang="en-US" sz="1200" noProof="0" dirty="0">
                <a:solidFill>
                  <a:schemeClr val="tx2"/>
                </a:solidFill>
              </a:rPr>
              <a:t>±(50 ppm + 5% </a:t>
            </a:r>
            <a:r>
              <a:rPr lang="en-US" sz="1200" noProof="0" dirty="0" err="1">
                <a:solidFill>
                  <a:schemeClr val="tx2"/>
                </a:solidFill>
              </a:rPr>
              <a:t>m.v</a:t>
            </a:r>
            <a:r>
              <a:rPr lang="en-US" sz="1200" noProof="0" dirty="0">
                <a:solidFill>
                  <a:schemeClr val="tx2"/>
                </a:solidFill>
              </a:rPr>
              <a:t>.) </a:t>
            </a:r>
            <a:br>
              <a:rPr lang="en-US" sz="1200" noProof="0" dirty="0">
                <a:solidFill>
                  <a:schemeClr val="tx2"/>
                </a:solidFill>
              </a:rPr>
            </a:br>
            <a:r>
              <a:rPr lang="en-US" sz="1200" noProof="0" dirty="0">
                <a:solidFill>
                  <a:schemeClr val="tx2"/>
                </a:solidFill>
              </a:rPr>
              <a:t>@ 400 - 2000 ppm CO</a:t>
            </a:r>
            <a:r>
              <a:rPr lang="en-US" sz="1200" baseline="-25000" noProof="0" dirty="0">
                <a:solidFill>
                  <a:schemeClr val="tx2"/>
                </a:solidFill>
              </a:rPr>
              <a:t>2</a:t>
            </a:r>
          </a:p>
        </p:txBody>
      </p:sp>
      <p:sp>
        <p:nvSpPr>
          <p:cNvPr id="7" name="TextBox 6">
            <a:extLst>
              <a:ext uri="{FF2B5EF4-FFF2-40B4-BE49-F238E27FC236}">
                <a16:creationId xmlns:a16="http://schemas.microsoft.com/office/drawing/2014/main" id="{C325E429-6E9E-5F5F-F63F-B4AF89EB3919}"/>
              </a:ext>
            </a:extLst>
          </p:cNvPr>
          <p:cNvSpPr txBox="1">
            <a:spLocks/>
          </p:cNvSpPr>
          <p:nvPr/>
        </p:nvSpPr>
        <p:spPr bwMode="gray">
          <a:xfrm>
            <a:off x="419953" y="1054401"/>
            <a:ext cx="3074095" cy="973813"/>
          </a:xfrm>
          <a:prstGeom prst="rect">
            <a:avLst/>
          </a:prstGeom>
          <a:solidFill>
            <a:schemeClr val="bg2"/>
          </a:solidFill>
        </p:spPr>
        <p:txBody>
          <a:bodyPr wrap="square" anchor="ctr" anchorCtr="0">
            <a:noAutofit/>
          </a:bodyPr>
          <a:lstStyle/>
          <a:p>
            <a:pPr algn="ctr"/>
            <a:r>
              <a:rPr lang="en-US" sz="1200" b="1" noProof="0" dirty="0">
                <a:solidFill>
                  <a:schemeClr val="tx2"/>
                </a:solidFill>
              </a:rPr>
              <a:t>ASHRAE 62.1-2022 Addendum d*</a:t>
            </a:r>
          </a:p>
          <a:p>
            <a:pPr algn="ctr"/>
            <a:r>
              <a:rPr lang="en-US" sz="1200" noProof="0" dirty="0">
                <a:solidFill>
                  <a:schemeClr val="tx2"/>
                </a:solidFill>
              </a:rPr>
              <a:t>±(30 ppm + 3% </a:t>
            </a:r>
            <a:r>
              <a:rPr lang="en-US" sz="1200" noProof="0" dirty="0" err="1">
                <a:solidFill>
                  <a:schemeClr val="tx2"/>
                </a:solidFill>
              </a:rPr>
              <a:t>m.v</a:t>
            </a:r>
            <a:r>
              <a:rPr lang="en-US" sz="1200" noProof="0" dirty="0">
                <a:solidFill>
                  <a:schemeClr val="tx2"/>
                </a:solidFill>
              </a:rPr>
              <a:t>.) </a:t>
            </a:r>
            <a:br>
              <a:rPr lang="en-US" sz="1200" noProof="0" dirty="0">
                <a:solidFill>
                  <a:schemeClr val="tx2"/>
                </a:solidFill>
              </a:rPr>
            </a:br>
            <a:r>
              <a:rPr lang="en-US" sz="1200" noProof="0" dirty="0">
                <a:solidFill>
                  <a:schemeClr val="tx2"/>
                </a:solidFill>
              </a:rPr>
              <a:t>@ 600, 1000 and 2500 ppm CO</a:t>
            </a:r>
            <a:r>
              <a:rPr lang="en-US" sz="1200" baseline="-25000" noProof="0" dirty="0">
                <a:solidFill>
                  <a:schemeClr val="tx2"/>
                </a:solidFill>
              </a:rPr>
              <a:t>2</a:t>
            </a:r>
          </a:p>
        </p:txBody>
      </p:sp>
      <p:sp>
        <p:nvSpPr>
          <p:cNvPr id="2" name="TextBox 1">
            <a:extLst>
              <a:ext uri="{FF2B5EF4-FFF2-40B4-BE49-F238E27FC236}">
                <a16:creationId xmlns:a16="http://schemas.microsoft.com/office/drawing/2014/main" id="{3333E2D7-143C-791E-4ECD-3BEE93B81E91}"/>
              </a:ext>
            </a:extLst>
          </p:cNvPr>
          <p:cNvSpPr txBox="1"/>
          <p:nvPr/>
        </p:nvSpPr>
        <p:spPr>
          <a:xfrm>
            <a:off x="463387" y="5847474"/>
            <a:ext cx="5313400" cy="461665"/>
          </a:xfrm>
          <a:prstGeom prst="rect">
            <a:avLst/>
          </a:prstGeom>
          <a:noFill/>
        </p:spPr>
        <p:txBody>
          <a:bodyPr wrap="square">
            <a:spAutoFit/>
          </a:bodyPr>
          <a:lstStyle/>
          <a:p>
            <a:r>
              <a:rPr lang="en-US" sz="800" noProof="0" dirty="0"/>
              <a:t>*ASHRAE 62.1-2022 excl. addenda (and previous) set the same CO</a:t>
            </a:r>
            <a:r>
              <a:rPr lang="en-US" sz="800" baseline="-25000" noProof="0" dirty="0"/>
              <a:t>2</a:t>
            </a:r>
            <a:r>
              <a:rPr lang="en-US" sz="800" noProof="0" dirty="0"/>
              <a:t> sensor accuracy requirements as </a:t>
            </a:r>
            <a:br>
              <a:rPr lang="en-US" sz="800" noProof="0" dirty="0"/>
            </a:br>
            <a:r>
              <a:rPr lang="en-US" sz="800" noProof="0" dirty="0"/>
              <a:t>California Title 24. U.S. Building Codes generally take several years to adopt updates to referenced standards. USGBC LEED and BREEAM certification systems also reference ASHRAE Standard 62.1</a:t>
            </a:r>
          </a:p>
        </p:txBody>
      </p:sp>
      <p:pic>
        <p:nvPicPr>
          <p:cNvPr id="4" name="Picture 4" descr="SCD43_Shadow">
            <a:extLst>
              <a:ext uri="{FF2B5EF4-FFF2-40B4-BE49-F238E27FC236}">
                <a16:creationId xmlns:a16="http://schemas.microsoft.com/office/drawing/2014/main" id="{BBF838F6-4F9C-EEA7-6FD3-54645F0FDD5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2862" t="15250" r="23069" b="18575"/>
          <a:stretch/>
        </p:blipFill>
        <p:spPr bwMode="auto">
          <a:xfrm>
            <a:off x="10674822" y="3491829"/>
            <a:ext cx="1028136" cy="786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56680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57CA0-370E-05F8-F6E8-3DB0DA568227}"/>
            </a:ext>
          </a:extLst>
        </p:cNvPr>
        <p:cNvGrpSpPr/>
        <p:nvPr/>
      </p:nvGrpSpPr>
      <p:grpSpPr>
        <a:xfrm>
          <a:off x="0" y="0"/>
          <a:ext cx="0" cy="0"/>
          <a:chOff x="0" y="0"/>
          <a:chExt cx="0" cy="0"/>
        </a:xfrm>
      </p:grpSpPr>
      <p:pic>
        <p:nvPicPr>
          <p:cNvPr id="6" name="Picture 2">
            <a:extLst>
              <a:ext uri="{FF2B5EF4-FFF2-40B4-BE49-F238E27FC236}">
                <a16:creationId xmlns:a16="http://schemas.microsoft.com/office/drawing/2014/main" id="{77763FC0-AF33-57B2-EBCE-9449FFABED99}"/>
              </a:ext>
            </a:extLst>
          </p:cNvPr>
          <p:cNvPicPr>
            <a:picLocks noGrp="1" noChangeAspect="1" noChangeArrowheads="1"/>
          </p:cNvPicPr>
          <p:nvPr>
            <p:ph type="pic" sz="quarter" idx="11"/>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t="8174" b="8174"/>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EADC1FCA-C887-2802-4A4E-3FB608E97459}"/>
              </a:ext>
            </a:extLst>
          </p:cNvPr>
          <p:cNvSpPr>
            <a:spLocks noGrp="1"/>
          </p:cNvSpPr>
          <p:nvPr>
            <p:ph type="ctrTitle"/>
          </p:nvPr>
        </p:nvSpPr>
        <p:spPr/>
        <p:txBody>
          <a:bodyPr/>
          <a:lstStyle/>
          <a:p>
            <a:r>
              <a:rPr lang="en-US" noProof="0" dirty="0"/>
              <a:t>SCD4</a:t>
            </a:r>
            <a:r>
              <a:rPr lang="en-US" sz="1800" noProof="0" dirty="0"/>
              <a:t>x</a:t>
            </a:r>
            <a:r>
              <a:rPr lang="en-US" noProof="0" dirty="0"/>
              <a:t> Sensor Evaluation Kit</a:t>
            </a:r>
          </a:p>
        </p:txBody>
      </p:sp>
      <p:sp>
        <p:nvSpPr>
          <p:cNvPr id="4" name="Text Placeholder 3">
            <a:extLst>
              <a:ext uri="{FF2B5EF4-FFF2-40B4-BE49-F238E27FC236}">
                <a16:creationId xmlns:a16="http://schemas.microsoft.com/office/drawing/2014/main" id="{1BFA9DD2-52F4-68B1-41D4-7D5858765CD0}"/>
              </a:ext>
            </a:extLst>
          </p:cNvPr>
          <p:cNvSpPr>
            <a:spLocks noGrp="1"/>
          </p:cNvSpPr>
          <p:nvPr>
            <p:ph type="body" sz="quarter" idx="14"/>
          </p:nvPr>
        </p:nvSpPr>
        <p:spPr>
          <a:xfrm>
            <a:off x="1189036" y="1703623"/>
            <a:ext cx="7612064" cy="1231106"/>
          </a:xfrm>
        </p:spPr>
        <p:txBody>
          <a:bodyPr/>
          <a:lstStyle/>
          <a:p>
            <a:r>
              <a:rPr lang="en-US" noProof="0" dirty="0">
                <a:solidFill>
                  <a:schemeClr val="bg1"/>
                </a:solidFill>
              </a:rPr>
              <a:t>Get ready for take-off</a:t>
            </a:r>
            <a:br>
              <a:rPr lang="en-US" noProof="0" dirty="0">
                <a:solidFill>
                  <a:schemeClr val="bg1"/>
                </a:solidFill>
              </a:rPr>
            </a:br>
            <a:r>
              <a:rPr lang="en-US" noProof="0" dirty="0">
                <a:solidFill>
                  <a:schemeClr val="bg1"/>
                </a:solidFill>
              </a:rPr>
              <a:t>with SCD4x</a:t>
            </a:r>
          </a:p>
        </p:txBody>
      </p:sp>
    </p:spTree>
    <p:extLst>
      <p:ext uri="{BB962C8B-B14F-4D97-AF65-F5344CB8AC3E}">
        <p14:creationId xmlns:p14="http://schemas.microsoft.com/office/powerpoint/2010/main" val="20652914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E916A-66EF-9C9B-BAF6-C77ACE1112B5}"/>
            </a:ext>
          </a:extLst>
        </p:cNvPr>
        <p:cNvGrpSpPr/>
        <p:nvPr/>
      </p:nvGrpSpPr>
      <p:grpSpPr>
        <a:xfrm>
          <a:off x="0" y="0"/>
          <a:ext cx="0" cy="0"/>
          <a:chOff x="0" y="0"/>
          <a:chExt cx="0" cy="0"/>
        </a:xfrm>
      </p:grpSpPr>
      <p:sp>
        <p:nvSpPr>
          <p:cNvPr id="31" name="AutoShape 2" descr="Formaldehyde Sensirion">
            <a:extLst>
              <a:ext uri="{FF2B5EF4-FFF2-40B4-BE49-F238E27FC236}">
                <a16:creationId xmlns:a16="http://schemas.microsoft.com/office/drawing/2014/main" id="{DE38C367-3627-B782-58C6-51717E02A507}"/>
              </a:ext>
            </a:extLst>
          </p:cNvPr>
          <p:cNvSpPr>
            <a:spLocks noChangeAspect="1" noChangeArrowheads="1"/>
          </p:cNvSpPr>
          <p:nvPr/>
        </p:nvSpPr>
        <p:spPr bwMode="gray">
          <a:xfrm>
            <a:off x="-1710777" y="236670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noProof="0" dirty="0"/>
          </a:p>
        </p:txBody>
      </p:sp>
      <p:sp>
        <p:nvSpPr>
          <p:cNvPr id="2" name="Title 1">
            <a:extLst>
              <a:ext uri="{FF2B5EF4-FFF2-40B4-BE49-F238E27FC236}">
                <a16:creationId xmlns:a16="http://schemas.microsoft.com/office/drawing/2014/main" id="{3834875C-52D1-BBE5-6B4A-9273BFA3D201}"/>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How to get started: SEK-SCD4x-Sensor (Evaluation Kit)</a:t>
            </a:r>
            <a:endParaRPr lang="en-US" noProof="0" dirty="0"/>
          </a:p>
        </p:txBody>
      </p:sp>
      <p:sp>
        <p:nvSpPr>
          <p:cNvPr id="5" name="TextBox 4">
            <a:extLst>
              <a:ext uri="{FF2B5EF4-FFF2-40B4-BE49-F238E27FC236}">
                <a16:creationId xmlns:a16="http://schemas.microsoft.com/office/drawing/2014/main" id="{F11A42AF-E735-BCBA-BC23-0CD117BCC8CC}"/>
              </a:ext>
            </a:extLst>
          </p:cNvPr>
          <p:cNvSpPr txBox="1"/>
          <p:nvPr/>
        </p:nvSpPr>
        <p:spPr bwMode="gray">
          <a:xfrm>
            <a:off x="444817" y="1766540"/>
            <a:ext cx="4289744" cy="1200329"/>
          </a:xfrm>
          <a:prstGeom prst="rect">
            <a:avLst/>
          </a:prstGeom>
          <a:noFill/>
        </p:spPr>
        <p:txBody>
          <a:bodyPr wrap="square" rtlCol="0">
            <a:spAutoFit/>
          </a:bodyPr>
          <a:lstStyle/>
          <a:p>
            <a:r>
              <a:rPr lang="en-US" b="1" noProof="0" dirty="0"/>
              <a:t>The SEK-SCD41 evaluation kit represents the perfect toolkit for effective SCD4x sensor evaluation and efficient prototyping.”</a:t>
            </a:r>
          </a:p>
        </p:txBody>
      </p:sp>
      <p:sp>
        <p:nvSpPr>
          <p:cNvPr id="8" name="TextBox 7">
            <a:extLst>
              <a:ext uri="{FF2B5EF4-FFF2-40B4-BE49-F238E27FC236}">
                <a16:creationId xmlns:a16="http://schemas.microsoft.com/office/drawing/2014/main" id="{5E39FFC1-8C24-E40E-CBF2-F63AC5CFD6B8}"/>
              </a:ext>
            </a:extLst>
          </p:cNvPr>
          <p:cNvSpPr txBox="1"/>
          <p:nvPr/>
        </p:nvSpPr>
        <p:spPr bwMode="gray">
          <a:xfrm>
            <a:off x="383858" y="1029678"/>
            <a:ext cx="595035" cy="1569660"/>
          </a:xfrm>
          <a:prstGeom prst="rect">
            <a:avLst/>
          </a:prstGeom>
          <a:noFill/>
        </p:spPr>
        <p:txBody>
          <a:bodyPr wrap="none" rtlCol="0">
            <a:spAutoFit/>
          </a:bodyPr>
          <a:lstStyle/>
          <a:p>
            <a:r>
              <a:rPr lang="en-US" sz="9600" noProof="0" dirty="0">
                <a:solidFill>
                  <a:srgbClr val="66CC33"/>
                </a:solidFill>
                <a:latin typeface="Arial" panose="020B0604020202020204" pitchFamily="34" charset="0"/>
                <a:cs typeface="Arial" panose="020B0604020202020204" pitchFamily="34" charset="0"/>
              </a:rPr>
              <a:t>“</a:t>
            </a:r>
          </a:p>
        </p:txBody>
      </p:sp>
      <p:pic>
        <p:nvPicPr>
          <p:cNvPr id="9" name="Picture 8">
            <a:extLst>
              <a:ext uri="{FF2B5EF4-FFF2-40B4-BE49-F238E27FC236}">
                <a16:creationId xmlns:a16="http://schemas.microsoft.com/office/drawing/2014/main" id="{62FCB796-1AF9-2703-C04F-C89E3735B7BB}"/>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bwMode="gray">
          <a:xfrm>
            <a:off x="6307516" y="1590061"/>
            <a:ext cx="4952910" cy="3996091"/>
          </a:xfrm>
          <a:prstGeom prst="rect">
            <a:avLst/>
          </a:prstGeom>
          <a:ln>
            <a:solidFill>
              <a:schemeClr val="bg1">
                <a:lumMod val="85000"/>
              </a:schemeClr>
            </a:solidFill>
          </a:ln>
        </p:spPr>
      </p:pic>
      <p:sp>
        <p:nvSpPr>
          <p:cNvPr id="10" name="Footer Placeholder 3">
            <a:extLst>
              <a:ext uri="{FF2B5EF4-FFF2-40B4-BE49-F238E27FC236}">
                <a16:creationId xmlns:a16="http://schemas.microsoft.com/office/drawing/2014/main" id="{71E657FE-44D2-2FA6-7190-F02FD9B2E17F}"/>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1" name="Slide Number Placeholder 4">
            <a:extLst>
              <a:ext uri="{FF2B5EF4-FFF2-40B4-BE49-F238E27FC236}">
                <a16:creationId xmlns:a16="http://schemas.microsoft.com/office/drawing/2014/main" id="{03E0B475-B9EA-7B71-B6EA-E3531743C6BD}"/>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35</a:t>
            </a:fld>
            <a:endParaRPr lang="en-US" noProof="0" dirty="0"/>
          </a:p>
        </p:txBody>
      </p:sp>
      <p:sp>
        <p:nvSpPr>
          <p:cNvPr id="3" name="Rectangle 2">
            <a:extLst>
              <a:ext uri="{FF2B5EF4-FFF2-40B4-BE49-F238E27FC236}">
                <a16:creationId xmlns:a16="http://schemas.microsoft.com/office/drawing/2014/main" id="{5BE43747-0A21-BF7B-477F-7A869E7B22C1}"/>
              </a:ext>
            </a:extLst>
          </p:cNvPr>
          <p:cNvSpPr/>
          <p:nvPr/>
        </p:nvSpPr>
        <p:spPr>
          <a:xfrm>
            <a:off x="8948842" y="5143248"/>
            <a:ext cx="585855" cy="23275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Tree>
    <p:extLst>
      <p:ext uri="{BB962C8B-B14F-4D97-AF65-F5344CB8AC3E}">
        <p14:creationId xmlns:p14="http://schemas.microsoft.com/office/powerpoint/2010/main" val="13127706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3B9BC-A8A8-75F2-B64C-E4E49DC54CFB}"/>
            </a:ext>
          </a:extLst>
        </p:cNvPr>
        <p:cNvGrpSpPr/>
        <p:nvPr/>
      </p:nvGrpSpPr>
      <p:grpSpPr>
        <a:xfrm>
          <a:off x="0" y="0"/>
          <a:ext cx="0" cy="0"/>
          <a:chOff x="0" y="0"/>
          <a:chExt cx="0" cy="0"/>
        </a:xfrm>
      </p:grpSpPr>
      <p:sp>
        <p:nvSpPr>
          <p:cNvPr id="39" name="Rectangle 38">
            <a:extLst>
              <a:ext uri="{FF2B5EF4-FFF2-40B4-BE49-F238E27FC236}">
                <a16:creationId xmlns:a16="http://schemas.microsoft.com/office/drawing/2014/main" id="{0E5A7F0D-7522-84B6-CCC4-17617B1FA8C9}"/>
              </a:ext>
            </a:extLst>
          </p:cNvPr>
          <p:cNvSpPr/>
          <p:nvPr/>
        </p:nvSpPr>
        <p:spPr bwMode="gray">
          <a:xfrm>
            <a:off x="515937" y="1449388"/>
            <a:ext cx="11203506" cy="4590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 name="Title 1">
            <a:extLst>
              <a:ext uri="{FF2B5EF4-FFF2-40B4-BE49-F238E27FC236}">
                <a16:creationId xmlns:a16="http://schemas.microsoft.com/office/drawing/2014/main" id="{1A638B56-B546-4FD7-0C25-493CC9601C1F}"/>
              </a:ext>
            </a:extLst>
          </p:cNvPr>
          <p:cNvSpPr>
            <a:spLocks noGrp="1"/>
          </p:cNvSpPr>
          <p:nvPr>
            <p:ph type="title"/>
          </p:nvPr>
        </p:nvSpPr>
        <p:spPr bwMode="gray"/>
        <p:txBody>
          <a:bodyPr/>
          <a:lstStyle/>
          <a:p>
            <a:r>
              <a:rPr lang="en-US" noProof="0" dirty="0"/>
              <a:t>Connecting your SCD4x Development Board to a computer</a:t>
            </a:r>
          </a:p>
        </p:txBody>
      </p:sp>
      <p:grpSp>
        <p:nvGrpSpPr>
          <p:cNvPr id="40" name="Group 39">
            <a:extLst>
              <a:ext uri="{FF2B5EF4-FFF2-40B4-BE49-F238E27FC236}">
                <a16:creationId xmlns:a16="http://schemas.microsoft.com/office/drawing/2014/main" id="{2FA75B1E-4473-9979-F34A-23402D399044}"/>
              </a:ext>
            </a:extLst>
          </p:cNvPr>
          <p:cNvGrpSpPr/>
          <p:nvPr/>
        </p:nvGrpSpPr>
        <p:grpSpPr bwMode="gray">
          <a:xfrm>
            <a:off x="925424" y="1195427"/>
            <a:ext cx="10512793" cy="4966131"/>
            <a:chOff x="229491" y="887080"/>
            <a:chExt cx="10968962" cy="5455156"/>
          </a:xfrm>
        </p:grpSpPr>
        <p:sp>
          <p:nvSpPr>
            <p:cNvPr id="5" name="TextBox 4">
              <a:extLst>
                <a:ext uri="{FF2B5EF4-FFF2-40B4-BE49-F238E27FC236}">
                  <a16:creationId xmlns:a16="http://schemas.microsoft.com/office/drawing/2014/main" id="{B17EE90B-A33C-2AFD-12DE-7C04DBDC550F}"/>
                </a:ext>
              </a:extLst>
            </p:cNvPr>
            <p:cNvSpPr txBox="1"/>
            <p:nvPr/>
          </p:nvSpPr>
          <p:spPr bwMode="gray">
            <a:xfrm>
              <a:off x="8361456" y="4292692"/>
              <a:ext cx="2836997" cy="642359"/>
            </a:xfrm>
            <a:prstGeom prst="rect">
              <a:avLst/>
            </a:prstGeom>
            <a:noFill/>
          </p:spPr>
          <p:txBody>
            <a:bodyPr wrap="none" rtlCol="0">
              <a:spAutoFit/>
            </a:bodyPr>
            <a:lstStyle/>
            <a:p>
              <a:pPr algn="ctr"/>
              <a:r>
                <a:rPr lang="en-US" sz="1600" b="1" noProof="0" dirty="0"/>
                <a:t>Sensirion Sensor Bridge</a:t>
              </a:r>
            </a:p>
            <a:p>
              <a:pPr algn="ctr"/>
              <a:r>
                <a:rPr lang="en-US" sz="1600" noProof="0" dirty="0"/>
                <a:t>(</a:t>
              </a:r>
              <a:r>
                <a:rPr lang="en-US" sz="1600" u="sng" noProof="0" dirty="0"/>
                <a:t>not</a:t>
              </a:r>
              <a:r>
                <a:rPr lang="en-US" sz="1600" noProof="0" dirty="0"/>
                <a:t> included in SEK-SCD4x)</a:t>
              </a:r>
            </a:p>
          </p:txBody>
        </p:sp>
        <p:cxnSp>
          <p:nvCxnSpPr>
            <p:cNvPr id="7" name="Connector: Curved 6">
              <a:extLst>
                <a:ext uri="{FF2B5EF4-FFF2-40B4-BE49-F238E27FC236}">
                  <a16:creationId xmlns:a16="http://schemas.microsoft.com/office/drawing/2014/main" id="{A40A821C-C79B-0EAA-84B2-1D7F60545523}"/>
                </a:ext>
              </a:extLst>
            </p:cNvPr>
            <p:cNvCxnSpPr>
              <a:cxnSpLocks/>
              <a:stCxn id="30" idx="3"/>
              <a:endCxn id="28" idx="2"/>
            </p:cNvCxnSpPr>
            <p:nvPr/>
          </p:nvCxnSpPr>
          <p:spPr bwMode="gray">
            <a:xfrm flipV="1">
              <a:off x="5902960" y="4039565"/>
              <a:ext cx="1876311" cy="712832"/>
            </a:xfrm>
            <a:prstGeom prst="bentConnector2">
              <a:avLst/>
            </a:prstGeom>
            <a:ln w="12700" cap="rnd">
              <a:solidFill>
                <a:schemeClr val="tx2"/>
              </a:solidFill>
              <a:round/>
              <a:tailEnd type="triangle"/>
            </a:ln>
          </p:spPr>
          <p:style>
            <a:lnRef idx="1">
              <a:schemeClr val="accent1"/>
            </a:lnRef>
            <a:fillRef idx="0">
              <a:schemeClr val="accent1"/>
            </a:fillRef>
            <a:effectRef idx="0">
              <a:schemeClr val="accent1"/>
            </a:effectRef>
            <a:fontRef idx="minor">
              <a:schemeClr val="tx1"/>
            </a:fontRef>
          </p:style>
        </p:cxnSp>
        <p:cxnSp>
          <p:nvCxnSpPr>
            <p:cNvPr id="8" name="Connector: Curved 7">
              <a:extLst>
                <a:ext uri="{FF2B5EF4-FFF2-40B4-BE49-F238E27FC236}">
                  <a16:creationId xmlns:a16="http://schemas.microsoft.com/office/drawing/2014/main" id="{A7BEB59D-071B-1D70-F206-15FEF4631DAF}"/>
                </a:ext>
              </a:extLst>
            </p:cNvPr>
            <p:cNvCxnSpPr>
              <a:cxnSpLocks/>
              <a:stCxn id="20" idx="0"/>
              <a:endCxn id="14" idx="3"/>
            </p:cNvCxnSpPr>
            <p:nvPr/>
          </p:nvCxnSpPr>
          <p:spPr bwMode="gray">
            <a:xfrm rot="16200000" flipV="1">
              <a:off x="6102405" y="-592350"/>
              <a:ext cx="172416" cy="5264246"/>
            </a:xfrm>
            <a:prstGeom prst="bentConnector2">
              <a:avLst/>
            </a:prstGeom>
            <a:ln w="12700" cap="rnd">
              <a:solidFill>
                <a:schemeClr val="tx2"/>
              </a:solidFill>
              <a:round/>
              <a:tailEnd type="triangle"/>
            </a:ln>
          </p:spPr>
          <p:style>
            <a:lnRef idx="1">
              <a:schemeClr val="accent1"/>
            </a:lnRef>
            <a:fillRef idx="0">
              <a:schemeClr val="accent1"/>
            </a:fillRef>
            <a:effectRef idx="0">
              <a:schemeClr val="accent1"/>
            </a:effectRef>
            <a:fontRef idx="minor">
              <a:schemeClr val="tx1"/>
            </a:fontRef>
          </p:style>
        </p:cxnSp>
        <p:pic>
          <p:nvPicPr>
            <p:cNvPr id="9" name="Picture 8" descr="A close-up of a stethoscope and a stethoscope&#10;&#10;Description automatically generated with medium confidence">
              <a:extLst>
                <a:ext uri="{FF2B5EF4-FFF2-40B4-BE49-F238E27FC236}">
                  <a16:creationId xmlns:a16="http://schemas.microsoft.com/office/drawing/2014/main" id="{233D0A84-6D23-96B8-A35F-1EA7C9AADE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gray">
            <a:xfrm>
              <a:off x="1495689" y="3312906"/>
              <a:ext cx="4571423" cy="3029330"/>
            </a:xfrm>
            <a:prstGeom prst="rect">
              <a:avLst/>
            </a:prstGeom>
          </p:spPr>
        </p:pic>
        <p:pic>
          <p:nvPicPr>
            <p:cNvPr id="10" name="Picture 9" descr="A picture containing connector, adapter&#10;&#10;Description automatically generated">
              <a:extLst>
                <a:ext uri="{FF2B5EF4-FFF2-40B4-BE49-F238E27FC236}">
                  <a16:creationId xmlns:a16="http://schemas.microsoft.com/office/drawing/2014/main" id="{466CFD21-39AB-D31A-6950-EC6EAC1BDD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gray">
            <a:xfrm rot="8012064">
              <a:off x="7245819" y="1624333"/>
              <a:ext cx="4149644" cy="2675137"/>
            </a:xfrm>
            <a:prstGeom prst="rect">
              <a:avLst/>
            </a:prstGeom>
          </p:spPr>
        </p:pic>
        <p:sp>
          <p:nvSpPr>
            <p:cNvPr id="12" name="TextBox 11">
              <a:extLst>
                <a:ext uri="{FF2B5EF4-FFF2-40B4-BE49-F238E27FC236}">
                  <a16:creationId xmlns:a16="http://schemas.microsoft.com/office/drawing/2014/main" id="{2C1CD78C-A389-4CDC-CA5F-286285F65C26}"/>
                </a:ext>
              </a:extLst>
            </p:cNvPr>
            <p:cNvSpPr txBox="1"/>
            <p:nvPr/>
          </p:nvSpPr>
          <p:spPr bwMode="gray">
            <a:xfrm>
              <a:off x="229491" y="2913439"/>
              <a:ext cx="2121141" cy="642359"/>
            </a:xfrm>
            <a:prstGeom prst="rect">
              <a:avLst/>
            </a:prstGeom>
            <a:noFill/>
          </p:spPr>
          <p:txBody>
            <a:bodyPr wrap="none" rtlCol="0">
              <a:spAutoFit/>
            </a:bodyPr>
            <a:lstStyle/>
            <a:p>
              <a:pPr algn="ctr"/>
              <a:r>
                <a:rPr lang="en-US" sz="1600" b="1" noProof="0" dirty="0"/>
                <a:t>Computer</a:t>
              </a:r>
            </a:p>
            <a:p>
              <a:pPr algn="ctr"/>
              <a:r>
                <a:rPr lang="en-US" sz="1600" noProof="0" dirty="0"/>
                <a:t>Windows/Mac/Linux</a:t>
              </a:r>
            </a:p>
          </p:txBody>
        </p:sp>
        <p:sp>
          <p:nvSpPr>
            <p:cNvPr id="14" name="TextBox 13">
              <a:extLst>
                <a:ext uri="{FF2B5EF4-FFF2-40B4-BE49-F238E27FC236}">
                  <a16:creationId xmlns:a16="http://schemas.microsoft.com/office/drawing/2014/main" id="{50609E60-22AA-4318-A2FA-09A4667A0599}"/>
                </a:ext>
              </a:extLst>
            </p:cNvPr>
            <p:cNvSpPr txBox="1"/>
            <p:nvPr/>
          </p:nvSpPr>
          <p:spPr bwMode="gray">
            <a:xfrm>
              <a:off x="2517423" y="1753510"/>
              <a:ext cx="1039067" cy="400110"/>
            </a:xfrm>
            <a:prstGeom prst="rect">
              <a:avLst/>
            </a:prstGeom>
            <a:noFill/>
          </p:spPr>
          <p:txBody>
            <a:bodyPr wrap="none" rtlCol="0">
              <a:spAutoFit/>
            </a:bodyPr>
            <a:lstStyle/>
            <a:p>
              <a:pPr algn="ctr"/>
              <a:r>
                <a:rPr lang="en-US" noProof="0" dirty="0"/>
                <a:t>USB port</a:t>
              </a:r>
            </a:p>
          </p:txBody>
        </p:sp>
        <p:sp>
          <p:nvSpPr>
            <p:cNvPr id="15" name="TextBox 14">
              <a:extLst>
                <a:ext uri="{FF2B5EF4-FFF2-40B4-BE49-F238E27FC236}">
                  <a16:creationId xmlns:a16="http://schemas.microsoft.com/office/drawing/2014/main" id="{61DDB6A0-377F-89E4-E00A-004FAEF18E07}"/>
                </a:ext>
              </a:extLst>
            </p:cNvPr>
            <p:cNvSpPr txBox="1"/>
            <p:nvPr/>
          </p:nvSpPr>
          <p:spPr bwMode="gray">
            <a:xfrm>
              <a:off x="265353" y="5000578"/>
              <a:ext cx="2460672" cy="642359"/>
            </a:xfrm>
            <a:prstGeom prst="rect">
              <a:avLst/>
            </a:prstGeom>
            <a:noFill/>
          </p:spPr>
          <p:txBody>
            <a:bodyPr wrap="none" rtlCol="0">
              <a:spAutoFit/>
            </a:bodyPr>
            <a:lstStyle/>
            <a:p>
              <a:pPr algn="ctr"/>
              <a:r>
                <a:rPr lang="en-US" sz="1600" b="1" noProof="0" dirty="0"/>
                <a:t>Adapter Cable</a:t>
              </a:r>
            </a:p>
            <a:p>
              <a:pPr algn="ctr"/>
              <a:r>
                <a:rPr lang="en-US" sz="1600" noProof="0" dirty="0"/>
                <a:t>(included in SEK-SCD4x)</a:t>
              </a:r>
            </a:p>
          </p:txBody>
        </p:sp>
        <p:sp>
          <p:nvSpPr>
            <p:cNvPr id="16" name="TextBox 15">
              <a:extLst>
                <a:ext uri="{FF2B5EF4-FFF2-40B4-BE49-F238E27FC236}">
                  <a16:creationId xmlns:a16="http://schemas.microsoft.com/office/drawing/2014/main" id="{EA6BDC04-57CC-FFF3-6E05-A03FC786EFA0}"/>
                </a:ext>
              </a:extLst>
            </p:cNvPr>
            <p:cNvSpPr txBox="1"/>
            <p:nvPr/>
          </p:nvSpPr>
          <p:spPr bwMode="gray">
            <a:xfrm>
              <a:off x="4815298" y="5268988"/>
              <a:ext cx="2908918" cy="642359"/>
            </a:xfrm>
            <a:prstGeom prst="rect">
              <a:avLst/>
            </a:prstGeom>
            <a:noFill/>
          </p:spPr>
          <p:txBody>
            <a:bodyPr wrap="none" rtlCol="0">
              <a:spAutoFit/>
            </a:bodyPr>
            <a:lstStyle/>
            <a:p>
              <a:pPr algn="ctr"/>
              <a:r>
                <a:rPr lang="en-US" sz="1600" b="1" noProof="0" dirty="0"/>
                <a:t>SCD4x Development Board</a:t>
              </a:r>
            </a:p>
            <a:p>
              <a:pPr algn="ctr"/>
              <a:r>
                <a:rPr lang="en-US" sz="1600" noProof="0" dirty="0"/>
                <a:t>(included in SEK-SCD4x)</a:t>
              </a:r>
            </a:p>
          </p:txBody>
        </p:sp>
        <p:pic>
          <p:nvPicPr>
            <p:cNvPr id="17" name="Picture 16">
              <a:extLst>
                <a:ext uri="{FF2B5EF4-FFF2-40B4-BE49-F238E27FC236}">
                  <a16:creationId xmlns:a16="http://schemas.microsoft.com/office/drawing/2014/main" id="{FE798898-76E0-12AF-366E-0ABACAEA79F4}"/>
                </a:ext>
              </a:extLst>
            </p:cNvPr>
            <p:cNvPicPr>
              <a:picLocks noChangeAspect="1"/>
            </p:cNvPicPr>
            <p:nvPr/>
          </p:nvPicPr>
          <p:blipFill>
            <a:blip r:embed="rId5"/>
            <a:stretch>
              <a:fillRect/>
            </a:stretch>
          </p:blipFill>
          <p:spPr bwMode="gray">
            <a:xfrm>
              <a:off x="631895" y="1468582"/>
              <a:ext cx="1395810" cy="1283855"/>
            </a:xfrm>
            <a:prstGeom prst="rect">
              <a:avLst/>
            </a:prstGeom>
          </p:spPr>
        </p:pic>
        <p:pic>
          <p:nvPicPr>
            <p:cNvPr id="18" name="Picture 17">
              <a:extLst>
                <a:ext uri="{FF2B5EF4-FFF2-40B4-BE49-F238E27FC236}">
                  <a16:creationId xmlns:a16="http://schemas.microsoft.com/office/drawing/2014/main" id="{083333DA-641A-6613-6B97-60D491DD3469}"/>
                </a:ext>
              </a:extLst>
            </p:cNvPr>
            <p:cNvPicPr>
              <a:picLocks noChangeAspect="1"/>
            </p:cNvPicPr>
            <p:nvPr/>
          </p:nvPicPr>
          <p:blipFill>
            <a:blip r:embed="rId6"/>
            <a:stretch>
              <a:fillRect/>
            </a:stretch>
          </p:blipFill>
          <p:spPr bwMode="gray">
            <a:xfrm>
              <a:off x="1978688" y="1728423"/>
              <a:ext cx="596337" cy="397558"/>
            </a:xfrm>
            <a:prstGeom prst="rect">
              <a:avLst/>
            </a:prstGeom>
          </p:spPr>
        </p:pic>
        <p:sp>
          <p:nvSpPr>
            <p:cNvPr id="20" name="Rectangle 19">
              <a:extLst>
                <a:ext uri="{FF2B5EF4-FFF2-40B4-BE49-F238E27FC236}">
                  <a16:creationId xmlns:a16="http://schemas.microsoft.com/office/drawing/2014/main" id="{3DCF5D79-CCED-E6D9-7A4E-ED85423C82D6}"/>
                </a:ext>
              </a:extLst>
            </p:cNvPr>
            <p:cNvSpPr/>
            <p:nvPr/>
          </p:nvSpPr>
          <p:spPr bwMode="gray">
            <a:xfrm>
              <a:off x="8636000" y="2125981"/>
              <a:ext cx="369471" cy="21924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28" name="Rectangle 27">
              <a:extLst>
                <a:ext uri="{FF2B5EF4-FFF2-40B4-BE49-F238E27FC236}">
                  <a16:creationId xmlns:a16="http://schemas.microsoft.com/office/drawing/2014/main" id="{70BC6CF0-02CE-B465-81E4-4C8B95590247}"/>
                </a:ext>
              </a:extLst>
            </p:cNvPr>
            <p:cNvSpPr/>
            <p:nvPr/>
          </p:nvSpPr>
          <p:spPr bwMode="gray">
            <a:xfrm>
              <a:off x="7407797" y="3543202"/>
              <a:ext cx="742947" cy="4963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30" name="Rectangle 29">
              <a:extLst>
                <a:ext uri="{FF2B5EF4-FFF2-40B4-BE49-F238E27FC236}">
                  <a16:creationId xmlns:a16="http://schemas.microsoft.com/office/drawing/2014/main" id="{244CEA2F-988E-DA04-5484-3CB53B23B5D4}"/>
                </a:ext>
              </a:extLst>
            </p:cNvPr>
            <p:cNvSpPr/>
            <p:nvPr/>
          </p:nvSpPr>
          <p:spPr bwMode="gray">
            <a:xfrm>
              <a:off x="5526811" y="4504215"/>
              <a:ext cx="376149" cy="4963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grpSp>
      <p:sp>
        <p:nvSpPr>
          <p:cNvPr id="41" name="Footer Placeholder 3">
            <a:extLst>
              <a:ext uri="{FF2B5EF4-FFF2-40B4-BE49-F238E27FC236}">
                <a16:creationId xmlns:a16="http://schemas.microsoft.com/office/drawing/2014/main" id="{6FFF0652-0DFD-7B70-6C67-CEC54BF4307F}"/>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42" name="Slide Number Placeholder 4">
            <a:extLst>
              <a:ext uri="{FF2B5EF4-FFF2-40B4-BE49-F238E27FC236}">
                <a16:creationId xmlns:a16="http://schemas.microsoft.com/office/drawing/2014/main" id="{787896A4-F129-E58A-2EFE-AD481D07E2D2}"/>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36</a:t>
            </a:fld>
            <a:endParaRPr lang="en-US" noProof="0" dirty="0"/>
          </a:p>
        </p:txBody>
      </p:sp>
    </p:spTree>
    <p:extLst>
      <p:ext uri="{BB962C8B-B14F-4D97-AF65-F5344CB8AC3E}">
        <p14:creationId xmlns:p14="http://schemas.microsoft.com/office/powerpoint/2010/main" val="24283641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42D1FD60-24DD-E489-A166-3561E4793A19}"/>
              </a:ext>
            </a:extLst>
          </p:cNvPr>
          <p:cNvPicPr>
            <a:picLocks noChangeAspect="1"/>
          </p:cNvPicPr>
          <p:nvPr/>
        </p:nvPicPr>
        <p:blipFill>
          <a:blip r:embed="rId2"/>
          <a:stretch>
            <a:fillRect/>
          </a:stretch>
        </p:blipFill>
        <p:spPr bwMode="gray">
          <a:xfrm>
            <a:off x="4114003" y="1471642"/>
            <a:ext cx="3963992" cy="3646047"/>
          </a:xfrm>
          <a:prstGeom prst="rect">
            <a:avLst/>
          </a:prstGeom>
        </p:spPr>
      </p:pic>
      <p:sp>
        <p:nvSpPr>
          <p:cNvPr id="2" name="Title 1">
            <a:extLst>
              <a:ext uri="{FF2B5EF4-FFF2-40B4-BE49-F238E27FC236}">
                <a16:creationId xmlns:a16="http://schemas.microsoft.com/office/drawing/2014/main" id="{6AB3828D-C83A-4FA3-8696-CD3057DA4A1F}"/>
              </a:ext>
            </a:extLst>
          </p:cNvPr>
          <p:cNvSpPr>
            <a:spLocks noGrp="1"/>
          </p:cNvSpPr>
          <p:nvPr>
            <p:ph type="title"/>
          </p:nvPr>
        </p:nvSpPr>
        <p:spPr bwMode="gray"/>
        <p:txBody>
          <a:bodyPr/>
          <a:lstStyle/>
          <a:p>
            <a:r>
              <a:rPr lang="en-US" noProof="0" dirty="0"/>
              <a:t>SCD4x CO</a:t>
            </a:r>
            <a:r>
              <a:rPr lang="en-US" baseline="-25000" noProof="0" dirty="0"/>
              <a:t>2</a:t>
            </a:r>
            <a:r>
              <a:rPr lang="en-US" noProof="0" dirty="0"/>
              <a:t> Sensor Evaluation Kit: </a:t>
            </a:r>
            <a:r>
              <a:rPr lang="en-US" noProof="0" dirty="0" err="1"/>
              <a:t>ControlCenter</a:t>
            </a:r>
            <a:r>
              <a:rPr lang="en-US" noProof="0" dirty="0"/>
              <a:t> Tutorial</a:t>
            </a:r>
          </a:p>
        </p:txBody>
      </p:sp>
      <p:sp>
        <p:nvSpPr>
          <p:cNvPr id="8" name="Content Placeholder 2">
            <a:extLst>
              <a:ext uri="{FF2B5EF4-FFF2-40B4-BE49-F238E27FC236}">
                <a16:creationId xmlns:a16="http://schemas.microsoft.com/office/drawing/2014/main" id="{166EBB4C-1436-6E40-82BE-3A926496CDF0}"/>
              </a:ext>
            </a:extLst>
          </p:cNvPr>
          <p:cNvSpPr txBox="1">
            <a:spLocks/>
          </p:cNvSpPr>
          <p:nvPr/>
        </p:nvSpPr>
        <p:spPr bwMode="gray">
          <a:xfrm>
            <a:off x="515937" y="5240880"/>
            <a:ext cx="11160125" cy="517993"/>
          </a:xfrm>
          <a:prstGeom prst="rect">
            <a:avLst/>
          </a:prstGeom>
          <a:solidFill>
            <a:schemeClr val="bg2"/>
          </a:solidFill>
        </p:spPr>
        <p:txBody>
          <a:bodyPr anchor="ctr" anchorCtr="0"/>
          <a:lstStyle>
            <a:lvl1pPr marL="180000" indent="-180000" algn="l" defTabSz="914400" rtl="0" eaLnBrk="1" latinLnBrk="0" hangingPunct="1">
              <a:lnSpc>
                <a:spcPct val="100000"/>
              </a:lnSpc>
              <a:spcBef>
                <a:spcPts val="0"/>
              </a:spcBef>
              <a:spcAft>
                <a:spcPts val="600"/>
              </a:spcAft>
              <a:buClr>
                <a:schemeClr val="accent1"/>
              </a:buClr>
              <a:buFont typeface="Arial" panose="020B0604020202020204" pitchFamily="34" charset="0"/>
              <a:buChar char="•"/>
              <a:defRPr sz="1600" kern="1200">
                <a:solidFill>
                  <a:schemeClr val="tx1"/>
                </a:solidFill>
                <a:latin typeface="+mn-lt"/>
                <a:ea typeface="+mn-ea"/>
                <a:cs typeface="+mn-cs"/>
              </a:defRPr>
            </a:lvl1pPr>
            <a:lvl2pPr marL="360000" indent="-18000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a:solidFill>
                  <a:schemeClr val="tx1"/>
                </a:solidFill>
                <a:latin typeface="+mn-lt"/>
                <a:ea typeface="+mn-ea"/>
                <a:cs typeface="+mn-cs"/>
              </a:defRPr>
            </a:lvl2pPr>
            <a:lvl3pPr marL="5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3pPr>
            <a:lvl4pPr marL="7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4pPr>
            <a:lvl5pPr marL="90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5pPr>
            <a:lvl6pPr marL="108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6pPr>
            <a:lvl7pPr marL="126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7pPr>
            <a:lvl8pPr marL="144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8pPr>
            <a:lvl9pPr marL="1620000" indent="-180000" algn="l" defTabSz="914400" rtl="0" eaLnBrk="1" latinLnBrk="0" hangingPunct="1">
              <a:lnSpc>
                <a:spcPct val="100000"/>
              </a:lnSpc>
              <a:spcBef>
                <a:spcPts val="0"/>
              </a:spcBef>
              <a:spcAft>
                <a:spcPts val="600"/>
              </a:spcAft>
              <a:buClr>
                <a:srgbClr val="BDBDBD"/>
              </a:buClr>
              <a:buFont typeface="Arial" panose="020B0604020202020204" pitchFamily="34" charset="0"/>
              <a:buChar char="•"/>
              <a:defRPr sz="1600" kern="1200">
                <a:solidFill>
                  <a:schemeClr val="tx1"/>
                </a:solidFill>
                <a:latin typeface="+mn-lt"/>
                <a:ea typeface="+mn-ea"/>
                <a:cs typeface="+mn-cs"/>
              </a:defRPr>
            </a:lvl9pPr>
          </a:lstStyle>
          <a:p>
            <a:pPr marL="0" indent="0" algn="ctr">
              <a:buNone/>
            </a:pPr>
            <a:r>
              <a:rPr lang="en-US" sz="1400" b="1" noProof="0" dirty="0">
                <a:solidFill>
                  <a:schemeClr val="tx2"/>
                </a:solidFill>
                <a:sym typeface="Wingdings" panose="05000000000000000000" pitchFamily="2" charset="2"/>
              </a:rPr>
              <a:t> </a:t>
            </a:r>
            <a:r>
              <a:rPr lang="en-US" sz="1400" b="1" noProof="0" dirty="0">
                <a:solidFill>
                  <a:schemeClr val="tx2"/>
                </a:solidFill>
              </a:rPr>
              <a:t>Click </a:t>
            </a:r>
            <a:r>
              <a:rPr lang="en-US" sz="1400" b="1" noProof="0" dirty="0">
                <a:solidFill>
                  <a:schemeClr val="tx2"/>
                </a:solidFill>
                <a:hlinkClick r:id="rId3">
                  <a:extLst>
                    <a:ext uri="{A12FA001-AC4F-418D-AE19-62706E023703}">
                      <ahyp:hlinkClr xmlns:ahyp="http://schemas.microsoft.com/office/drawing/2018/hyperlinkcolor" val="tx"/>
                    </a:ext>
                  </a:extLst>
                </a:hlinkClick>
              </a:rPr>
              <a:t>here</a:t>
            </a:r>
            <a:r>
              <a:rPr lang="en-US" sz="1400" b="1" noProof="0" dirty="0">
                <a:solidFill>
                  <a:schemeClr val="tx2"/>
                </a:solidFill>
              </a:rPr>
              <a:t> to watch tutorial (https://www.youtube.com/watch?v=siraFIX7JHk)</a:t>
            </a:r>
          </a:p>
        </p:txBody>
      </p:sp>
      <p:grpSp>
        <p:nvGrpSpPr>
          <p:cNvPr id="13" name="Group 12">
            <a:extLst>
              <a:ext uri="{FF2B5EF4-FFF2-40B4-BE49-F238E27FC236}">
                <a16:creationId xmlns:a16="http://schemas.microsoft.com/office/drawing/2014/main" id="{2F90DDBC-7873-2830-9EDE-DDC1061DD623}"/>
              </a:ext>
            </a:extLst>
          </p:cNvPr>
          <p:cNvGrpSpPr/>
          <p:nvPr/>
        </p:nvGrpSpPr>
        <p:grpSpPr bwMode="gray">
          <a:xfrm>
            <a:off x="4268613" y="1605279"/>
            <a:ext cx="3650112" cy="2286001"/>
            <a:chOff x="3694374" y="1300332"/>
            <a:chExt cx="3764760" cy="2357803"/>
          </a:xfrm>
        </p:grpSpPr>
        <p:pic>
          <p:nvPicPr>
            <p:cNvPr id="10" name="Picture 9">
              <a:extLst>
                <a:ext uri="{FF2B5EF4-FFF2-40B4-BE49-F238E27FC236}">
                  <a16:creationId xmlns:a16="http://schemas.microsoft.com/office/drawing/2014/main" id="{EB379847-2A72-EC9E-28F6-230B2A65D19C}"/>
                </a:ext>
              </a:extLst>
            </p:cNvPr>
            <p:cNvPicPr>
              <a:picLocks noChangeAspect="1"/>
            </p:cNvPicPr>
            <p:nvPr/>
          </p:nvPicPr>
          <p:blipFill>
            <a:blip r:embed="rId4"/>
            <a:stretch>
              <a:fillRect/>
            </a:stretch>
          </p:blipFill>
          <p:spPr bwMode="gray">
            <a:xfrm>
              <a:off x="3694374" y="1300332"/>
              <a:ext cx="3764760" cy="2357803"/>
            </a:xfrm>
            <a:prstGeom prst="rect">
              <a:avLst/>
            </a:prstGeom>
          </p:spPr>
        </p:pic>
        <p:pic>
          <p:nvPicPr>
            <p:cNvPr id="11" name="Picture 2">
              <a:extLst>
                <a:ext uri="{FF2B5EF4-FFF2-40B4-BE49-F238E27FC236}">
                  <a16:creationId xmlns:a16="http://schemas.microsoft.com/office/drawing/2014/main" id="{9E4CDB13-7652-07A4-2749-1429C07560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gray">
            <a:xfrm>
              <a:off x="6053933" y="1344386"/>
              <a:ext cx="1405201" cy="590632"/>
            </a:xfrm>
            <a:prstGeom prst="rect">
              <a:avLst/>
            </a:prstGeom>
            <a:noFill/>
            <a:extLst>
              <a:ext uri="{909E8E84-426E-40DD-AFC4-6F175D3DCCD1}">
                <a14:hiddenFill xmlns:a14="http://schemas.microsoft.com/office/drawing/2010/main">
                  <a:solidFill>
                    <a:srgbClr val="FFFFFF"/>
                  </a:solidFill>
                </a14:hiddenFill>
              </a:ext>
            </a:extLst>
          </p:spPr>
        </p:pic>
      </p:grpSp>
      <p:sp>
        <p:nvSpPr>
          <p:cNvPr id="14" name="Footer Placeholder 3">
            <a:extLst>
              <a:ext uri="{FF2B5EF4-FFF2-40B4-BE49-F238E27FC236}">
                <a16:creationId xmlns:a16="http://schemas.microsoft.com/office/drawing/2014/main" id="{AB5A098C-F5C5-52BA-A2E5-D58CFD1C7602}"/>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5" name="Slide Number Placeholder 4">
            <a:extLst>
              <a:ext uri="{FF2B5EF4-FFF2-40B4-BE49-F238E27FC236}">
                <a16:creationId xmlns:a16="http://schemas.microsoft.com/office/drawing/2014/main" id="{0446DEB0-2C50-F20D-7727-20505B52B594}"/>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37</a:t>
            </a:fld>
            <a:endParaRPr lang="en-US" noProof="0" dirty="0"/>
          </a:p>
        </p:txBody>
      </p:sp>
    </p:spTree>
    <p:extLst>
      <p:ext uri="{BB962C8B-B14F-4D97-AF65-F5344CB8AC3E}">
        <p14:creationId xmlns:p14="http://schemas.microsoft.com/office/powerpoint/2010/main" val="1201290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FE844-90DD-D52E-46CF-CC4C5AFA5700}"/>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47A2A5C-6A00-62C7-79D2-8C0C19EE2280}"/>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Resources: </a:t>
            </a:r>
            <a:r>
              <a:rPr lang="en-US" sz="2800" b="1" noProof="0" dirty="0">
                <a:solidFill>
                  <a:schemeClr val="accent1"/>
                </a:solidFill>
                <a:hlinkClick r:id="rId2">
                  <a:extLst>
                    <a:ext uri="{A12FA001-AC4F-418D-AE19-62706E023703}">
                      <ahyp:hlinkClr xmlns:ahyp="http://schemas.microsoft.com/office/drawing/2018/hyperlinkcolor" val="tx"/>
                    </a:ext>
                  </a:extLst>
                </a:hlinkClick>
              </a:rPr>
              <a:t>www.sensirion.com/my-scd-ek </a:t>
            </a:r>
            <a:endParaRPr lang="en-US" noProof="0" dirty="0"/>
          </a:p>
        </p:txBody>
      </p:sp>
      <p:sp>
        <p:nvSpPr>
          <p:cNvPr id="68" name="Rectangle: Rounded Corners 49">
            <a:extLst>
              <a:ext uri="{FF2B5EF4-FFF2-40B4-BE49-F238E27FC236}">
                <a16:creationId xmlns:a16="http://schemas.microsoft.com/office/drawing/2014/main" id="{5E5394AC-AC49-45C6-9769-D16FB3919D43}"/>
              </a:ext>
            </a:extLst>
          </p:cNvPr>
          <p:cNvSpPr/>
          <p:nvPr/>
        </p:nvSpPr>
        <p:spPr bwMode="gray">
          <a:xfrm>
            <a:off x="803938" y="1449390"/>
            <a:ext cx="2775936"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69" name="Group 68">
            <a:extLst>
              <a:ext uri="{FF2B5EF4-FFF2-40B4-BE49-F238E27FC236}">
                <a16:creationId xmlns:a16="http://schemas.microsoft.com/office/drawing/2014/main" id="{77BB6514-48E2-6762-41B1-A752253F4C6A}"/>
              </a:ext>
            </a:extLst>
          </p:cNvPr>
          <p:cNvGrpSpPr/>
          <p:nvPr/>
        </p:nvGrpSpPr>
        <p:grpSpPr bwMode="gray">
          <a:xfrm>
            <a:off x="515938" y="1722262"/>
            <a:ext cx="576000" cy="576000"/>
            <a:chOff x="871828" y="1468857"/>
            <a:chExt cx="576000" cy="576000"/>
          </a:xfrm>
        </p:grpSpPr>
        <p:sp>
          <p:nvSpPr>
            <p:cNvPr id="70" name="Oval 69">
              <a:extLst>
                <a:ext uri="{FF2B5EF4-FFF2-40B4-BE49-F238E27FC236}">
                  <a16:creationId xmlns:a16="http://schemas.microsoft.com/office/drawing/2014/main" id="{9587B73C-6B35-9BA1-829B-AA13654E047B}"/>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71" name="Graphic 70">
              <a:extLst>
                <a:ext uri="{FF2B5EF4-FFF2-40B4-BE49-F238E27FC236}">
                  <a16:creationId xmlns:a16="http://schemas.microsoft.com/office/drawing/2014/main" id="{B080B70C-E1FB-E476-30D6-5BE49ED16D7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bwMode="gray">
            <a:xfrm>
              <a:off x="1007798" y="1604828"/>
              <a:ext cx="304061" cy="304061"/>
            </a:xfrm>
            <a:prstGeom prst="rect">
              <a:avLst/>
            </a:prstGeom>
          </p:spPr>
        </p:pic>
      </p:grpSp>
      <p:sp>
        <p:nvSpPr>
          <p:cNvPr id="72" name="Rectangle 71">
            <a:extLst>
              <a:ext uri="{FF2B5EF4-FFF2-40B4-BE49-F238E27FC236}">
                <a16:creationId xmlns:a16="http://schemas.microsoft.com/office/drawing/2014/main" id="{0DEFE698-81FE-AA4C-7966-04F1DA43BB28}"/>
              </a:ext>
            </a:extLst>
          </p:cNvPr>
          <p:cNvSpPr/>
          <p:nvPr/>
        </p:nvSpPr>
        <p:spPr bwMode="gray">
          <a:xfrm>
            <a:off x="1131600" y="1713242"/>
            <a:ext cx="2034888" cy="584775"/>
          </a:xfrm>
          <a:prstGeom prst="rect">
            <a:avLst/>
          </a:prstGeom>
        </p:spPr>
        <p:txBody>
          <a:bodyPr wrap="square">
            <a:spAutoFit/>
          </a:bodyPr>
          <a:lstStyle/>
          <a:p>
            <a:pPr lvl="0"/>
            <a:r>
              <a:rPr lang="en-US" sz="1600" b="1" noProof="0" dirty="0">
                <a:solidFill>
                  <a:schemeClr val="tx2"/>
                </a:solidFill>
                <a:cs typeface="Arial Narrow" panose="020B0604020202020204" pitchFamily="34" charset="0"/>
              </a:rPr>
              <a:t>Quick Start Guide Evaluation Kit</a:t>
            </a:r>
          </a:p>
        </p:txBody>
      </p:sp>
      <p:sp>
        <p:nvSpPr>
          <p:cNvPr id="73" name="Rectangle: Rounded Corners 49">
            <a:extLst>
              <a:ext uri="{FF2B5EF4-FFF2-40B4-BE49-F238E27FC236}">
                <a16:creationId xmlns:a16="http://schemas.microsoft.com/office/drawing/2014/main" id="{3D73A81E-B9F8-B8A7-EB65-F7FFB946457F}"/>
              </a:ext>
            </a:extLst>
          </p:cNvPr>
          <p:cNvSpPr/>
          <p:nvPr/>
        </p:nvSpPr>
        <p:spPr bwMode="gray">
          <a:xfrm>
            <a:off x="803938" y="2763840"/>
            <a:ext cx="2775936" cy="1154111"/>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74" name="Group 73">
            <a:extLst>
              <a:ext uri="{FF2B5EF4-FFF2-40B4-BE49-F238E27FC236}">
                <a16:creationId xmlns:a16="http://schemas.microsoft.com/office/drawing/2014/main" id="{F0C33877-CC12-1101-23C8-D2C00C6E3E01}"/>
              </a:ext>
            </a:extLst>
          </p:cNvPr>
          <p:cNvGrpSpPr/>
          <p:nvPr/>
        </p:nvGrpSpPr>
        <p:grpSpPr bwMode="gray">
          <a:xfrm>
            <a:off x="515938" y="3036712"/>
            <a:ext cx="576000" cy="576000"/>
            <a:chOff x="871828" y="1468857"/>
            <a:chExt cx="576000" cy="576000"/>
          </a:xfrm>
        </p:grpSpPr>
        <p:sp>
          <p:nvSpPr>
            <p:cNvPr id="75" name="Oval 74">
              <a:extLst>
                <a:ext uri="{FF2B5EF4-FFF2-40B4-BE49-F238E27FC236}">
                  <a16:creationId xmlns:a16="http://schemas.microsoft.com/office/drawing/2014/main" id="{F026A8F6-2867-A3F6-FC53-35D9A76818E4}"/>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76" name="Graphic 75">
              <a:extLst>
                <a:ext uri="{FF2B5EF4-FFF2-40B4-BE49-F238E27FC236}">
                  <a16:creationId xmlns:a16="http://schemas.microsoft.com/office/drawing/2014/main" id="{CA2282AA-7621-AF56-6B39-8D9283CBDCA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bwMode="gray">
            <a:xfrm>
              <a:off x="1007798" y="1604828"/>
              <a:ext cx="304061" cy="304061"/>
            </a:xfrm>
            <a:prstGeom prst="rect">
              <a:avLst/>
            </a:prstGeom>
          </p:spPr>
        </p:pic>
      </p:grpSp>
      <p:sp>
        <p:nvSpPr>
          <p:cNvPr id="77" name="Rectangle 76">
            <a:extLst>
              <a:ext uri="{FF2B5EF4-FFF2-40B4-BE49-F238E27FC236}">
                <a16:creationId xmlns:a16="http://schemas.microsoft.com/office/drawing/2014/main" id="{AF12C45F-A204-CC79-A979-24A7DFF1F49D}"/>
              </a:ext>
            </a:extLst>
          </p:cNvPr>
          <p:cNvSpPr/>
          <p:nvPr/>
        </p:nvSpPr>
        <p:spPr bwMode="gray">
          <a:xfrm>
            <a:off x="1131600" y="3155434"/>
            <a:ext cx="2034888" cy="338554"/>
          </a:xfrm>
          <a:prstGeom prst="rect">
            <a:avLst/>
          </a:prstGeom>
        </p:spPr>
        <p:txBody>
          <a:bodyPr wrap="square" anchor="ctr">
            <a:spAutoFit/>
          </a:bodyPr>
          <a:lstStyle/>
          <a:p>
            <a:pPr lvl="0"/>
            <a:r>
              <a:rPr lang="en-US" sz="1600" b="1" noProof="0" dirty="0">
                <a:solidFill>
                  <a:schemeClr val="bg1"/>
                </a:solidFill>
                <a:cs typeface="Arial Narrow" panose="020B0604020202020204" pitchFamily="34" charset="0"/>
              </a:rPr>
              <a:t>Documentation</a:t>
            </a:r>
          </a:p>
        </p:txBody>
      </p:sp>
      <p:grpSp>
        <p:nvGrpSpPr>
          <p:cNvPr id="115" name="Group 114">
            <a:extLst>
              <a:ext uri="{FF2B5EF4-FFF2-40B4-BE49-F238E27FC236}">
                <a16:creationId xmlns:a16="http://schemas.microsoft.com/office/drawing/2014/main" id="{1AAFA5E0-5709-CCED-6594-36A95762C18B}"/>
              </a:ext>
            </a:extLst>
          </p:cNvPr>
          <p:cNvGrpSpPr/>
          <p:nvPr/>
        </p:nvGrpSpPr>
        <p:grpSpPr bwMode="gray">
          <a:xfrm>
            <a:off x="3731903" y="1449389"/>
            <a:ext cx="7333488" cy="4648452"/>
            <a:chOff x="4087793" y="1465499"/>
            <a:chExt cx="7264419" cy="4771789"/>
          </a:xfrm>
        </p:grpSpPr>
        <p:sp>
          <p:nvSpPr>
            <p:cNvPr id="116" name="Rectangle: Rounded Corners 49">
              <a:extLst>
                <a:ext uri="{FF2B5EF4-FFF2-40B4-BE49-F238E27FC236}">
                  <a16:creationId xmlns:a16="http://schemas.microsoft.com/office/drawing/2014/main" id="{E1690E42-98DF-D5F1-D46B-65E777FD7239}"/>
                </a:ext>
              </a:extLst>
            </p:cNvPr>
            <p:cNvSpPr/>
            <p:nvPr/>
          </p:nvSpPr>
          <p:spPr bwMode="gray">
            <a:xfrm>
              <a:off x="4087793" y="4139501"/>
              <a:ext cx="7264419" cy="2097787"/>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7" name="Rectangle: Rounded Corners 49">
              <a:extLst>
                <a:ext uri="{FF2B5EF4-FFF2-40B4-BE49-F238E27FC236}">
                  <a16:creationId xmlns:a16="http://schemas.microsoft.com/office/drawing/2014/main" id="{0904F708-60F7-ADC3-82C0-45F54E027777}"/>
                </a:ext>
              </a:extLst>
            </p:cNvPr>
            <p:cNvSpPr/>
            <p:nvPr/>
          </p:nvSpPr>
          <p:spPr bwMode="gray">
            <a:xfrm>
              <a:off x="4087793" y="1465499"/>
              <a:ext cx="7264419"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8" name="Rectangle 117">
              <a:extLst>
                <a:ext uri="{FF2B5EF4-FFF2-40B4-BE49-F238E27FC236}">
                  <a16:creationId xmlns:a16="http://schemas.microsoft.com/office/drawing/2014/main" id="{7712E5A0-4FEA-ECDC-E44D-0FB9752CE1BF}"/>
                </a:ext>
              </a:extLst>
            </p:cNvPr>
            <p:cNvSpPr/>
            <p:nvPr/>
          </p:nvSpPr>
          <p:spPr bwMode="gray">
            <a:xfrm>
              <a:off x="4227749" y="1581973"/>
              <a:ext cx="4585428" cy="315943"/>
            </a:xfrm>
            <a:prstGeom prst="rect">
              <a:avLst/>
            </a:prstGeom>
          </p:spPr>
          <p:txBody>
            <a:bodyPr wrap="square">
              <a:spAutoFit/>
            </a:bodyPr>
            <a:lstStyle/>
            <a:p>
              <a:pPr lvl="0"/>
              <a:r>
                <a:rPr lang="en-US" sz="1400" b="1" noProof="0" dirty="0">
                  <a:solidFill>
                    <a:schemeClr val="accent1"/>
                  </a:solidFill>
                </a:rPr>
                <a:t>Key Documents Evaluation Kit SEK-SCD41</a:t>
              </a:r>
            </a:p>
          </p:txBody>
        </p:sp>
        <p:sp>
          <p:nvSpPr>
            <p:cNvPr id="119" name="Rectangle 118">
              <a:extLst>
                <a:ext uri="{FF2B5EF4-FFF2-40B4-BE49-F238E27FC236}">
                  <a16:creationId xmlns:a16="http://schemas.microsoft.com/office/drawing/2014/main" id="{5FAD09B8-8A58-FBA4-9897-544A0743B008}"/>
                </a:ext>
              </a:extLst>
            </p:cNvPr>
            <p:cNvSpPr/>
            <p:nvPr/>
          </p:nvSpPr>
          <p:spPr bwMode="gray">
            <a:xfrm>
              <a:off x="4378886" y="1913299"/>
              <a:ext cx="2136214" cy="537103"/>
            </a:xfrm>
            <a:prstGeom prst="rect">
              <a:avLst/>
            </a:prstGeom>
          </p:spPr>
          <p:txBody>
            <a:bodyPr wrap="square">
              <a:spAutoFit/>
            </a:bodyPr>
            <a:lstStyle/>
            <a:p>
              <a:pPr marL="182880" lvl="0" indent="-182880">
                <a:buClr>
                  <a:schemeClr val="accent1"/>
                </a:buClr>
                <a:buFont typeface="Arial" panose="020B0604020202020204" pitchFamily="34" charset="0"/>
                <a:buChar char="•"/>
              </a:pPr>
              <a:r>
                <a:rPr lang="en-US" sz="1400" noProof="0" dirty="0">
                  <a:solidFill>
                    <a:srgbClr val="000000"/>
                  </a:solidFill>
                </a:rPr>
                <a:t>SEK-SCD41 Technical Description</a:t>
              </a:r>
            </a:p>
          </p:txBody>
        </p:sp>
        <p:sp>
          <p:nvSpPr>
            <p:cNvPr id="120" name="Rectangle 119">
              <a:extLst>
                <a:ext uri="{FF2B5EF4-FFF2-40B4-BE49-F238E27FC236}">
                  <a16:creationId xmlns:a16="http://schemas.microsoft.com/office/drawing/2014/main" id="{2F68DE77-CD72-F550-8EB0-654B8D59F248}"/>
                </a:ext>
              </a:extLst>
            </p:cNvPr>
            <p:cNvSpPr/>
            <p:nvPr/>
          </p:nvSpPr>
          <p:spPr bwMode="gray">
            <a:xfrm>
              <a:off x="6747528" y="1913299"/>
              <a:ext cx="1571326" cy="537103"/>
            </a:xfrm>
            <a:prstGeom prst="rect">
              <a:avLst/>
            </a:prstGeom>
          </p:spPr>
          <p:txBody>
            <a:bodyPr wrap="square">
              <a:spAutoFit/>
            </a:bodyPr>
            <a:lstStyle/>
            <a:p>
              <a:pPr marL="182880" indent="-182880">
                <a:buClr>
                  <a:schemeClr val="accent1"/>
                </a:buClr>
                <a:buFont typeface="Arial" panose="020B0604020202020204" pitchFamily="34" charset="0"/>
                <a:buChar char="•"/>
              </a:pPr>
              <a:r>
                <a:rPr lang="en-US" sz="1400" noProof="0" dirty="0">
                  <a:solidFill>
                    <a:srgbClr val="000000"/>
                  </a:solidFill>
                </a:rPr>
                <a:t>SEK-SCD41 STEP File</a:t>
              </a:r>
            </a:p>
          </p:txBody>
        </p:sp>
        <p:sp>
          <p:nvSpPr>
            <p:cNvPr id="121" name="Rectangle: Rounded Corners 49">
              <a:extLst>
                <a:ext uri="{FF2B5EF4-FFF2-40B4-BE49-F238E27FC236}">
                  <a16:creationId xmlns:a16="http://schemas.microsoft.com/office/drawing/2014/main" id="{3A3A3BEC-5FC3-9ABE-BE6B-C8F8D4427337}"/>
                </a:ext>
              </a:extLst>
            </p:cNvPr>
            <p:cNvSpPr/>
            <p:nvPr/>
          </p:nvSpPr>
          <p:spPr bwMode="gray">
            <a:xfrm>
              <a:off x="4087793" y="2779949"/>
              <a:ext cx="7264419"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2" name="Rectangle 121">
              <a:extLst>
                <a:ext uri="{FF2B5EF4-FFF2-40B4-BE49-F238E27FC236}">
                  <a16:creationId xmlns:a16="http://schemas.microsoft.com/office/drawing/2014/main" id="{3D394EAA-ACC2-8643-6780-17ACB6450C59}"/>
                </a:ext>
              </a:extLst>
            </p:cNvPr>
            <p:cNvSpPr/>
            <p:nvPr/>
          </p:nvSpPr>
          <p:spPr bwMode="gray">
            <a:xfrm>
              <a:off x="4227749" y="2896423"/>
              <a:ext cx="4585428" cy="315943"/>
            </a:xfrm>
            <a:prstGeom prst="rect">
              <a:avLst/>
            </a:prstGeom>
          </p:spPr>
          <p:txBody>
            <a:bodyPr wrap="square">
              <a:spAutoFit/>
            </a:bodyPr>
            <a:lstStyle/>
            <a:p>
              <a:pPr lvl="0"/>
              <a:r>
                <a:rPr lang="en-US" sz="1400" b="1" noProof="0" dirty="0">
                  <a:solidFill>
                    <a:schemeClr val="accent1"/>
                  </a:solidFill>
                </a:rPr>
                <a:t>Key Documents for SCD4x</a:t>
              </a:r>
            </a:p>
          </p:txBody>
        </p:sp>
        <p:sp>
          <p:nvSpPr>
            <p:cNvPr id="123" name="Rectangle 122">
              <a:extLst>
                <a:ext uri="{FF2B5EF4-FFF2-40B4-BE49-F238E27FC236}">
                  <a16:creationId xmlns:a16="http://schemas.microsoft.com/office/drawing/2014/main" id="{415A04A2-BC81-2EA8-7719-964196A518C4}"/>
                </a:ext>
              </a:extLst>
            </p:cNvPr>
            <p:cNvSpPr/>
            <p:nvPr/>
          </p:nvSpPr>
          <p:spPr bwMode="gray">
            <a:xfrm>
              <a:off x="4378886" y="3227749"/>
              <a:ext cx="2292542" cy="616088"/>
            </a:xfrm>
            <a:prstGeom prst="rect">
              <a:avLst/>
            </a:prstGeom>
          </p:spPr>
          <p:txBody>
            <a:bodyPr wrap="square">
              <a:spAutoFit/>
            </a:bodyPr>
            <a:lstStyle/>
            <a:p>
              <a:pPr marL="182880" indent="-182880">
                <a:spcAft>
                  <a:spcPts val="600"/>
                </a:spcAft>
                <a:buClr>
                  <a:schemeClr val="accent1"/>
                </a:buClr>
                <a:buFont typeface="Arial" panose="020B0604020202020204" pitchFamily="34" charset="0"/>
                <a:buChar char="•"/>
              </a:pPr>
              <a:r>
                <a:rPr lang="en-US" sz="1400" noProof="0" dirty="0">
                  <a:solidFill>
                    <a:srgbClr val="000000"/>
                  </a:solidFill>
                </a:rPr>
                <a:t>Datasheet SCD4x</a:t>
              </a:r>
            </a:p>
            <a:p>
              <a:pPr marL="182880" indent="-182880">
                <a:spcAft>
                  <a:spcPts val="600"/>
                </a:spcAft>
                <a:buClr>
                  <a:schemeClr val="accent1"/>
                </a:buClr>
                <a:buFont typeface="Arial" panose="020B0604020202020204" pitchFamily="34" charset="0"/>
                <a:buChar char="•"/>
              </a:pPr>
              <a:r>
                <a:rPr lang="en-US" sz="1400" noProof="0" dirty="0">
                  <a:solidFill>
                    <a:srgbClr val="000000"/>
                  </a:solidFill>
                </a:rPr>
                <a:t>SCD4x STEP file</a:t>
              </a:r>
            </a:p>
          </p:txBody>
        </p:sp>
        <p:sp>
          <p:nvSpPr>
            <p:cNvPr id="124" name="Rectangle 123">
              <a:extLst>
                <a:ext uri="{FF2B5EF4-FFF2-40B4-BE49-F238E27FC236}">
                  <a16:creationId xmlns:a16="http://schemas.microsoft.com/office/drawing/2014/main" id="{CE6B8DDB-0079-A696-4B16-D471181E3ADC}"/>
                </a:ext>
              </a:extLst>
            </p:cNvPr>
            <p:cNvSpPr/>
            <p:nvPr/>
          </p:nvSpPr>
          <p:spPr bwMode="gray">
            <a:xfrm>
              <a:off x="6747527" y="3227749"/>
              <a:ext cx="2368643" cy="616088"/>
            </a:xfrm>
            <a:prstGeom prst="rect">
              <a:avLst/>
            </a:prstGeom>
          </p:spPr>
          <p:txBody>
            <a:bodyPr wrap="square">
              <a:spAutoFit/>
            </a:bodyPr>
            <a:lstStyle/>
            <a:p>
              <a:pPr marL="182880" indent="-182880">
                <a:spcAft>
                  <a:spcPts val="600"/>
                </a:spcAft>
                <a:buClr>
                  <a:schemeClr val="accent1"/>
                </a:buClr>
                <a:buFont typeface="Arial" panose="020B0604020202020204" pitchFamily="34" charset="0"/>
                <a:buChar char="•"/>
              </a:pPr>
              <a:r>
                <a:rPr lang="en-US" sz="1400" noProof="0" dirty="0">
                  <a:solidFill>
                    <a:srgbClr val="000000"/>
                  </a:solidFill>
                </a:rPr>
                <a:t>SCD4x Altium Footprint</a:t>
              </a:r>
            </a:p>
            <a:p>
              <a:pPr marL="182880" indent="-182880">
                <a:spcAft>
                  <a:spcPts val="600"/>
                </a:spcAft>
                <a:buClr>
                  <a:schemeClr val="accent1"/>
                </a:buClr>
                <a:buFont typeface="Arial" panose="020B0604020202020204" pitchFamily="34" charset="0"/>
                <a:buChar char="•"/>
              </a:pPr>
              <a:r>
                <a:rPr lang="en-US" sz="1400" noProof="0" dirty="0">
                  <a:solidFill>
                    <a:srgbClr val="000000"/>
                  </a:solidFill>
                </a:rPr>
                <a:t>Handling Instructions</a:t>
              </a:r>
            </a:p>
          </p:txBody>
        </p:sp>
        <p:sp>
          <p:nvSpPr>
            <p:cNvPr id="125" name="Rectangle 124">
              <a:extLst>
                <a:ext uri="{FF2B5EF4-FFF2-40B4-BE49-F238E27FC236}">
                  <a16:creationId xmlns:a16="http://schemas.microsoft.com/office/drawing/2014/main" id="{DF5BD775-F7BE-6F1E-A7BF-FE57D3F1CDDE}"/>
                </a:ext>
              </a:extLst>
            </p:cNvPr>
            <p:cNvSpPr/>
            <p:nvPr/>
          </p:nvSpPr>
          <p:spPr bwMode="gray">
            <a:xfrm>
              <a:off x="9116171" y="3227749"/>
              <a:ext cx="2129290" cy="616088"/>
            </a:xfrm>
            <a:prstGeom prst="rect">
              <a:avLst/>
            </a:prstGeom>
          </p:spPr>
          <p:txBody>
            <a:bodyPr wrap="square">
              <a:spAutoFit/>
            </a:bodyPr>
            <a:lstStyle/>
            <a:p>
              <a:pPr marL="182880" indent="-182880">
                <a:spcAft>
                  <a:spcPts val="600"/>
                </a:spcAft>
                <a:buClr>
                  <a:schemeClr val="accent1"/>
                </a:buClr>
                <a:buFont typeface="Arial" panose="020B0604020202020204" pitchFamily="34" charset="0"/>
                <a:buChar char="•"/>
              </a:pPr>
              <a:r>
                <a:rPr lang="en-US" sz="1400" noProof="0" dirty="0">
                  <a:solidFill>
                    <a:srgbClr val="000000"/>
                  </a:solidFill>
                </a:rPr>
                <a:t>Design-In Guide</a:t>
              </a:r>
            </a:p>
            <a:p>
              <a:pPr marL="182880" indent="-182880">
                <a:spcAft>
                  <a:spcPts val="600"/>
                </a:spcAft>
                <a:buClr>
                  <a:schemeClr val="accent1"/>
                </a:buClr>
                <a:buFont typeface="Arial" panose="020B0604020202020204" pitchFamily="34" charset="0"/>
                <a:buChar char="•"/>
              </a:pPr>
              <a:r>
                <a:rPr lang="en-US" sz="1400" noProof="0" dirty="0">
                  <a:solidFill>
                    <a:srgbClr val="000000"/>
                  </a:solidFill>
                </a:rPr>
                <a:t>Testing Guide</a:t>
              </a:r>
            </a:p>
          </p:txBody>
        </p:sp>
        <p:sp>
          <p:nvSpPr>
            <p:cNvPr id="126" name="Rectangle 125">
              <a:extLst>
                <a:ext uri="{FF2B5EF4-FFF2-40B4-BE49-F238E27FC236}">
                  <a16:creationId xmlns:a16="http://schemas.microsoft.com/office/drawing/2014/main" id="{E222A1E8-7C39-203D-0BCC-0E085DF2B67B}"/>
                </a:ext>
              </a:extLst>
            </p:cNvPr>
            <p:cNvSpPr/>
            <p:nvPr/>
          </p:nvSpPr>
          <p:spPr bwMode="gray">
            <a:xfrm>
              <a:off x="4227748" y="4251030"/>
              <a:ext cx="5392607" cy="307777"/>
            </a:xfrm>
            <a:prstGeom prst="rect">
              <a:avLst/>
            </a:prstGeom>
          </p:spPr>
          <p:txBody>
            <a:bodyPr wrap="square">
              <a:spAutoFit/>
            </a:bodyPr>
            <a:lstStyle/>
            <a:p>
              <a:pPr lvl="0"/>
              <a:r>
                <a:rPr lang="en-US" sz="1400" b="1" noProof="0" dirty="0">
                  <a:solidFill>
                    <a:schemeClr val="accent1"/>
                  </a:solidFill>
                </a:rPr>
                <a:t>Overview: The most important Design-in Recommendations</a:t>
              </a:r>
            </a:p>
          </p:txBody>
        </p:sp>
        <p:grpSp>
          <p:nvGrpSpPr>
            <p:cNvPr id="127" name="Group 126">
              <a:extLst>
                <a:ext uri="{FF2B5EF4-FFF2-40B4-BE49-F238E27FC236}">
                  <a16:creationId xmlns:a16="http://schemas.microsoft.com/office/drawing/2014/main" id="{E1E1479E-598B-59BB-909A-DF851C17CC67}"/>
                </a:ext>
              </a:extLst>
            </p:cNvPr>
            <p:cNvGrpSpPr/>
            <p:nvPr/>
          </p:nvGrpSpPr>
          <p:grpSpPr bwMode="gray">
            <a:xfrm>
              <a:off x="4279146" y="4738552"/>
              <a:ext cx="2290271" cy="1307884"/>
              <a:chOff x="1159828" y="4390793"/>
              <a:chExt cx="3233612" cy="1846592"/>
            </a:xfrm>
          </p:grpSpPr>
          <p:pic>
            <p:nvPicPr>
              <p:cNvPr id="144" name="Picture 143">
                <a:extLst>
                  <a:ext uri="{FF2B5EF4-FFF2-40B4-BE49-F238E27FC236}">
                    <a16:creationId xmlns:a16="http://schemas.microsoft.com/office/drawing/2014/main" id="{A1202371-6CEC-7303-D871-F8B50713F3CF}"/>
                  </a:ext>
                </a:extLst>
              </p:cNvPr>
              <p:cNvPicPr>
                <a:picLocks noChangeAspect="1"/>
              </p:cNvPicPr>
              <p:nvPr/>
            </p:nvPicPr>
            <p:blipFill>
              <a:blip r:embed="rId7">
                <a:extLst>
                  <a:ext uri="{28A0092B-C50C-407E-A947-70E740481C1C}">
                    <a14:useLocalDpi xmlns:a14="http://schemas.microsoft.com/office/drawing/2010/main" val="0"/>
                  </a:ext>
                </a:extLst>
              </a:blip>
              <a:srcRect l="1657" r="1657"/>
              <a:stretch/>
            </p:blipFill>
            <p:spPr bwMode="gray">
              <a:xfrm>
                <a:off x="1159828" y="4390793"/>
                <a:ext cx="2040572" cy="870733"/>
              </a:xfrm>
              <a:prstGeom prst="roundRect">
                <a:avLst>
                  <a:gd name="adj" fmla="val 9232"/>
                </a:avLst>
              </a:prstGeom>
              <a:ln>
                <a:solidFill>
                  <a:schemeClr val="bg1">
                    <a:lumMod val="85000"/>
                  </a:schemeClr>
                </a:solidFill>
              </a:ln>
            </p:spPr>
          </p:pic>
          <p:sp>
            <p:nvSpPr>
              <p:cNvPr id="145" name="Rectangle 144">
                <a:extLst>
                  <a:ext uri="{FF2B5EF4-FFF2-40B4-BE49-F238E27FC236}">
                    <a16:creationId xmlns:a16="http://schemas.microsoft.com/office/drawing/2014/main" id="{F4464C88-D282-4249-CC38-C8E0FD53140D}"/>
                  </a:ext>
                </a:extLst>
              </p:cNvPr>
              <p:cNvSpPr/>
              <p:nvPr/>
            </p:nvSpPr>
            <p:spPr bwMode="gray">
              <a:xfrm>
                <a:off x="3360614" y="4500969"/>
                <a:ext cx="1032826" cy="651821"/>
              </a:xfrm>
              <a:prstGeom prst="rect">
                <a:avLst/>
              </a:prstGeom>
            </p:spPr>
            <p:txBody>
              <a:bodyPr wrap="square" anchor="ctr">
                <a:spAutoFit/>
              </a:bodyPr>
              <a:lstStyle/>
              <a:p>
                <a:pPr lvl="0"/>
                <a:r>
                  <a:rPr lang="en-US" sz="800" noProof="0" dirty="0">
                    <a:solidFill>
                      <a:srgbClr val="000000"/>
                    </a:solidFill>
                  </a:rPr>
                  <a:t>Good coupling to ambient air</a:t>
                </a:r>
              </a:p>
            </p:txBody>
          </p:sp>
          <p:pic>
            <p:nvPicPr>
              <p:cNvPr id="146" name="Picture 145">
                <a:extLst>
                  <a:ext uri="{FF2B5EF4-FFF2-40B4-BE49-F238E27FC236}">
                    <a16:creationId xmlns:a16="http://schemas.microsoft.com/office/drawing/2014/main" id="{27FF5EAF-D68B-FD68-A2E4-5999F1E99763}"/>
                  </a:ext>
                </a:extLst>
              </p:cNvPr>
              <p:cNvPicPr>
                <a:picLocks noChangeAspect="1"/>
              </p:cNvPicPr>
              <p:nvPr/>
            </p:nvPicPr>
            <p:blipFill>
              <a:blip r:embed="rId8">
                <a:extLst>
                  <a:ext uri="{28A0092B-C50C-407E-A947-70E740481C1C}">
                    <a14:useLocalDpi xmlns:a14="http://schemas.microsoft.com/office/drawing/2010/main" val="0"/>
                  </a:ext>
                </a:extLst>
              </a:blip>
              <a:srcRect l="1576" r="1576"/>
              <a:stretch/>
            </p:blipFill>
            <p:spPr bwMode="gray">
              <a:xfrm>
                <a:off x="1159828" y="5366652"/>
                <a:ext cx="2040572" cy="870733"/>
              </a:xfrm>
              <a:prstGeom prst="roundRect">
                <a:avLst>
                  <a:gd name="adj" fmla="val 9232"/>
                </a:avLst>
              </a:prstGeom>
              <a:ln>
                <a:solidFill>
                  <a:schemeClr val="bg1">
                    <a:lumMod val="85000"/>
                  </a:schemeClr>
                </a:solidFill>
              </a:ln>
            </p:spPr>
          </p:pic>
          <p:sp>
            <p:nvSpPr>
              <p:cNvPr id="147" name="Rectangle 146">
                <a:extLst>
                  <a:ext uri="{FF2B5EF4-FFF2-40B4-BE49-F238E27FC236}">
                    <a16:creationId xmlns:a16="http://schemas.microsoft.com/office/drawing/2014/main" id="{8BF1F5CD-78FE-5C7A-161D-55F91DEA7960}"/>
                  </a:ext>
                </a:extLst>
              </p:cNvPr>
              <p:cNvSpPr/>
              <p:nvPr/>
            </p:nvSpPr>
            <p:spPr bwMode="gray">
              <a:xfrm>
                <a:off x="3360614" y="5476106"/>
                <a:ext cx="1032826" cy="651821"/>
              </a:xfrm>
              <a:prstGeom prst="rect">
                <a:avLst/>
              </a:prstGeom>
            </p:spPr>
            <p:txBody>
              <a:bodyPr wrap="square" anchor="ctr">
                <a:spAutoFit/>
              </a:bodyPr>
              <a:lstStyle/>
              <a:p>
                <a:pPr lvl="0"/>
                <a:r>
                  <a:rPr lang="en-US" sz="800" noProof="0" dirty="0">
                    <a:solidFill>
                      <a:srgbClr val="000000"/>
                    </a:solidFill>
                  </a:rPr>
                  <a:t>Isolation from air turbulences</a:t>
                </a:r>
              </a:p>
            </p:txBody>
          </p:sp>
          <p:sp>
            <p:nvSpPr>
              <p:cNvPr id="148" name="Oval 147">
                <a:extLst>
                  <a:ext uri="{FF2B5EF4-FFF2-40B4-BE49-F238E27FC236}">
                    <a16:creationId xmlns:a16="http://schemas.microsoft.com/office/drawing/2014/main" id="{E6AA3BD8-69F8-20C3-8843-324FBCD7792A}"/>
                  </a:ext>
                </a:extLst>
              </p:cNvPr>
              <p:cNvSpPr/>
              <p:nvPr/>
            </p:nvSpPr>
            <p:spPr bwMode="gray">
              <a:xfrm>
                <a:off x="3040185" y="4665944"/>
                <a:ext cx="320430" cy="320430"/>
              </a:xfrm>
              <a:prstGeom prst="ellipse">
                <a:avLst/>
              </a:prstGeom>
              <a:solidFill>
                <a:schemeClr val="bg1">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0" bIns="46800" rtlCol="0" anchor="ctr"/>
              <a:lstStyle/>
              <a:p>
                <a:pPr algn="ctr"/>
                <a:r>
                  <a:rPr lang="en-US" sz="1000" b="1" noProof="0" dirty="0"/>
                  <a:t>a</a:t>
                </a:r>
              </a:p>
            </p:txBody>
          </p:sp>
          <p:sp>
            <p:nvSpPr>
              <p:cNvPr id="149" name="Oval 148">
                <a:extLst>
                  <a:ext uri="{FF2B5EF4-FFF2-40B4-BE49-F238E27FC236}">
                    <a16:creationId xmlns:a16="http://schemas.microsoft.com/office/drawing/2014/main" id="{E6FF13FF-2CDA-2A7B-A2C1-4561053803F7}"/>
                  </a:ext>
                </a:extLst>
              </p:cNvPr>
              <p:cNvSpPr/>
              <p:nvPr/>
            </p:nvSpPr>
            <p:spPr bwMode="gray">
              <a:xfrm>
                <a:off x="3040185" y="5641803"/>
                <a:ext cx="320430" cy="320430"/>
              </a:xfrm>
              <a:prstGeom prst="ellipse">
                <a:avLst/>
              </a:prstGeom>
              <a:solidFill>
                <a:schemeClr val="bg1">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36000" bIns="46800" rtlCol="0" anchor="ctr"/>
              <a:lstStyle/>
              <a:p>
                <a:pPr algn="ctr"/>
                <a:r>
                  <a:rPr lang="en-US" sz="1000" b="1" noProof="0" dirty="0"/>
                  <a:t>b</a:t>
                </a:r>
              </a:p>
            </p:txBody>
          </p:sp>
        </p:grpSp>
        <p:grpSp>
          <p:nvGrpSpPr>
            <p:cNvPr id="128" name="Group 127">
              <a:extLst>
                <a:ext uri="{FF2B5EF4-FFF2-40B4-BE49-F238E27FC236}">
                  <a16:creationId xmlns:a16="http://schemas.microsoft.com/office/drawing/2014/main" id="{4357A156-C8A3-B67A-77BD-18C06125E6B6}"/>
                </a:ext>
              </a:extLst>
            </p:cNvPr>
            <p:cNvGrpSpPr/>
            <p:nvPr/>
          </p:nvGrpSpPr>
          <p:grpSpPr bwMode="gray">
            <a:xfrm>
              <a:off x="6639792" y="4738558"/>
              <a:ext cx="2291910" cy="1353472"/>
              <a:chOff x="4410768" y="4390793"/>
              <a:chExt cx="3235926" cy="1910955"/>
            </a:xfrm>
          </p:grpSpPr>
          <p:pic>
            <p:nvPicPr>
              <p:cNvPr id="138" name="Picture 137">
                <a:extLst>
                  <a:ext uri="{FF2B5EF4-FFF2-40B4-BE49-F238E27FC236}">
                    <a16:creationId xmlns:a16="http://schemas.microsoft.com/office/drawing/2014/main" id="{306ED2C6-F42B-E809-E07A-07E8614A4F8E}"/>
                  </a:ext>
                </a:extLst>
              </p:cNvPr>
              <p:cNvPicPr>
                <a:picLocks noChangeAspect="1"/>
              </p:cNvPicPr>
              <p:nvPr/>
            </p:nvPicPr>
            <p:blipFill>
              <a:blip r:embed="rId9">
                <a:extLst>
                  <a:ext uri="{28A0092B-C50C-407E-A947-70E740481C1C}">
                    <a14:useLocalDpi xmlns:a14="http://schemas.microsoft.com/office/drawing/2010/main" val="0"/>
                  </a:ext>
                </a:extLst>
              </a:blip>
              <a:srcRect l="837" r="837"/>
              <a:stretch/>
            </p:blipFill>
            <p:spPr bwMode="gray">
              <a:xfrm>
                <a:off x="4410768" y="4390793"/>
                <a:ext cx="2040572" cy="870733"/>
              </a:xfrm>
              <a:prstGeom prst="roundRect">
                <a:avLst>
                  <a:gd name="adj" fmla="val 9232"/>
                </a:avLst>
              </a:prstGeom>
              <a:ln>
                <a:solidFill>
                  <a:schemeClr val="bg1">
                    <a:lumMod val="85000"/>
                  </a:schemeClr>
                </a:solidFill>
              </a:ln>
            </p:spPr>
          </p:pic>
          <p:sp>
            <p:nvSpPr>
              <p:cNvPr id="139" name="Rectangle 138">
                <a:extLst>
                  <a:ext uri="{FF2B5EF4-FFF2-40B4-BE49-F238E27FC236}">
                    <a16:creationId xmlns:a16="http://schemas.microsoft.com/office/drawing/2014/main" id="{F3E2EA9E-6BD5-3820-27BC-2AB9CBE70826}"/>
                  </a:ext>
                </a:extLst>
              </p:cNvPr>
              <p:cNvSpPr/>
              <p:nvPr/>
            </p:nvSpPr>
            <p:spPr bwMode="gray">
              <a:xfrm>
                <a:off x="6611557" y="4414061"/>
                <a:ext cx="1035137" cy="825638"/>
              </a:xfrm>
              <a:prstGeom prst="rect">
                <a:avLst/>
              </a:prstGeom>
            </p:spPr>
            <p:txBody>
              <a:bodyPr wrap="square" anchor="ctr">
                <a:spAutoFit/>
              </a:bodyPr>
              <a:lstStyle/>
              <a:p>
                <a:pPr lvl="0"/>
                <a:r>
                  <a:rPr lang="en-US" sz="800" noProof="0" dirty="0">
                    <a:solidFill>
                      <a:srgbClr val="000000"/>
                    </a:solidFill>
                  </a:rPr>
                  <a:t>Decoupling from vibration sources</a:t>
                </a:r>
              </a:p>
            </p:txBody>
          </p:sp>
          <p:pic>
            <p:nvPicPr>
              <p:cNvPr id="140" name="Picture 139">
                <a:extLst>
                  <a:ext uri="{FF2B5EF4-FFF2-40B4-BE49-F238E27FC236}">
                    <a16:creationId xmlns:a16="http://schemas.microsoft.com/office/drawing/2014/main" id="{709039A9-B34B-FD35-559E-01F384A6102A}"/>
                  </a:ext>
                </a:extLst>
              </p:cNvPr>
              <p:cNvPicPr>
                <a:picLocks noChangeAspect="1"/>
              </p:cNvPicPr>
              <p:nvPr/>
            </p:nvPicPr>
            <p:blipFill>
              <a:blip r:embed="rId10">
                <a:extLst>
                  <a:ext uri="{28A0092B-C50C-407E-A947-70E740481C1C}">
                    <a14:useLocalDpi xmlns:a14="http://schemas.microsoft.com/office/drawing/2010/main" val="0"/>
                  </a:ext>
                </a:extLst>
              </a:blip>
              <a:srcRect l="1115" r="1115"/>
              <a:stretch/>
            </p:blipFill>
            <p:spPr bwMode="gray">
              <a:xfrm>
                <a:off x="4410768" y="5366652"/>
                <a:ext cx="2040572" cy="870733"/>
              </a:xfrm>
              <a:prstGeom prst="roundRect">
                <a:avLst>
                  <a:gd name="adj" fmla="val 9232"/>
                </a:avLst>
              </a:prstGeom>
              <a:ln>
                <a:solidFill>
                  <a:schemeClr val="bg1">
                    <a:lumMod val="85000"/>
                  </a:schemeClr>
                </a:solidFill>
              </a:ln>
            </p:spPr>
          </p:pic>
          <p:sp>
            <p:nvSpPr>
              <p:cNvPr id="141" name="Rectangle 140">
                <a:extLst>
                  <a:ext uri="{FF2B5EF4-FFF2-40B4-BE49-F238E27FC236}">
                    <a16:creationId xmlns:a16="http://schemas.microsoft.com/office/drawing/2014/main" id="{358AAA28-60F4-493C-3C58-4671C71F3608}"/>
                  </a:ext>
                </a:extLst>
              </p:cNvPr>
              <p:cNvSpPr/>
              <p:nvPr/>
            </p:nvSpPr>
            <p:spPr bwMode="gray">
              <a:xfrm>
                <a:off x="6611557" y="5302290"/>
                <a:ext cx="1035137" cy="999458"/>
              </a:xfrm>
              <a:prstGeom prst="rect">
                <a:avLst/>
              </a:prstGeom>
            </p:spPr>
            <p:txBody>
              <a:bodyPr wrap="square" anchor="ctr">
                <a:spAutoFit/>
              </a:bodyPr>
              <a:lstStyle/>
              <a:p>
                <a:pPr lvl="0"/>
                <a:r>
                  <a:rPr lang="en-US" sz="800" noProof="0" dirty="0">
                    <a:solidFill>
                      <a:srgbClr val="000000"/>
                    </a:solidFill>
                  </a:rPr>
                  <a:t>Decoupling from external heat sources</a:t>
                </a:r>
              </a:p>
            </p:txBody>
          </p:sp>
          <p:sp>
            <p:nvSpPr>
              <p:cNvPr id="142" name="Oval 141">
                <a:extLst>
                  <a:ext uri="{FF2B5EF4-FFF2-40B4-BE49-F238E27FC236}">
                    <a16:creationId xmlns:a16="http://schemas.microsoft.com/office/drawing/2014/main" id="{ABC7D571-9C5A-912E-ACE3-88A70C36E2AF}"/>
                  </a:ext>
                </a:extLst>
              </p:cNvPr>
              <p:cNvSpPr/>
              <p:nvPr/>
            </p:nvSpPr>
            <p:spPr bwMode="gray">
              <a:xfrm>
                <a:off x="6291125" y="4665944"/>
                <a:ext cx="320430" cy="320430"/>
              </a:xfrm>
              <a:prstGeom prst="ellipse">
                <a:avLst/>
              </a:prstGeom>
              <a:solidFill>
                <a:schemeClr val="bg1">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0" bIns="46800" rtlCol="0" anchor="ctr"/>
              <a:lstStyle/>
              <a:p>
                <a:pPr algn="ctr"/>
                <a:r>
                  <a:rPr lang="en-US" sz="1000" b="1" noProof="0" dirty="0"/>
                  <a:t>c</a:t>
                </a:r>
              </a:p>
            </p:txBody>
          </p:sp>
          <p:sp>
            <p:nvSpPr>
              <p:cNvPr id="143" name="Oval 142">
                <a:extLst>
                  <a:ext uri="{FF2B5EF4-FFF2-40B4-BE49-F238E27FC236}">
                    <a16:creationId xmlns:a16="http://schemas.microsoft.com/office/drawing/2014/main" id="{5261AC99-89E0-D0A7-776E-ED577EEA0357}"/>
                  </a:ext>
                </a:extLst>
              </p:cNvPr>
              <p:cNvSpPr/>
              <p:nvPr/>
            </p:nvSpPr>
            <p:spPr bwMode="gray">
              <a:xfrm>
                <a:off x="6291125" y="5641803"/>
                <a:ext cx="320430" cy="320430"/>
              </a:xfrm>
              <a:prstGeom prst="ellipse">
                <a:avLst/>
              </a:prstGeom>
              <a:solidFill>
                <a:schemeClr val="bg1">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36000" bIns="46800" rtlCol="0" anchor="ctr"/>
              <a:lstStyle/>
              <a:p>
                <a:pPr algn="ctr"/>
                <a:r>
                  <a:rPr lang="en-US" sz="1000" b="1" noProof="0" dirty="0"/>
                  <a:t>d</a:t>
                </a:r>
              </a:p>
            </p:txBody>
          </p:sp>
        </p:grpSp>
        <p:grpSp>
          <p:nvGrpSpPr>
            <p:cNvPr id="129" name="Group 128">
              <a:extLst>
                <a:ext uri="{FF2B5EF4-FFF2-40B4-BE49-F238E27FC236}">
                  <a16:creationId xmlns:a16="http://schemas.microsoft.com/office/drawing/2014/main" id="{2742248E-129E-2CAF-FF1C-917F28B6A659}"/>
                </a:ext>
              </a:extLst>
            </p:cNvPr>
            <p:cNvGrpSpPr/>
            <p:nvPr/>
          </p:nvGrpSpPr>
          <p:grpSpPr bwMode="gray">
            <a:xfrm>
              <a:off x="9029000" y="4738555"/>
              <a:ext cx="2216461" cy="1307885"/>
              <a:chOff x="8081396" y="4390793"/>
              <a:chExt cx="3129400" cy="1846592"/>
            </a:xfrm>
          </p:grpSpPr>
          <p:sp>
            <p:nvSpPr>
              <p:cNvPr id="130" name="Rectangle 129">
                <a:extLst>
                  <a:ext uri="{FF2B5EF4-FFF2-40B4-BE49-F238E27FC236}">
                    <a16:creationId xmlns:a16="http://schemas.microsoft.com/office/drawing/2014/main" id="{AFA9D741-074D-17F1-700F-D10E34E13050}"/>
                  </a:ext>
                </a:extLst>
              </p:cNvPr>
              <p:cNvSpPr/>
              <p:nvPr/>
            </p:nvSpPr>
            <p:spPr bwMode="gray">
              <a:xfrm>
                <a:off x="10282184" y="4414060"/>
                <a:ext cx="928612" cy="825639"/>
              </a:xfrm>
              <a:prstGeom prst="rect">
                <a:avLst/>
              </a:prstGeom>
            </p:spPr>
            <p:txBody>
              <a:bodyPr wrap="square" anchor="ctr">
                <a:spAutoFit/>
              </a:bodyPr>
              <a:lstStyle/>
              <a:p>
                <a:pPr lvl="0"/>
                <a:r>
                  <a:rPr lang="en-US" sz="800" noProof="0" dirty="0">
                    <a:solidFill>
                      <a:srgbClr val="000000"/>
                    </a:solidFill>
                  </a:rPr>
                  <a:t>Shielding from direct sunlight</a:t>
                </a:r>
              </a:p>
            </p:txBody>
          </p:sp>
          <p:pic>
            <p:nvPicPr>
              <p:cNvPr id="131" name="Picture 130">
                <a:extLst>
                  <a:ext uri="{FF2B5EF4-FFF2-40B4-BE49-F238E27FC236}">
                    <a16:creationId xmlns:a16="http://schemas.microsoft.com/office/drawing/2014/main" id="{E0E00093-0DE1-E705-3F04-38B3279F413F}"/>
                  </a:ext>
                </a:extLst>
              </p:cNvPr>
              <p:cNvPicPr>
                <a:picLocks noChangeAspect="1"/>
              </p:cNvPicPr>
              <p:nvPr/>
            </p:nvPicPr>
            <p:blipFill>
              <a:blip r:embed="rId11">
                <a:extLst>
                  <a:ext uri="{28A0092B-C50C-407E-A947-70E740481C1C}">
                    <a14:useLocalDpi xmlns:a14="http://schemas.microsoft.com/office/drawing/2010/main" val="0"/>
                  </a:ext>
                </a:extLst>
              </a:blip>
              <a:srcRect t="399" b="399"/>
              <a:stretch/>
            </p:blipFill>
            <p:spPr bwMode="gray">
              <a:xfrm>
                <a:off x="8081396" y="5366651"/>
                <a:ext cx="2040572" cy="870734"/>
              </a:xfrm>
              <a:prstGeom prst="roundRect">
                <a:avLst>
                  <a:gd name="adj" fmla="val 9232"/>
                </a:avLst>
              </a:prstGeom>
              <a:ln>
                <a:solidFill>
                  <a:schemeClr val="bg1">
                    <a:lumMod val="85000"/>
                  </a:schemeClr>
                </a:solidFill>
              </a:ln>
            </p:spPr>
          </p:pic>
          <p:sp>
            <p:nvSpPr>
              <p:cNvPr id="132" name="Rectangle 131">
                <a:extLst>
                  <a:ext uri="{FF2B5EF4-FFF2-40B4-BE49-F238E27FC236}">
                    <a16:creationId xmlns:a16="http://schemas.microsoft.com/office/drawing/2014/main" id="{6B822057-D391-DCC6-5CF4-BA30670E30B5}"/>
                  </a:ext>
                </a:extLst>
              </p:cNvPr>
              <p:cNvSpPr/>
              <p:nvPr/>
            </p:nvSpPr>
            <p:spPr bwMode="gray">
              <a:xfrm>
                <a:off x="10282183" y="5389201"/>
                <a:ext cx="928613" cy="825639"/>
              </a:xfrm>
              <a:prstGeom prst="rect">
                <a:avLst/>
              </a:prstGeom>
            </p:spPr>
            <p:txBody>
              <a:bodyPr wrap="square" anchor="ctr">
                <a:spAutoFit/>
              </a:bodyPr>
              <a:lstStyle/>
              <a:p>
                <a:pPr lvl="0"/>
                <a:r>
                  <a:rPr lang="en-US" sz="800" noProof="0" dirty="0">
                    <a:solidFill>
                      <a:srgbClr val="000000"/>
                    </a:solidFill>
                  </a:rPr>
                  <a:t>Ensure stable supply voltage</a:t>
                </a:r>
              </a:p>
            </p:txBody>
          </p:sp>
          <p:pic>
            <p:nvPicPr>
              <p:cNvPr id="136" name="Picture 135">
                <a:extLst>
                  <a:ext uri="{FF2B5EF4-FFF2-40B4-BE49-F238E27FC236}">
                    <a16:creationId xmlns:a16="http://schemas.microsoft.com/office/drawing/2014/main" id="{66253CF7-571D-6C3B-620E-7E2A2986020A}"/>
                  </a:ext>
                </a:extLst>
              </p:cNvPr>
              <p:cNvPicPr>
                <a:picLocks noChangeAspect="1"/>
              </p:cNvPicPr>
              <p:nvPr/>
            </p:nvPicPr>
            <p:blipFill>
              <a:blip r:embed="rId12">
                <a:extLst>
                  <a:ext uri="{28A0092B-C50C-407E-A947-70E740481C1C}">
                    <a14:useLocalDpi xmlns:a14="http://schemas.microsoft.com/office/drawing/2010/main" val="0"/>
                  </a:ext>
                </a:extLst>
              </a:blip>
              <a:srcRect l="841" r="841"/>
              <a:stretch/>
            </p:blipFill>
            <p:spPr bwMode="gray">
              <a:xfrm>
                <a:off x="8081396" y="4390793"/>
                <a:ext cx="2040572" cy="870732"/>
              </a:xfrm>
              <a:prstGeom prst="roundRect">
                <a:avLst>
                  <a:gd name="adj" fmla="val 9232"/>
                </a:avLst>
              </a:prstGeom>
              <a:ln>
                <a:solidFill>
                  <a:schemeClr val="bg1">
                    <a:lumMod val="85000"/>
                  </a:schemeClr>
                </a:solidFill>
              </a:ln>
            </p:spPr>
          </p:pic>
          <p:sp>
            <p:nvSpPr>
              <p:cNvPr id="134" name="Oval 133">
                <a:extLst>
                  <a:ext uri="{FF2B5EF4-FFF2-40B4-BE49-F238E27FC236}">
                    <a16:creationId xmlns:a16="http://schemas.microsoft.com/office/drawing/2014/main" id="{BA0BC073-2E8D-3208-2233-082B4328A6F6}"/>
                  </a:ext>
                </a:extLst>
              </p:cNvPr>
              <p:cNvSpPr/>
              <p:nvPr/>
            </p:nvSpPr>
            <p:spPr bwMode="gray">
              <a:xfrm>
                <a:off x="9961753" y="4665944"/>
                <a:ext cx="320430" cy="320430"/>
              </a:xfrm>
              <a:prstGeom prst="ellipse">
                <a:avLst/>
              </a:prstGeom>
              <a:solidFill>
                <a:schemeClr val="bg1">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0" bIns="46800" rtlCol="0" anchor="ctr"/>
              <a:lstStyle/>
              <a:p>
                <a:pPr algn="ctr"/>
                <a:r>
                  <a:rPr lang="en-US" sz="1000" b="1" noProof="0" dirty="0"/>
                  <a:t>e</a:t>
                </a:r>
              </a:p>
            </p:txBody>
          </p:sp>
          <p:sp>
            <p:nvSpPr>
              <p:cNvPr id="135" name="Oval 134">
                <a:extLst>
                  <a:ext uri="{FF2B5EF4-FFF2-40B4-BE49-F238E27FC236}">
                    <a16:creationId xmlns:a16="http://schemas.microsoft.com/office/drawing/2014/main" id="{BCBAEC92-6244-B51A-FA26-75FBF688306A}"/>
                  </a:ext>
                </a:extLst>
              </p:cNvPr>
              <p:cNvSpPr/>
              <p:nvPr/>
            </p:nvSpPr>
            <p:spPr bwMode="gray">
              <a:xfrm>
                <a:off x="9961753" y="5641803"/>
                <a:ext cx="320430" cy="320430"/>
              </a:xfrm>
              <a:prstGeom prst="ellipse">
                <a:avLst/>
              </a:prstGeom>
              <a:solidFill>
                <a:schemeClr val="bg1">
                  <a:lumMod val="75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tIns="36000" bIns="46800" rtlCol="0" anchor="ctr"/>
              <a:lstStyle/>
              <a:p>
                <a:pPr algn="ctr"/>
                <a:r>
                  <a:rPr lang="en-US" sz="1000" b="1" noProof="0" dirty="0"/>
                  <a:t>f</a:t>
                </a:r>
              </a:p>
            </p:txBody>
          </p:sp>
        </p:grpSp>
      </p:grpSp>
      <p:sp>
        <p:nvSpPr>
          <p:cNvPr id="151" name="Footer Placeholder 3">
            <a:extLst>
              <a:ext uri="{FF2B5EF4-FFF2-40B4-BE49-F238E27FC236}">
                <a16:creationId xmlns:a16="http://schemas.microsoft.com/office/drawing/2014/main" id="{41920115-0245-02D2-5510-AAB9D6B20423}"/>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52" name="Slide Number Placeholder 4">
            <a:extLst>
              <a:ext uri="{FF2B5EF4-FFF2-40B4-BE49-F238E27FC236}">
                <a16:creationId xmlns:a16="http://schemas.microsoft.com/office/drawing/2014/main" id="{141B49B4-32FB-B7ED-C622-89CE44D1D740}"/>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38</a:t>
            </a:fld>
            <a:endParaRPr lang="en-US" noProof="0" dirty="0"/>
          </a:p>
        </p:txBody>
      </p:sp>
    </p:spTree>
    <p:extLst>
      <p:ext uri="{BB962C8B-B14F-4D97-AF65-F5344CB8AC3E}">
        <p14:creationId xmlns:p14="http://schemas.microsoft.com/office/powerpoint/2010/main" val="37761587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1EEFE95-100A-4A0E-2FA0-6EBF88D9CB3D}"/>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Resources: </a:t>
            </a:r>
            <a:r>
              <a:rPr lang="en-US" sz="2800" b="1" noProof="0" dirty="0">
                <a:solidFill>
                  <a:schemeClr val="accent1"/>
                </a:solidFill>
                <a:hlinkClick r:id="rId2">
                  <a:extLst>
                    <a:ext uri="{A12FA001-AC4F-418D-AE19-62706E023703}">
                      <ahyp:hlinkClr xmlns:ahyp="http://schemas.microsoft.com/office/drawing/2018/hyperlinkcolor" val="tx"/>
                    </a:ext>
                  </a:extLst>
                </a:hlinkClick>
              </a:rPr>
              <a:t>www.sensirion.com/my-scd-ek </a:t>
            </a:r>
            <a:endParaRPr lang="en-US" noProof="0" dirty="0"/>
          </a:p>
        </p:txBody>
      </p:sp>
      <p:sp>
        <p:nvSpPr>
          <p:cNvPr id="9" name="Rectangle: Rounded Corners 49">
            <a:extLst>
              <a:ext uri="{FF2B5EF4-FFF2-40B4-BE49-F238E27FC236}">
                <a16:creationId xmlns:a16="http://schemas.microsoft.com/office/drawing/2014/main" id="{33EA65BC-F80E-0EB9-C8F4-09037AF15613}"/>
              </a:ext>
            </a:extLst>
          </p:cNvPr>
          <p:cNvSpPr/>
          <p:nvPr/>
        </p:nvSpPr>
        <p:spPr bwMode="gray">
          <a:xfrm>
            <a:off x="3731903" y="1449388"/>
            <a:ext cx="3657600" cy="4648452"/>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ectangle 9">
            <a:extLst>
              <a:ext uri="{FF2B5EF4-FFF2-40B4-BE49-F238E27FC236}">
                <a16:creationId xmlns:a16="http://schemas.microsoft.com/office/drawing/2014/main" id="{09057FAF-BE4E-76CB-79A2-F3A0CACC2CC0}"/>
              </a:ext>
            </a:extLst>
          </p:cNvPr>
          <p:cNvSpPr/>
          <p:nvPr/>
        </p:nvSpPr>
        <p:spPr bwMode="gray">
          <a:xfrm>
            <a:off x="4022824" y="1572662"/>
            <a:ext cx="2794835" cy="584775"/>
          </a:xfrm>
          <a:prstGeom prst="rect">
            <a:avLst/>
          </a:prstGeom>
        </p:spPr>
        <p:txBody>
          <a:bodyPr wrap="square">
            <a:spAutoFit/>
          </a:bodyPr>
          <a:lstStyle/>
          <a:p>
            <a:pPr lvl="0"/>
            <a:r>
              <a:rPr lang="en-US" sz="1600" b="1" noProof="0" dirty="0">
                <a:solidFill>
                  <a:schemeClr val="accent1"/>
                </a:solidFill>
              </a:rPr>
              <a:t>SCD41 Development Board Interfacing</a:t>
            </a:r>
          </a:p>
        </p:txBody>
      </p:sp>
      <p:sp>
        <p:nvSpPr>
          <p:cNvPr id="11" name="Rectangle 10">
            <a:extLst>
              <a:ext uri="{FF2B5EF4-FFF2-40B4-BE49-F238E27FC236}">
                <a16:creationId xmlns:a16="http://schemas.microsoft.com/office/drawing/2014/main" id="{239ADC23-FFCD-47BC-6020-E0911D14EE47}"/>
              </a:ext>
            </a:extLst>
          </p:cNvPr>
          <p:cNvSpPr/>
          <p:nvPr/>
        </p:nvSpPr>
        <p:spPr bwMode="gray">
          <a:xfrm>
            <a:off x="4022996" y="2191385"/>
            <a:ext cx="3231244" cy="2200602"/>
          </a:xfrm>
          <a:prstGeom prst="rect">
            <a:avLst/>
          </a:prstGeom>
        </p:spPr>
        <p:txBody>
          <a:bodyPr wrap="square">
            <a:spAutoFit/>
          </a:bodyPr>
          <a:lstStyle/>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SCD4x Embedded Driver</a:t>
            </a:r>
          </a:p>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SCD4x Arduino Driver</a:t>
            </a:r>
          </a:p>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SCD4x </a:t>
            </a:r>
            <a:r>
              <a:rPr lang="en-US" sz="1600" noProof="0" dirty="0" err="1">
                <a:solidFill>
                  <a:srgbClr val="000000"/>
                </a:solidFill>
              </a:rPr>
              <a:t>RaspberryPi</a:t>
            </a:r>
            <a:r>
              <a:rPr lang="en-US" sz="1600" noProof="0" dirty="0">
                <a:solidFill>
                  <a:srgbClr val="000000"/>
                </a:solidFill>
              </a:rPr>
              <a:t> Driver</a:t>
            </a:r>
          </a:p>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Arduino Examples</a:t>
            </a:r>
          </a:p>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SCD4x </a:t>
            </a:r>
            <a:r>
              <a:rPr lang="en-US" sz="1600" noProof="0" dirty="0" err="1">
                <a:solidFill>
                  <a:srgbClr val="000000"/>
                </a:solidFill>
              </a:rPr>
              <a:t>Makecode</a:t>
            </a:r>
            <a:r>
              <a:rPr lang="en-US" sz="1600" noProof="0" dirty="0">
                <a:solidFill>
                  <a:srgbClr val="000000"/>
                </a:solidFill>
              </a:rPr>
              <a:t> for </a:t>
            </a:r>
            <a:r>
              <a:rPr lang="en-US" sz="1600" noProof="0" dirty="0" err="1">
                <a:solidFill>
                  <a:srgbClr val="000000"/>
                </a:solidFill>
              </a:rPr>
              <a:t>micro:bit</a:t>
            </a:r>
            <a:endParaRPr lang="en-US" sz="1600" noProof="0" dirty="0">
              <a:solidFill>
                <a:srgbClr val="000000"/>
              </a:solidFill>
            </a:endParaRPr>
          </a:p>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SEK-</a:t>
            </a:r>
            <a:r>
              <a:rPr lang="en-US" sz="1600" noProof="0" dirty="0" err="1">
                <a:solidFill>
                  <a:srgbClr val="000000"/>
                </a:solidFill>
              </a:rPr>
              <a:t>ControlCenter</a:t>
            </a:r>
            <a:r>
              <a:rPr lang="en-US" sz="1600" noProof="0" dirty="0">
                <a:solidFill>
                  <a:srgbClr val="000000"/>
                </a:solidFill>
              </a:rPr>
              <a:t> Viewer Software </a:t>
            </a:r>
          </a:p>
        </p:txBody>
      </p:sp>
      <p:grpSp>
        <p:nvGrpSpPr>
          <p:cNvPr id="15" name="Group 14">
            <a:extLst>
              <a:ext uri="{FF2B5EF4-FFF2-40B4-BE49-F238E27FC236}">
                <a16:creationId xmlns:a16="http://schemas.microsoft.com/office/drawing/2014/main" id="{BCA94D58-BA0F-D504-996D-62723C58DA04}"/>
              </a:ext>
            </a:extLst>
          </p:cNvPr>
          <p:cNvGrpSpPr/>
          <p:nvPr/>
        </p:nvGrpSpPr>
        <p:grpSpPr bwMode="gray">
          <a:xfrm>
            <a:off x="515938" y="4078290"/>
            <a:ext cx="3063936" cy="914400"/>
            <a:chOff x="871828" y="4192306"/>
            <a:chExt cx="3063936" cy="914400"/>
          </a:xfrm>
        </p:grpSpPr>
        <p:sp>
          <p:nvSpPr>
            <p:cNvPr id="57" name="Rectangle: Rounded Corners 49">
              <a:extLst>
                <a:ext uri="{FF2B5EF4-FFF2-40B4-BE49-F238E27FC236}">
                  <a16:creationId xmlns:a16="http://schemas.microsoft.com/office/drawing/2014/main" id="{3C335EAD-8EC7-9DC9-838A-5B33B6F42B04}"/>
                </a:ext>
              </a:extLst>
            </p:cNvPr>
            <p:cNvSpPr/>
            <p:nvPr/>
          </p:nvSpPr>
          <p:spPr bwMode="gray">
            <a:xfrm>
              <a:off x="1159828" y="4192306"/>
              <a:ext cx="2775936" cy="914400"/>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58" name="Group 57">
              <a:extLst>
                <a:ext uri="{FF2B5EF4-FFF2-40B4-BE49-F238E27FC236}">
                  <a16:creationId xmlns:a16="http://schemas.microsoft.com/office/drawing/2014/main" id="{37AB5A80-E7D2-E5B5-B6DE-9F7C427FE184}"/>
                </a:ext>
              </a:extLst>
            </p:cNvPr>
            <p:cNvGrpSpPr/>
            <p:nvPr/>
          </p:nvGrpSpPr>
          <p:grpSpPr bwMode="gray">
            <a:xfrm>
              <a:off x="871828" y="4361505"/>
              <a:ext cx="576000" cy="576000"/>
              <a:chOff x="871828" y="1468857"/>
              <a:chExt cx="576000" cy="576000"/>
            </a:xfrm>
          </p:grpSpPr>
          <p:sp>
            <p:nvSpPr>
              <p:cNvPr id="60" name="Oval 59">
                <a:extLst>
                  <a:ext uri="{FF2B5EF4-FFF2-40B4-BE49-F238E27FC236}">
                    <a16:creationId xmlns:a16="http://schemas.microsoft.com/office/drawing/2014/main" id="{1AE8E106-73AC-9F74-84B1-370B97DD4240}"/>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61" name="Graphic 60">
                <a:extLst>
                  <a:ext uri="{FF2B5EF4-FFF2-40B4-BE49-F238E27FC236}">
                    <a16:creationId xmlns:a16="http://schemas.microsoft.com/office/drawing/2014/main" id="{803D681F-7EEC-C961-B842-CDB6D7BBD4C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bwMode="gray">
              <a:xfrm>
                <a:off x="1007798" y="1604828"/>
                <a:ext cx="304061" cy="304061"/>
              </a:xfrm>
              <a:prstGeom prst="rect">
                <a:avLst/>
              </a:prstGeom>
            </p:spPr>
          </p:pic>
        </p:grpSp>
        <p:sp>
          <p:nvSpPr>
            <p:cNvPr id="59" name="Rectangle 58">
              <a:extLst>
                <a:ext uri="{FF2B5EF4-FFF2-40B4-BE49-F238E27FC236}">
                  <a16:creationId xmlns:a16="http://schemas.microsoft.com/office/drawing/2014/main" id="{3F24131D-8209-9092-9770-090B5F842073}"/>
                </a:ext>
              </a:extLst>
            </p:cNvPr>
            <p:cNvSpPr/>
            <p:nvPr/>
          </p:nvSpPr>
          <p:spPr bwMode="gray">
            <a:xfrm>
              <a:off x="1487490" y="4480229"/>
              <a:ext cx="2034888" cy="338554"/>
            </a:xfrm>
            <a:prstGeom prst="rect">
              <a:avLst/>
            </a:prstGeom>
          </p:spPr>
          <p:txBody>
            <a:bodyPr wrap="square" anchor="ctr">
              <a:spAutoFit/>
            </a:bodyPr>
            <a:lstStyle/>
            <a:p>
              <a:pPr lvl="0"/>
              <a:r>
                <a:rPr lang="en-US" sz="1600" b="1" noProof="0" dirty="0">
                  <a:solidFill>
                    <a:schemeClr val="bg1"/>
                  </a:solidFill>
                  <a:cs typeface="Arial Narrow" panose="020B0604020202020204" pitchFamily="34" charset="0"/>
                </a:rPr>
                <a:t>Drivers</a:t>
              </a:r>
            </a:p>
          </p:txBody>
        </p:sp>
      </p:grpSp>
      <p:sp>
        <p:nvSpPr>
          <p:cNvPr id="16" name="Rectangle: Rounded Corners 49">
            <a:extLst>
              <a:ext uri="{FF2B5EF4-FFF2-40B4-BE49-F238E27FC236}">
                <a16:creationId xmlns:a16="http://schemas.microsoft.com/office/drawing/2014/main" id="{960605BE-F1C9-12BC-2664-A35B2ECDD78C}"/>
              </a:ext>
            </a:extLst>
          </p:cNvPr>
          <p:cNvSpPr/>
          <p:nvPr/>
        </p:nvSpPr>
        <p:spPr bwMode="gray">
          <a:xfrm>
            <a:off x="803938" y="1449390"/>
            <a:ext cx="2775936"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7" name="Group 16">
            <a:extLst>
              <a:ext uri="{FF2B5EF4-FFF2-40B4-BE49-F238E27FC236}">
                <a16:creationId xmlns:a16="http://schemas.microsoft.com/office/drawing/2014/main" id="{062AC304-36FC-EA13-D47A-F3BF8BE4E025}"/>
              </a:ext>
            </a:extLst>
          </p:cNvPr>
          <p:cNvGrpSpPr/>
          <p:nvPr/>
        </p:nvGrpSpPr>
        <p:grpSpPr bwMode="gray">
          <a:xfrm>
            <a:off x="515938" y="1722262"/>
            <a:ext cx="576000" cy="576000"/>
            <a:chOff x="871828" y="1468857"/>
            <a:chExt cx="576000" cy="576000"/>
          </a:xfrm>
        </p:grpSpPr>
        <p:sp>
          <p:nvSpPr>
            <p:cNvPr id="55" name="Oval 54">
              <a:extLst>
                <a:ext uri="{FF2B5EF4-FFF2-40B4-BE49-F238E27FC236}">
                  <a16:creationId xmlns:a16="http://schemas.microsoft.com/office/drawing/2014/main" id="{0BFFB2AE-7019-963F-2B63-C72279D4C272}"/>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56" name="Graphic 55">
              <a:extLst>
                <a:ext uri="{FF2B5EF4-FFF2-40B4-BE49-F238E27FC236}">
                  <a16:creationId xmlns:a16="http://schemas.microsoft.com/office/drawing/2014/main" id="{145727D8-8D04-0205-D8E3-2DB435A58CB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bwMode="gray">
            <a:xfrm>
              <a:off x="1007798" y="1604828"/>
              <a:ext cx="304061" cy="304061"/>
            </a:xfrm>
            <a:prstGeom prst="rect">
              <a:avLst/>
            </a:prstGeom>
          </p:spPr>
        </p:pic>
      </p:grpSp>
      <p:sp>
        <p:nvSpPr>
          <p:cNvPr id="18" name="Rectangle 17">
            <a:extLst>
              <a:ext uri="{FF2B5EF4-FFF2-40B4-BE49-F238E27FC236}">
                <a16:creationId xmlns:a16="http://schemas.microsoft.com/office/drawing/2014/main" id="{F7B65FC7-192F-E404-3DC2-A944A4421F63}"/>
              </a:ext>
            </a:extLst>
          </p:cNvPr>
          <p:cNvSpPr/>
          <p:nvPr/>
        </p:nvSpPr>
        <p:spPr bwMode="gray">
          <a:xfrm>
            <a:off x="1131600" y="1713242"/>
            <a:ext cx="2034888" cy="584775"/>
          </a:xfrm>
          <a:prstGeom prst="rect">
            <a:avLst/>
          </a:prstGeom>
        </p:spPr>
        <p:txBody>
          <a:bodyPr wrap="square">
            <a:spAutoFit/>
          </a:bodyPr>
          <a:lstStyle/>
          <a:p>
            <a:pPr lvl="0"/>
            <a:r>
              <a:rPr lang="en-US" sz="1600" b="1" noProof="0" dirty="0">
                <a:solidFill>
                  <a:schemeClr val="tx2"/>
                </a:solidFill>
                <a:cs typeface="Arial Narrow" panose="020B0604020202020204" pitchFamily="34" charset="0"/>
              </a:rPr>
              <a:t>Quick Start Guide Evaluation Kit</a:t>
            </a:r>
          </a:p>
        </p:txBody>
      </p:sp>
      <p:sp>
        <p:nvSpPr>
          <p:cNvPr id="19" name="Rectangle: Rounded Corners 49">
            <a:extLst>
              <a:ext uri="{FF2B5EF4-FFF2-40B4-BE49-F238E27FC236}">
                <a16:creationId xmlns:a16="http://schemas.microsoft.com/office/drawing/2014/main" id="{0020DA86-BF47-2B5D-AA4E-EAB9F1880569}"/>
              </a:ext>
            </a:extLst>
          </p:cNvPr>
          <p:cNvSpPr/>
          <p:nvPr/>
        </p:nvSpPr>
        <p:spPr bwMode="gray">
          <a:xfrm>
            <a:off x="803938" y="2763840"/>
            <a:ext cx="2775936"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0" name="Group 19">
            <a:extLst>
              <a:ext uri="{FF2B5EF4-FFF2-40B4-BE49-F238E27FC236}">
                <a16:creationId xmlns:a16="http://schemas.microsoft.com/office/drawing/2014/main" id="{41656FEA-9129-F8DE-1477-17EF5B878EC2}"/>
              </a:ext>
            </a:extLst>
          </p:cNvPr>
          <p:cNvGrpSpPr/>
          <p:nvPr/>
        </p:nvGrpSpPr>
        <p:grpSpPr bwMode="gray">
          <a:xfrm>
            <a:off x="515938" y="3036712"/>
            <a:ext cx="576000" cy="576000"/>
            <a:chOff x="871828" y="1468857"/>
            <a:chExt cx="576000" cy="576000"/>
          </a:xfrm>
        </p:grpSpPr>
        <p:sp>
          <p:nvSpPr>
            <p:cNvPr id="53" name="Oval 52">
              <a:extLst>
                <a:ext uri="{FF2B5EF4-FFF2-40B4-BE49-F238E27FC236}">
                  <a16:creationId xmlns:a16="http://schemas.microsoft.com/office/drawing/2014/main" id="{22B63734-A546-3151-7E38-CA2F45711FEB}"/>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54" name="Graphic 53">
              <a:extLst>
                <a:ext uri="{FF2B5EF4-FFF2-40B4-BE49-F238E27FC236}">
                  <a16:creationId xmlns:a16="http://schemas.microsoft.com/office/drawing/2014/main" id="{1AEAB097-AF75-501E-833C-A42CE59F5EA5}"/>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bwMode="gray">
            <a:xfrm>
              <a:off x="1007798" y="1604828"/>
              <a:ext cx="304061" cy="304061"/>
            </a:xfrm>
            <a:prstGeom prst="rect">
              <a:avLst/>
            </a:prstGeom>
          </p:spPr>
        </p:pic>
      </p:grpSp>
      <p:sp>
        <p:nvSpPr>
          <p:cNvPr id="21" name="Rectangle 20">
            <a:extLst>
              <a:ext uri="{FF2B5EF4-FFF2-40B4-BE49-F238E27FC236}">
                <a16:creationId xmlns:a16="http://schemas.microsoft.com/office/drawing/2014/main" id="{283A4BE6-7D5B-FEF6-43AB-C1AC2CBE286B}"/>
              </a:ext>
            </a:extLst>
          </p:cNvPr>
          <p:cNvSpPr/>
          <p:nvPr/>
        </p:nvSpPr>
        <p:spPr bwMode="gray">
          <a:xfrm>
            <a:off x="1131600" y="3155434"/>
            <a:ext cx="2034888" cy="338554"/>
          </a:xfrm>
          <a:prstGeom prst="rect">
            <a:avLst/>
          </a:prstGeom>
        </p:spPr>
        <p:txBody>
          <a:bodyPr wrap="square" anchor="ctr">
            <a:spAutoFit/>
          </a:bodyPr>
          <a:lstStyle/>
          <a:p>
            <a:pPr lvl="0"/>
            <a:r>
              <a:rPr lang="en-US" sz="1600" b="1" noProof="0" dirty="0">
                <a:solidFill>
                  <a:schemeClr val="tx2"/>
                </a:solidFill>
                <a:cs typeface="Arial Narrow" panose="020B0604020202020204" pitchFamily="34" charset="0"/>
              </a:rPr>
              <a:t>Documentation</a:t>
            </a:r>
          </a:p>
        </p:txBody>
      </p:sp>
      <p:pic>
        <p:nvPicPr>
          <p:cNvPr id="68" name="Picture 67">
            <a:extLst>
              <a:ext uri="{FF2B5EF4-FFF2-40B4-BE49-F238E27FC236}">
                <a16:creationId xmlns:a16="http://schemas.microsoft.com/office/drawing/2014/main" id="{7789CDF0-F6B9-1BC3-43A9-830BF0F5199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6167"/>
          <a:stretch/>
        </p:blipFill>
        <p:spPr bwMode="gray">
          <a:xfrm>
            <a:off x="7506845" y="1449918"/>
            <a:ext cx="3553555" cy="4647922"/>
          </a:xfrm>
          <a:prstGeom prst="rect">
            <a:avLst/>
          </a:prstGeom>
        </p:spPr>
      </p:pic>
      <p:sp>
        <p:nvSpPr>
          <p:cNvPr id="69" name="Footer Placeholder 3">
            <a:extLst>
              <a:ext uri="{FF2B5EF4-FFF2-40B4-BE49-F238E27FC236}">
                <a16:creationId xmlns:a16="http://schemas.microsoft.com/office/drawing/2014/main" id="{2C492F6B-7506-4D6A-E4F1-7AA2D5CE6CC7}"/>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70" name="Slide Number Placeholder 4">
            <a:extLst>
              <a:ext uri="{FF2B5EF4-FFF2-40B4-BE49-F238E27FC236}">
                <a16:creationId xmlns:a16="http://schemas.microsoft.com/office/drawing/2014/main" id="{2F4097AC-BA23-1D71-4765-9ABB52C28355}"/>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39</a:t>
            </a:fld>
            <a:endParaRPr lang="en-US" noProof="0" dirty="0"/>
          </a:p>
        </p:txBody>
      </p:sp>
    </p:spTree>
    <p:extLst>
      <p:ext uri="{BB962C8B-B14F-4D97-AF65-F5344CB8AC3E}">
        <p14:creationId xmlns:p14="http://schemas.microsoft.com/office/powerpoint/2010/main" val="7753167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2" descr="Formaldehyde Sensirion">
            <a:extLst>
              <a:ext uri="{FF2B5EF4-FFF2-40B4-BE49-F238E27FC236}">
                <a16:creationId xmlns:a16="http://schemas.microsoft.com/office/drawing/2014/main" id="{C5AFDDF9-E43C-48BB-AA01-3329FA148B56}"/>
              </a:ext>
            </a:extLst>
          </p:cNvPr>
          <p:cNvSpPr>
            <a:spLocks noChangeAspect="1" noChangeArrowheads="1"/>
          </p:cNvSpPr>
          <p:nvPr/>
        </p:nvSpPr>
        <p:spPr bwMode="gray">
          <a:xfrm>
            <a:off x="-1710777" y="236670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noProof="0" dirty="0"/>
          </a:p>
        </p:txBody>
      </p:sp>
      <p:sp>
        <p:nvSpPr>
          <p:cNvPr id="8" name="Title 7">
            <a:extLst>
              <a:ext uri="{FF2B5EF4-FFF2-40B4-BE49-F238E27FC236}">
                <a16:creationId xmlns:a16="http://schemas.microsoft.com/office/drawing/2014/main" id="{827ADD58-9C71-7D9C-D19D-7AEC6C2E1D22}"/>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Resources: www.sensirion.com/my-scd-ek </a:t>
            </a:r>
            <a:endParaRPr lang="en-US" noProof="0" dirty="0"/>
          </a:p>
        </p:txBody>
      </p:sp>
      <p:sp>
        <p:nvSpPr>
          <p:cNvPr id="11" name="Rectangle: Rounded Corners 49">
            <a:extLst>
              <a:ext uri="{FF2B5EF4-FFF2-40B4-BE49-F238E27FC236}">
                <a16:creationId xmlns:a16="http://schemas.microsoft.com/office/drawing/2014/main" id="{E909708B-6BD3-D92A-C706-5394B15C42E3}"/>
              </a:ext>
            </a:extLst>
          </p:cNvPr>
          <p:cNvSpPr/>
          <p:nvPr/>
        </p:nvSpPr>
        <p:spPr bwMode="gray">
          <a:xfrm>
            <a:off x="803938" y="1449390"/>
            <a:ext cx="2775936" cy="1154111"/>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bg1"/>
              </a:solidFill>
            </a:endParaRPr>
          </a:p>
        </p:txBody>
      </p:sp>
      <p:grpSp>
        <p:nvGrpSpPr>
          <p:cNvPr id="12" name="Group 11">
            <a:extLst>
              <a:ext uri="{FF2B5EF4-FFF2-40B4-BE49-F238E27FC236}">
                <a16:creationId xmlns:a16="http://schemas.microsoft.com/office/drawing/2014/main" id="{8108F145-60E2-C945-87A1-25AC475B64AF}"/>
              </a:ext>
            </a:extLst>
          </p:cNvPr>
          <p:cNvGrpSpPr/>
          <p:nvPr/>
        </p:nvGrpSpPr>
        <p:grpSpPr bwMode="gray">
          <a:xfrm>
            <a:off x="515938" y="1722262"/>
            <a:ext cx="576000" cy="576000"/>
            <a:chOff x="871828" y="1468857"/>
            <a:chExt cx="576000" cy="576000"/>
          </a:xfrm>
        </p:grpSpPr>
        <p:sp>
          <p:nvSpPr>
            <p:cNvPr id="13" name="Oval 12">
              <a:extLst>
                <a:ext uri="{FF2B5EF4-FFF2-40B4-BE49-F238E27FC236}">
                  <a16:creationId xmlns:a16="http://schemas.microsoft.com/office/drawing/2014/main" id="{F9216F3C-FC59-4EBA-7375-37B1A8DC3F9B}"/>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5" name="Graphic 14">
              <a:extLst>
                <a:ext uri="{FF2B5EF4-FFF2-40B4-BE49-F238E27FC236}">
                  <a16:creationId xmlns:a16="http://schemas.microsoft.com/office/drawing/2014/main" id="{8B2C66BF-D45D-6FAD-1675-9A55E5C163E8}"/>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bwMode="gray">
            <a:xfrm>
              <a:off x="1007798" y="1604828"/>
              <a:ext cx="304061" cy="304061"/>
            </a:xfrm>
            <a:prstGeom prst="rect">
              <a:avLst/>
            </a:prstGeom>
          </p:spPr>
        </p:pic>
      </p:grpSp>
      <p:sp>
        <p:nvSpPr>
          <p:cNvPr id="19" name="Rectangle 18">
            <a:extLst>
              <a:ext uri="{FF2B5EF4-FFF2-40B4-BE49-F238E27FC236}">
                <a16:creationId xmlns:a16="http://schemas.microsoft.com/office/drawing/2014/main" id="{A68F4379-B1E7-6B42-451B-E18DED6D70CB}"/>
              </a:ext>
            </a:extLst>
          </p:cNvPr>
          <p:cNvSpPr/>
          <p:nvPr/>
        </p:nvSpPr>
        <p:spPr bwMode="gray">
          <a:xfrm>
            <a:off x="1131600" y="1713242"/>
            <a:ext cx="2034888" cy="584775"/>
          </a:xfrm>
          <a:prstGeom prst="rect">
            <a:avLst/>
          </a:prstGeom>
        </p:spPr>
        <p:txBody>
          <a:bodyPr wrap="square">
            <a:spAutoFit/>
          </a:bodyPr>
          <a:lstStyle/>
          <a:p>
            <a:pPr lvl="0"/>
            <a:r>
              <a:rPr lang="en-US" sz="1600" b="1" noProof="0" dirty="0">
                <a:solidFill>
                  <a:schemeClr val="bg1"/>
                </a:solidFill>
                <a:cs typeface="Arial Narrow" panose="020B0604020202020204" pitchFamily="34" charset="0"/>
              </a:rPr>
              <a:t>Quick Start Guide Evaluation Kit</a:t>
            </a:r>
          </a:p>
        </p:txBody>
      </p:sp>
      <p:sp>
        <p:nvSpPr>
          <p:cNvPr id="76" name="Rectangle: Rounded Corners 49">
            <a:extLst>
              <a:ext uri="{FF2B5EF4-FFF2-40B4-BE49-F238E27FC236}">
                <a16:creationId xmlns:a16="http://schemas.microsoft.com/office/drawing/2014/main" id="{8A9C18E4-4195-F723-64E1-355BCC402283}"/>
              </a:ext>
            </a:extLst>
          </p:cNvPr>
          <p:cNvSpPr/>
          <p:nvPr/>
        </p:nvSpPr>
        <p:spPr bwMode="gray">
          <a:xfrm>
            <a:off x="3731903" y="1449389"/>
            <a:ext cx="7333488" cy="4648452"/>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77" name="Group 76">
            <a:extLst>
              <a:ext uri="{FF2B5EF4-FFF2-40B4-BE49-F238E27FC236}">
                <a16:creationId xmlns:a16="http://schemas.microsoft.com/office/drawing/2014/main" id="{218430A4-5EB5-73DA-4807-4C7BF4BFFA3C}"/>
              </a:ext>
            </a:extLst>
          </p:cNvPr>
          <p:cNvGrpSpPr/>
          <p:nvPr/>
        </p:nvGrpSpPr>
        <p:grpSpPr bwMode="gray">
          <a:xfrm>
            <a:off x="4758876" y="1828474"/>
            <a:ext cx="5922253" cy="2421618"/>
            <a:chOff x="242812" y="2241565"/>
            <a:chExt cx="9194372" cy="3759593"/>
          </a:xfrm>
        </p:grpSpPr>
        <p:grpSp>
          <p:nvGrpSpPr>
            <p:cNvPr id="78" name="Group 77">
              <a:extLst>
                <a:ext uri="{FF2B5EF4-FFF2-40B4-BE49-F238E27FC236}">
                  <a16:creationId xmlns:a16="http://schemas.microsoft.com/office/drawing/2014/main" id="{EC397349-CCC9-4E38-B43A-D3D29474648C}"/>
                </a:ext>
              </a:extLst>
            </p:cNvPr>
            <p:cNvGrpSpPr/>
            <p:nvPr/>
          </p:nvGrpSpPr>
          <p:grpSpPr bwMode="gray">
            <a:xfrm>
              <a:off x="242812" y="2241565"/>
              <a:ext cx="6811573" cy="3759593"/>
              <a:chOff x="839788" y="2015678"/>
              <a:chExt cx="6764216" cy="3693615"/>
            </a:xfrm>
          </p:grpSpPr>
          <p:pic>
            <p:nvPicPr>
              <p:cNvPr id="101" name="Picture 100">
                <a:extLst>
                  <a:ext uri="{FF2B5EF4-FFF2-40B4-BE49-F238E27FC236}">
                    <a16:creationId xmlns:a16="http://schemas.microsoft.com/office/drawing/2014/main" id="{3A6DC342-8927-192D-338C-9B1F9046BE7F}"/>
                  </a:ext>
                </a:extLst>
              </p:cNvPr>
              <p:cNvPicPr>
                <a:picLocks noChangeAspect="1"/>
              </p:cNvPicPr>
              <p:nvPr/>
            </p:nvPicPr>
            <p:blipFill>
              <a:blip r:embed="rId5"/>
              <a:stretch>
                <a:fillRect/>
              </a:stretch>
            </p:blipFill>
            <p:spPr bwMode="gray">
              <a:xfrm>
                <a:off x="839788" y="2015678"/>
                <a:ext cx="6764216" cy="3693615"/>
              </a:xfrm>
              <a:prstGeom prst="rect">
                <a:avLst/>
              </a:prstGeom>
              <a:effectLst>
                <a:outerShdw blurRad="419100" dist="38100" dir="2700000" algn="tl" rotWithShape="0">
                  <a:prstClr val="black">
                    <a:alpha val="19000"/>
                  </a:prstClr>
                </a:outerShdw>
              </a:effectLst>
            </p:spPr>
          </p:pic>
          <p:sp>
            <p:nvSpPr>
              <p:cNvPr id="102" name="Rectangle 101">
                <a:extLst>
                  <a:ext uri="{FF2B5EF4-FFF2-40B4-BE49-F238E27FC236}">
                    <a16:creationId xmlns:a16="http://schemas.microsoft.com/office/drawing/2014/main" id="{78F1FCB1-5BC3-FA09-57B4-4E9FB9D5F441}"/>
                  </a:ext>
                </a:extLst>
              </p:cNvPr>
              <p:cNvSpPr/>
              <p:nvPr/>
            </p:nvSpPr>
            <p:spPr bwMode="gray">
              <a:xfrm>
                <a:off x="1592271" y="4679056"/>
                <a:ext cx="5257980" cy="683368"/>
              </a:xfrm>
              <a:prstGeom prst="rect">
                <a:avLst/>
              </a:pr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pic>
            <p:nvPicPr>
              <p:cNvPr id="103" name="Picture 102">
                <a:extLst>
                  <a:ext uri="{FF2B5EF4-FFF2-40B4-BE49-F238E27FC236}">
                    <a16:creationId xmlns:a16="http://schemas.microsoft.com/office/drawing/2014/main" id="{2E5599BB-2828-89B8-ADBF-DB05F0E6435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263"/>
              <a:stretch/>
            </p:blipFill>
            <p:spPr bwMode="gray">
              <a:xfrm>
                <a:off x="1592271" y="2159081"/>
                <a:ext cx="5253205" cy="2883710"/>
              </a:xfrm>
              <a:prstGeom prst="rect">
                <a:avLst/>
              </a:prstGeom>
            </p:spPr>
          </p:pic>
        </p:grpSp>
        <p:sp>
          <p:nvSpPr>
            <p:cNvPr id="79" name="Rectangle: Rounded Corners 4">
              <a:extLst>
                <a:ext uri="{FF2B5EF4-FFF2-40B4-BE49-F238E27FC236}">
                  <a16:creationId xmlns:a16="http://schemas.microsoft.com/office/drawing/2014/main" id="{5770D811-2A1B-3E80-C99C-088215FB4314}"/>
                </a:ext>
              </a:extLst>
            </p:cNvPr>
            <p:cNvSpPr/>
            <p:nvPr/>
          </p:nvSpPr>
          <p:spPr bwMode="gray">
            <a:xfrm>
              <a:off x="6739911" y="2489644"/>
              <a:ext cx="2697273" cy="425885"/>
            </a:xfrm>
            <a:prstGeom prst="rect">
              <a:avLst/>
            </a:prstGeom>
            <a:solidFill>
              <a:srgbClr val="FEFEFE"/>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1050" b="1" i="0" u="none" strike="noStrike" kern="1200" cap="none" spc="0" normalizeH="0" baseline="0" noProof="0" dirty="0">
                  <a:ln>
                    <a:noFill/>
                  </a:ln>
                  <a:solidFill>
                    <a:schemeClr val="tx1"/>
                  </a:solidFill>
                  <a:effectLst/>
                  <a:uLnTx/>
                  <a:uFillTx/>
                  <a:latin typeface="+mj-lt"/>
                  <a:ea typeface="+mn-ea"/>
                  <a:cs typeface="+mn-cs"/>
                </a:rPr>
                <a:t>Sensor settings</a:t>
              </a:r>
            </a:p>
          </p:txBody>
        </p:sp>
        <p:sp>
          <p:nvSpPr>
            <p:cNvPr id="80" name="Rectangle: Rounded Corners 4">
              <a:extLst>
                <a:ext uri="{FF2B5EF4-FFF2-40B4-BE49-F238E27FC236}">
                  <a16:creationId xmlns:a16="http://schemas.microsoft.com/office/drawing/2014/main" id="{1A312B2D-BE5E-BF0F-8D78-8F7594869A94}"/>
                </a:ext>
              </a:extLst>
            </p:cNvPr>
            <p:cNvSpPr/>
            <p:nvPr/>
          </p:nvSpPr>
          <p:spPr bwMode="gray">
            <a:xfrm>
              <a:off x="6739911" y="3376273"/>
              <a:ext cx="2697273" cy="425885"/>
            </a:xfrm>
            <a:prstGeom prst="rect">
              <a:avLst/>
            </a:prstGeom>
            <a:solidFill>
              <a:srgbClr val="FEFEFE"/>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noProof="0" dirty="0">
                  <a:solidFill>
                    <a:schemeClr val="tx1"/>
                  </a:solidFill>
                  <a:latin typeface="+mj-lt"/>
                </a:rPr>
                <a:t>RH Output</a:t>
              </a:r>
              <a:endParaRPr kumimoji="0" lang="en-US" sz="1050" b="1" i="0" u="none" strike="noStrike" kern="1200" cap="none" spc="0" normalizeH="0" baseline="0" noProof="0" dirty="0">
                <a:ln>
                  <a:noFill/>
                </a:ln>
                <a:solidFill>
                  <a:schemeClr val="tx1"/>
                </a:solidFill>
                <a:effectLst/>
                <a:uLnTx/>
                <a:uFillTx/>
                <a:latin typeface="+mj-lt"/>
                <a:ea typeface="+mn-ea"/>
                <a:cs typeface="+mn-cs"/>
              </a:endParaRPr>
            </a:p>
          </p:txBody>
        </p:sp>
        <p:sp>
          <p:nvSpPr>
            <p:cNvPr id="81" name="Rectangle: Rounded Corners 4">
              <a:extLst>
                <a:ext uri="{FF2B5EF4-FFF2-40B4-BE49-F238E27FC236}">
                  <a16:creationId xmlns:a16="http://schemas.microsoft.com/office/drawing/2014/main" id="{CC7AD7C4-DBAA-F093-7C7A-AE285C89C819}"/>
                </a:ext>
              </a:extLst>
            </p:cNvPr>
            <p:cNvSpPr/>
            <p:nvPr/>
          </p:nvSpPr>
          <p:spPr bwMode="gray">
            <a:xfrm>
              <a:off x="6739911" y="4262904"/>
              <a:ext cx="2697273" cy="425885"/>
            </a:xfrm>
            <a:prstGeom prst="rect">
              <a:avLst/>
            </a:prstGeom>
            <a:solidFill>
              <a:srgbClr val="FEFEFE"/>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1050" b="1" i="0" u="none" strike="noStrike" kern="1200" cap="none" spc="0" normalizeH="0" baseline="0" noProof="0" dirty="0">
                  <a:ln>
                    <a:noFill/>
                  </a:ln>
                  <a:solidFill>
                    <a:schemeClr val="tx1"/>
                  </a:solidFill>
                  <a:effectLst/>
                  <a:uLnTx/>
                  <a:uFillTx/>
                  <a:latin typeface="+mj-lt"/>
                  <a:ea typeface="+mn-ea"/>
                  <a:cs typeface="+mn-cs"/>
                </a:rPr>
                <a:t>T Output</a:t>
              </a:r>
            </a:p>
          </p:txBody>
        </p:sp>
        <p:sp>
          <p:nvSpPr>
            <p:cNvPr id="82" name="Rectangle: Rounded Corners 4">
              <a:extLst>
                <a:ext uri="{FF2B5EF4-FFF2-40B4-BE49-F238E27FC236}">
                  <a16:creationId xmlns:a16="http://schemas.microsoft.com/office/drawing/2014/main" id="{6FBAC297-EA60-96DC-2956-BBC15D40B738}"/>
                </a:ext>
              </a:extLst>
            </p:cNvPr>
            <p:cNvSpPr/>
            <p:nvPr/>
          </p:nvSpPr>
          <p:spPr bwMode="gray">
            <a:xfrm>
              <a:off x="6739911" y="5149535"/>
              <a:ext cx="2697273" cy="425885"/>
            </a:xfrm>
            <a:prstGeom prst="rect">
              <a:avLst/>
            </a:prstGeom>
            <a:solidFill>
              <a:srgbClr val="FEFEFE"/>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0" lang="en-US" sz="1050" b="1" i="0" u="none" strike="noStrike" kern="1200" cap="none" spc="0" normalizeH="0" baseline="0" noProof="0" dirty="0">
                  <a:ln>
                    <a:noFill/>
                  </a:ln>
                  <a:solidFill>
                    <a:schemeClr val="tx1"/>
                  </a:solidFill>
                  <a:effectLst/>
                  <a:uLnTx/>
                  <a:uFillTx/>
                  <a:latin typeface="+mj-lt"/>
                  <a:ea typeface="+mn-ea"/>
                  <a:cs typeface="+mn-cs"/>
                </a:rPr>
                <a:t>CO</a:t>
              </a:r>
              <a:r>
                <a:rPr kumimoji="0" lang="en-US" sz="1050" b="1" i="0" u="none" strike="noStrike" kern="1200" cap="none" spc="0" normalizeH="0" baseline="-25000" noProof="0" dirty="0">
                  <a:ln>
                    <a:noFill/>
                  </a:ln>
                  <a:solidFill>
                    <a:schemeClr val="tx1"/>
                  </a:solidFill>
                  <a:effectLst/>
                  <a:uLnTx/>
                  <a:uFillTx/>
                  <a:latin typeface="+mj-lt"/>
                  <a:ea typeface="+mn-ea"/>
                  <a:cs typeface="+mn-cs"/>
                </a:rPr>
                <a:t>2 </a:t>
              </a:r>
              <a:r>
                <a:rPr kumimoji="0" lang="en-US" sz="1050" b="1" i="0" u="none" strike="noStrike" kern="1200" cap="none" spc="0" normalizeH="0" baseline="0" noProof="0" dirty="0">
                  <a:ln>
                    <a:noFill/>
                  </a:ln>
                  <a:solidFill>
                    <a:schemeClr val="tx1"/>
                  </a:solidFill>
                  <a:effectLst/>
                  <a:uLnTx/>
                  <a:uFillTx/>
                  <a:latin typeface="+mj-lt"/>
                  <a:ea typeface="+mn-ea"/>
                  <a:cs typeface="+mn-cs"/>
                </a:rPr>
                <a:t>Output</a:t>
              </a:r>
            </a:p>
          </p:txBody>
        </p:sp>
        <p:grpSp>
          <p:nvGrpSpPr>
            <p:cNvPr id="83" name="Group 82">
              <a:extLst>
                <a:ext uri="{FF2B5EF4-FFF2-40B4-BE49-F238E27FC236}">
                  <a16:creationId xmlns:a16="http://schemas.microsoft.com/office/drawing/2014/main" id="{4D9B2E79-9219-D4DF-54D3-B356D0B7D198}"/>
                </a:ext>
              </a:extLst>
            </p:cNvPr>
            <p:cNvGrpSpPr/>
            <p:nvPr/>
          </p:nvGrpSpPr>
          <p:grpSpPr bwMode="gray">
            <a:xfrm>
              <a:off x="2126673" y="3370134"/>
              <a:ext cx="152400" cy="152400"/>
              <a:chOff x="1905966" y="3935696"/>
              <a:chExt cx="152400" cy="152400"/>
            </a:xfrm>
          </p:grpSpPr>
          <p:sp>
            <p:nvSpPr>
              <p:cNvPr id="99" name="Oval 98">
                <a:extLst>
                  <a:ext uri="{FF2B5EF4-FFF2-40B4-BE49-F238E27FC236}">
                    <a16:creationId xmlns:a16="http://schemas.microsoft.com/office/drawing/2014/main" id="{2E7C4C8D-A318-2ACF-6FF2-9C2E5C759E90}"/>
                  </a:ext>
                </a:extLst>
              </p:cNvPr>
              <p:cNvSpPr/>
              <p:nvPr/>
            </p:nvSpPr>
            <p:spPr bwMode="gray">
              <a:xfrm>
                <a:off x="1939603" y="3969333"/>
                <a:ext cx="85126" cy="8512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sp>
            <p:nvSpPr>
              <p:cNvPr id="100" name="Oval 99">
                <a:extLst>
                  <a:ext uri="{FF2B5EF4-FFF2-40B4-BE49-F238E27FC236}">
                    <a16:creationId xmlns:a16="http://schemas.microsoft.com/office/drawing/2014/main" id="{4B877041-5EF7-2667-84F3-201F13E8602D}"/>
                  </a:ext>
                </a:extLst>
              </p:cNvPr>
              <p:cNvSpPr/>
              <p:nvPr/>
            </p:nvSpPr>
            <p:spPr bwMode="gray">
              <a:xfrm>
                <a:off x="1905966" y="3935696"/>
                <a:ext cx="152400" cy="152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grpSp>
        <p:grpSp>
          <p:nvGrpSpPr>
            <p:cNvPr id="84" name="Group 83">
              <a:extLst>
                <a:ext uri="{FF2B5EF4-FFF2-40B4-BE49-F238E27FC236}">
                  <a16:creationId xmlns:a16="http://schemas.microsoft.com/office/drawing/2014/main" id="{B408645A-1C25-BC7A-21A8-0F903FA57C8D}"/>
                </a:ext>
              </a:extLst>
            </p:cNvPr>
            <p:cNvGrpSpPr/>
            <p:nvPr/>
          </p:nvGrpSpPr>
          <p:grpSpPr bwMode="gray">
            <a:xfrm>
              <a:off x="3868282" y="3486896"/>
              <a:ext cx="152400" cy="152400"/>
              <a:chOff x="1905966" y="3935696"/>
              <a:chExt cx="152400" cy="152400"/>
            </a:xfrm>
          </p:grpSpPr>
          <p:sp>
            <p:nvSpPr>
              <p:cNvPr id="97" name="Oval 96">
                <a:extLst>
                  <a:ext uri="{FF2B5EF4-FFF2-40B4-BE49-F238E27FC236}">
                    <a16:creationId xmlns:a16="http://schemas.microsoft.com/office/drawing/2014/main" id="{3A9321E9-1858-EED1-B735-B76524B9A90A}"/>
                  </a:ext>
                </a:extLst>
              </p:cNvPr>
              <p:cNvSpPr/>
              <p:nvPr/>
            </p:nvSpPr>
            <p:spPr bwMode="gray">
              <a:xfrm>
                <a:off x="1939603" y="3969333"/>
                <a:ext cx="85126" cy="8512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sp>
            <p:nvSpPr>
              <p:cNvPr id="98" name="Oval 97">
                <a:extLst>
                  <a:ext uri="{FF2B5EF4-FFF2-40B4-BE49-F238E27FC236}">
                    <a16:creationId xmlns:a16="http://schemas.microsoft.com/office/drawing/2014/main" id="{82BB7616-1BD7-6C53-9E13-965EB09BE48C}"/>
                  </a:ext>
                </a:extLst>
              </p:cNvPr>
              <p:cNvSpPr/>
              <p:nvPr/>
            </p:nvSpPr>
            <p:spPr bwMode="gray">
              <a:xfrm>
                <a:off x="1905966" y="3935696"/>
                <a:ext cx="152400" cy="152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grpSp>
        <p:grpSp>
          <p:nvGrpSpPr>
            <p:cNvPr id="85" name="Group 84">
              <a:extLst>
                <a:ext uri="{FF2B5EF4-FFF2-40B4-BE49-F238E27FC236}">
                  <a16:creationId xmlns:a16="http://schemas.microsoft.com/office/drawing/2014/main" id="{C3E97C95-060C-9C6F-B427-6846043FC0CB}"/>
                </a:ext>
              </a:extLst>
            </p:cNvPr>
            <p:cNvGrpSpPr/>
            <p:nvPr/>
          </p:nvGrpSpPr>
          <p:grpSpPr bwMode="gray">
            <a:xfrm>
              <a:off x="5377159" y="3159903"/>
              <a:ext cx="152400" cy="152400"/>
              <a:chOff x="1905966" y="3935696"/>
              <a:chExt cx="152400" cy="152400"/>
            </a:xfrm>
          </p:grpSpPr>
          <p:sp>
            <p:nvSpPr>
              <p:cNvPr id="95" name="Oval 94">
                <a:extLst>
                  <a:ext uri="{FF2B5EF4-FFF2-40B4-BE49-F238E27FC236}">
                    <a16:creationId xmlns:a16="http://schemas.microsoft.com/office/drawing/2014/main" id="{A5682C98-40DF-9179-F61A-524BF617E33C}"/>
                  </a:ext>
                </a:extLst>
              </p:cNvPr>
              <p:cNvSpPr/>
              <p:nvPr/>
            </p:nvSpPr>
            <p:spPr bwMode="gray">
              <a:xfrm>
                <a:off x="1939603" y="3969333"/>
                <a:ext cx="85126" cy="8512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sp>
            <p:nvSpPr>
              <p:cNvPr id="96" name="Oval 95">
                <a:extLst>
                  <a:ext uri="{FF2B5EF4-FFF2-40B4-BE49-F238E27FC236}">
                    <a16:creationId xmlns:a16="http://schemas.microsoft.com/office/drawing/2014/main" id="{A0A92FAE-6F13-0E04-DE79-77BD59E8567E}"/>
                  </a:ext>
                </a:extLst>
              </p:cNvPr>
              <p:cNvSpPr/>
              <p:nvPr/>
            </p:nvSpPr>
            <p:spPr bwMode="gray">
              <a:xfrm>
                <a:off x="1905966" y="3935696"/>
                <a:ext cx="152400" cy="152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grpSp>
        <p:grpSp>
          <p:nvGrpSpPr>
            <p:cNvPr id="88" name="Group 87">
              <a:extLst>
                <a:ext uri="{FF2B5EF4-FFF2-40B4-BE49-F238E27FC236}">
                  <a16:creationId xmlns:a16="http://schemas.microsoft.com/office/drawing/2014/main" id="{CD5FEA8E-64A7-530C-75F1-A69A878F9845}"/>
                </a:ext>
              </a:extLst>
            </p:cNvPr>
            <p:cNvGrpSpPr/>
            <p:nvPr/>
          </p:nvGrpSpPr>
          <p:grpSpPr bwMode="gray">
            <a:xfrm>
              <a:off x="4308005" y="4355132"/>
              <a:ext cx="152400" cy="152400"/>
              <a:chOff x="1905966" y="3935696"/>
              <a:chExt cx="152400" cy="152400"/>
            </a:xfrm>
          </p:grpSpPr>
          <p:sp>
            <p:nvSpPr>
              <p:cNvPr id="93" name="Oval 92">
                <a:extLst>
                  <a:ext uri="{FF2B5EF4-FFF2-40B4-BE49-F238E27FC236}">
                    <a16:creationId xmlns:a16="http://schemas.microsoft.com/office/drawing/2014/main" id="{7AF516AF-49B0-DCEC-94E5-7E60F1F7061E}"/>
                  </a:ext>
                </a:extLst>
              </p:cNvPr>
              <p:cNvSpPr/>
              <p:nvPr/>
            </p:nvSpPr>
            <p:spPr bwMode="gray">
              <a:xfrm>
                <a:off x="1939603" y="3969333"/>
                <a:ext cx="85126" cy="8512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sp>
            <p:nvSpPr>
              <p:cNvPr id="94" name="Oval 93">
                <a:extLst>
                  <a:ext uri="{FF2B5EF4-FFF2-40B4-BE49-F238E27FC236}">
                    <a16:creationId xmlns:a16="http://schemas.microsoft.com/office/drawing/2014/main" id="{FFDB6075-4574-3A85-CBA3-8A1FB707731C}"/>
                  </a:ext>
                </a:extLst>
              </p:cNvPr>
              <p:cNvSpPr/>
              <p:nvPr/>
            </p:nvSpPr>
            <p:spPr bwMode="gray">
              <a:xfrm>
                <a:off x="1905966" y="3935696"/>
                <a:ext cx="152400" cy="152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grpSp>
        <p:sp>
          <p:nvSpPr>
            <p:cNvPr id="89" name="Freeform 111">
              <a:extLst>
                <a:ext uri="{FF2B5EF4-FFF2-40B4-BE49-F238E27FC236}">
                  <a16:creationId xmlns:a16="http://schemas.microsoft.com/office/drawing/2014/main" id="{33775A18-1804-E601-631F-C5A1BE58DE1B}"/>
                </a:ext>
              </a:extLst>
            </p:cNvPr>
            <p:cNvSpPr/>
            <p:nvPr/>
          </p:nvSpPr>
          <p:spPr bwMode="gray">
            <a:xfrm>
              <a:off x="2202873" y="2681073"/>
              <a:ext cx="4515064" cy="686766"/>
            </a:xfrm>
            <a:custGeom>
              <a:avLst/>
              <a:gdLst>
                <a:gd name="connsiteX0" fmla="*/ 4107766 w 4107766"/>
                <a:gd name="connsiteY0" fmla="*/ 0 h 422031"/>
                <a:gd name="connsiteX1" fmla="*/ 0 w 4107766"/>
                <a:gd name="connsiteY1" fmla="*/ 0 h 422031"/>
                <a:gd name="connsiteX2" fmla="*/ 0 w 4107766"/>
                <a:gd name="connsiteY2" fmla="*/ 422031 h 422031"/>
              </a:gdLst>
              <a:ahLst/>
              <a:cxnLst>
                <a:cxn ang="0">
                  <a:pos x="connsiteX0" y="connsiteY0"/>
                </a:cxn>
                <a:cxn ang="0">
                  <a:pos x="connsiteX1" y="connsiteY1"/>
                </a:cxn>
                <a:cxn ang="0">
                  <a:pos x="connsiteX2" y="connsiteY2"/>
                </a:cxn>
              </a:cxnLst>
              <a:rect l="l" t="t" r="r" b="b"/>
              <a:pathLst>
                <a:path w="4107766" h="422031">
                  <a:moveTo>
                    <a:pt x="4107766" y="0"/>
                  </a:moveTo>
                  <a:lnTo>
                    <a:pt x="0" y="0"/>
                  </a:lnTo>
                  <a:lnTo>
                    <a:pt x="0" y="422031"/>
                  </a:lnTo>
                </a:path>
              </a:pathLst>
            </a:custGeom>
            <a:noFill/>
            <a:ln w="19050">
              <a:solidFill>
                <a:schemeClr val="tx1"/>
              </a:solidFill>
              <a:head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cxnSp>
          <p:nvCxnSpPr>
            <p:cNvPr id="90" name="Straight Connector 89">
              <a:extLst>
                <a:ext uri="{FF2B5EF4-FFF2-40B4-BE49-F238E27FC236}">
                  <a16:creationId xmlns:a16="http://schemas.microsoft.com/office/drawing/2014/main" id="{09E29E34-0BD5-5DD4-8A40-67A9DD8F6B62}"/>
                </a:ext>
              </a:extLst>
            </p:cNvPr>
            <p:cNvCxnSpPr>
              <a:cxnSpLocks/>
              <a:stCxn id="98" idx="6"/>
            </p:cNvCxnSpPr>
            <p:nvPr/>
          </p:nvCxnSpPr>
          <p:spPr bwMode="gray">
            <a:xfrm>
              <a:off x="4020682" y="3563097"/>
              <a:ext cx="2719229" cy="26119"/>
            </a:xfrm>
            <a:prstGeom prst="line">
              <a:avLst/>
            </a:prstGeom>
            <a:ln w="19050">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91" name="Freeform 116">
              <a:extLst>
                <a:ext uri="{FF2B5EF4-FFF2-40B4-BE49-F238E27FC236}">
                  <a16:creationId xmlns:a16="http://schemas.microsoft.com/office/drawing/2014/main" id="{E95B9323-11BD-BCC8-0568-B8872B772B7C}"/>
                </a:ext>
              </a:extLst>
            </p:cNvPr>
            <p:cNvSpPr/>
            <p:nvPr/>
          </p:nvSpPr>
          <p:spPr bwMode="gray">
            <a:xfrm>
              <a:off x="5452090" y="3310126"/>
              <a:ext cx="1271345" cy="1133982"/>
            </a:xfrm>
            <a:custGeom>
              <a:avLst/>
              <a:gdLst>
                <a:gd name="connsiteX0" fmla="*/ 0 w 1872343"/>
                <a:gd name="connsiteY0" fmla="*/ 0 h 870857"/>
                <a:gd name="connsiteX1" fmla="*/ 0 w 1872343"/>
                <a:gd name="connsiteY1" fmla="*/ 870857 h 870857"/>
                <a:gd name="connsiteX2" fmla="*/ 1872343 w 1872343"/>
                <a:gd name="connsiteY2" fmla="*/ 870857 h 870857"/>
              </a:gdLst>
              <a:ahLst/>
              <a:cxnLst>
                <a:cxn ang="0">
                  <a:pos x="connsiteX0" y="connsiteY0"/>
                </a:cxn>
                <a:cxn ang="0">
                  <a:pos x="connsiteX1" y="connsiteY1"/>
                </a:cxn>
                <a:cxn ang="0">
                  <a:pos x="connsiteX2" y="connsiteY2"/>
                </a:cxn>
              </a:cxnLst>
              <a:rect l="l" t="t" r="r" b="b"/>
              <a:pathLst>
                <a:path w="1872343" h="870857">
                  <a:moveTo>
                    <a:pt x="0" y="0"/>
                  </a:moveTo>
                  <a:lnTo>
                    <a:pt x="0" y="870857"/>
                  </a:lnTo>
                  <a:lnTo>
                    <a:pt x="1872343" y="870857"/>
                  </a:lnTo>
                </a:path>
              </a:pathLst>
            </a:custGeom>
            <a:noFill/>
            <a:ln w="19050">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sp>
          <p:nvSpPr>
            <p:cNvPr id="92" name="Freeform 249">
              <a:extLst>
                <a:ext uri="{FF2B5EF4-FFF2-40B4-BE49-F238E27FC236}">
                  <a16:creationId xmlns:a16="http://schemas.microsoft.com/office/drawing/2014/main" id="{7C29E7D5-D767-3345-2D91-EEAB5435E93C}"/>
                </a:ext>
              </a:extLst>
            </p:cNvPr>
            <p:cNvSpPr/>
            <p:nvPr/>
          </p:nvSpPr>
          <p:spPr bwMode="gray">
            <a:xfrm>
              <a:off x="4380139" y="4507532"/>
              <a:ext cx="2337798" cy="831634"/>
            </a:xfrm>
            <a:custGeom>
              <a:avLst/>
              <a:gdLst>
                <a:gd name="connsiteX0" fmla="*/ 0 w 2425485"/>
                <a:gd name="connsiteY0" fmla="*/ 0 h 441702"/>
                <a:gd name="connsiteX1" fmla="*/ 0 w 2425485"/>
                <a:gd name="connsiteY1" fmla="*/ 441702 h 441702"/>
                <a:gd name="connsiteX2" fmla="*/ 2425485 w 2425485"/>
                <a:gd name="connsiteY2" fmla="*/ 441702 h 441702"/>
              </a:gdLst>
              <a:ahLst/>
              <a:cxnLst>
                <a:cxn ang="0">
                  <a:pos x="connsiteX0" y="connsiteY0"/>
                </a:cxn>
                <a:cxn ang="0">
                  <a:pos x="connsiteX1" y="connsiteY1"/>
                </a:cxn>
                <a:cxn ang="0">
                  <a:pos x="connsiteX2" y="connsiteY2"/>
                </a:cxn>
              </a:cxnLst>
              <a:rect l="l" t="t" r="r" b="b"/>
              <a:pathLst>
                <a:path w="2425485" h="441702">
                  <a:moveTo>
                    <a:pt x="0" y="0"/>
                  </a:moveTo>
                  <a:lnTo>
                    <a:pt x="0" y="441702"/>
                  </a:lnTo>
                  <a:lnTo>
                    <a:pt x="2425485" y="441702"/>
                  </a:lnTo>
                </a:path>
              </a:pathLst>
            </a:custGeom>
            <a:noFill/>
            <a:ln w="19050">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noProof="0" dirty="0">
                <a:latin typeface="+mj-lt"/>
              </a:endParaRPr>
            </a:p>
          </p:txBody>
        </p:sp>
      </p:grpSp>
      <p:sp>
        <p:nvSpPr>
          <p:cNvPr id="126" name="Oval 125">
            <a:extLst>
              <a:ext uri="{FF2B5EF4-FFF2-40B4-BE49-F238E27FC236}">
                <a16:creationId xmlns:a16="http://schemas.microsoft.com/office/drawing/2014/main" id="{35C4BDA1-2EBA-5598-0658-9DF4BDB4C019}"/>
              </a:ext>
            </a:extLst>
          </p:cNvPr>
          <p:cNvSpPr>
            <a:spLocks noChangeAspect="1"/>
          </p:cNvSpPr>
          <p:nvPr/>
        </p:nvSpPr>
        <p:spPr bwMode="gray">
          <a:xfrm>
            <a:off x="5047614" y="4647377"/>
            <a:ext cx="1052207" cy="1052206"/>
          </a:xfrm>
          <a:prstGeom prst="ellipse">
            <a:avLst/>
          </a:pr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21" name="Group 120">
            <a:extLst>
              <a:ext uri="{FF2B5EF4-FFF2-40B4-BE49-F238E27FC236}">
                <a16:creationId xmlns:a16="http://schemas.microsoft.com/office/drawing/2014/main" id="{0A66CAD4-D4D5-EB45-24FD-5561A404A93E}"/>
              </a:ext>
            </a:extLst>
          </p:cNvPr>
          <p:cNvGrpSpPr/>
          <p:nvPr/>
        </p:nvGrpSpPr>
        <p:grpSpPr bwMode="gray">
          <a:xfrm>
            <a:off x="5284489" y="4868546"/>
            <a:ext cx="578452" cy="578452"/>
            <a:chOff x="1061135" y="1047432"/>
            <a:chExt cx="1480171" cy="1480171"/>
          </a:xfrm>
        </p:grpSpPr>
        <p:pic>
          <p:nvPicPr>
            <p:cNvPr id="122" name="Picture 2" descr="Related image">
              <a:extLst>
                <a:ext uri="{FF2B5EF4-FFF2-40B4-BE49-F238E27FC236}">
                  <a16:creationId xmlns:a16="http://schemas.microsoft.com/office/drawing/2014/main" id="{17AAF62D-EF13-FFFD-D570-26D30F14D3B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gray">
            <a:xfrm>
              <a:off x="1061135" y="1047432"/>
              <a:ext cx="1480171" cy="1480171"/>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122">
              <a:extLst>
                <a:ext uri="{FF2B5EF4-FFF2-40B4-BE49-F238E27FC236}">
                  <a16:creationId xmlns:a16="http://schemas.microsoft.com/office/drawing/2014/main" id="{18724FE7-4DFE-01A6-9007-E4C1E7659BDF}"/>
                </a:ext>
              </a:extLst>
            </p:cNvPr>
            <p:cNvPicPr>
              <a:picLocks noChangeAspect="1"/>
            </p:cNvPicPr>
            <p:nvPr/>
          </p:nvPicPr>
          <p:blipFill>
            <a:blip r:embed="rId8"/>
            <a:stretch>
              <a:fillRect/>
            </a:stretch>
          </p:blipFill>
          <p:spPr bwMode="gray">
            <a:xfrm>
              <a:off x="1341328" y="1379783"/>
              <a:ext cx="860696" cy="148820"/>
            </a:xfrm>
            <a:prstGeom prst="rect">
              <a:avLst/>
            </a:prstGeom>
          </p:spPr>
        </p:pic>
        <p:pic>
          <p:nvPicPr>
            <p:cNvPr id="124" name="Picture 12" descr="Image result for graph icon">
              <a:extLst>
                <a:ext uri="{FF2B5EF4-FFF2-40B4-BE49-F238E27FC236}">
                  <a16:creationId xmlns:a16="http://schemas.microsoft.com/office/drawing/2014/main" id="{909028F3-4C60-6519-0291-971F0BFED833}"/>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gray">
            <a:xfrm>
              <a:off x="1520935" y="1548967"/>
              <a:ext cx="501480" cy="30271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6" name="Group 105">
            <a:extLst>
              <a:ext uri="{FF2B5EF4-FFF2-40B4-BE49-F238E27FC236}">
                <a16:creationId xmlns:a16="http://schemas.microsoft.com/office/drawing/2014/main" id="{B4F66E53-9509-B345-435B-8845BC8239F7}"/>
              </a:ext>
            </a:extLst>
          </p:cNvPr>
          <p:cNvGrpSpPr>
            <a:grpSpLocks noChangeAspect="1"/>
          </p:cNvGrpSpPr>
          <p:nvPr/>
        </p:nvGrpSpPr>
        <p:grpSpPr bwMode="gray">
          <a:xfrm>
            <a:off x="6663175" y="4656105"/>
            <a:ext cx="1031432" cy="1031430"/>
            <a:chOff x="7238899" y="4846672"/>
            <a:chExt cx="859526" cy="859525"/>
          </a:xfrm>
          <a:effectLst/>
        </p:grpSpPr>
        <p:sp>
          <p:nvSpPr>
            <p:cNvPr id="119" name="Oval 118">
              <a:extLst>
                <a:ext uri="{FF2B5EF4-FFF2-40B4-BE49-F238E27FC236}">
                  <a16:creationId xmlns:a16="http://schemas.microsoft.com/office/drawing/2014/main" id="{D2CB9F74-3150-0B4A-4D6C-453963A148D2}"/>
                </a:ext>
              </a:extLst>
            </p:cNvPr>
            <p:cNvSpPr>
              <a:spLocks noChangeAspect="1"/>
            </p:cNvSpPr>
            <p:nvPr/>
          </p:nvSpPr>
          <p:spPr bwMode="gray">
            <a:xfrm>
              <a:off x="7238899" y="4846672"/>
              <a:ext cx="859526" cy="859525"/>
            </a:xfrm>
            <a:prstGeom prst="ellipse">
              <a:avLst/>
            </a:pr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15" name="Picture 114" descr="A picture containing connector, dark&#10;&#10;Description automatically generated">
              <a:extLst>
                <a:ext uri="{FF2B5EF4-FFF2-40B4-BE49-F238E27FC236}">
                  <a16:creationId xmlns:a16="http://schemas.microsoft.com/office/drawing/2014/main" id="{295662B0-3E8C-01F6-426F-49D3B2D0D3C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bwMode="gray">
            <a:xfrm>
              <a:off x="7358946" y="5071717"/>
              <a:ext cx="622190" cy="412201"/>
            </a:xfrm>
            <a:prstGeom prst="rect">
              <a:avLst/>
            </a:prstGeom>
          </p:spPr>
        </p:pic>
      </p:grpSp>
      <p:grpSp>
        <p:nvGrpSpPr>
          <p:cNvPr id="107" name="Group 106">
            <a:extLst>
              <a:ext uri="{FF2B5EF4-FFF2-40B4-BE49-F238E27FC236}">
                <a16:creationId xmlns:a16="http://schemas.microsoft.com/office/drawing/2014/main" id="{7F1F8389-ED1E-4261-6C55-D5991EE8A040}"/>
              </a:ext>
            </a:extLst>
          </p:cNvPr>
          <p:cNvGrpSpPr>
            <a:grpSpLocks noChangeAspect="1"/>
          </p:cNvGrpSpPr>
          <p:nvPr/>
        </p:nvGrpSpPr>
        <p:grpSpPr bwMode="gray">
          <a:xfrm>
            <a:off x="8281149" y="4667264"/>
            <a:ext cx="1012438" cy="1012438"/>
            <a:chOff x="8850532" y="4855969"/>
            <a:chExt cx="843698" cy="843698"/>
          </a:xfrm>
          <a:effectLst/>
        </p:grpSpPr>
        <p:sp>
          <p:nvSpPr>
            <p:cNvPr id="111" name="Oval 110">
              <a:extLst>
                <a:ext uri="{FF2B5EF4-FFF2-40B4-BE49-F238E27FC236}">
                  <a16:creationId xmlns:a16="http://schemas.microsoft.com/office/drawing/2014/main" id="{EFFBC907-239E-E588-ACD9-097A46A0B37F}"/>
                </a:ext>
              </a:extLst>
            </p:cNvPr>
            <p:cNvSpPr>
              <a:spLocks noChangeAspect="1"/>
            </p:cNvSpPr>
            <p:nvPr/>
          </p:nvSpPr>
          <p:spPr bwMode="gray">
            <a:xfrm>
              <a:off x="8850532" y="4855969"/>
              <a:ext cx="843698" cy="843698"/>
            </a:xfrm>
            <a:prstGeom prst="ellipse">
              <a:avLst/>
            </a:pr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pic>
          <p:nvPicPr>
            <p:cNvPr id="109" name="Picture 108" descr="A picture containing connector, adapter&#10;&#10;Description automatically generated">
              <a:extLst>
                <a:ext uri="{FF2B5EF4-FFF2-40B4-BE49-F238E27FC236}">
                  <a16:creationId xmlns:a16="http://schemas.microsoft.com/office/drawing/2014/main" id="{251C0C39-E6C6-3B42-BF1F-B042FC888C4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bwMode="gray">
            <a:xfrm>
              <a:off x="9005894" y="5106066"/>
              <a:ext cx="532973" cy="343502"/>
            </a:xfrm>
            <a:prstGeom prst="rect">
              <a:avLst/>
            </a:prstGeom>
          </p:spPr>
        </p:pic>
      </p:grpSp>
      <p:sp>
        <p:nvSpPr>
          <p:cNvPr id="127" name="Footer Placeholder 3">
            <a:extLst>
              <a:ext uri="{FF2B5EF4-FFF2-40B4-BE49-F238E27FC236}">
                <a16:creationId xmlns:a16="http://schemas.microsoft.com/office/drawing/2014/main" id="{649863DA-BCD1-B3E4-77F8-D1A77ED15B9F}"/>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28" name="Slide Number Placeholder 4">
            <a:extLst>
              <a:ext uri="{FF2B5EF4-FFF2-40B4-BE49-F238E27FC236}">
                <a16:creationId xmlns:a16="http://schemas.microsoft.com/office/drawing/2014/main" id="{119F4A9A-0C26-C317-F919-7FFCC8FCF35F}"/>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40</a:t>
            </a:fld>
            <a:endParaRPr lang="en-US" noProof="0" dirty="0"/>
          </a:p>
        </p:txBody>
      </p:sp>
    </p:spTree>
    <p:extLst>
      <p:ext uri="{BB962C8B-B14F-4D97-AF65-F5344CB8AC3E}">
        <p14:creationId xmlns:p14="http://schemas.microsoft.com/office/powerpoint/2010/main" val="15952775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7E1477A-2A07-0C6B-BB60-5E533D708364}"/>
              </a:ext>
            </a:extLst>
          </p:cNvPr>
          <p:cNvSpPr>
            <a:spLocks noGrp="1"/>
          </p:cNvSpPr>
          <p:nvPr>
            <p:ph type="title"/>
          </p:nvPr>
        </p:nvSpPr>
        <p:spPr bwMode="gray">
          <a:xfrm>
            <a:off x="515937" y="476250"/>
            <a:ext cx="11160125" cy="430887"/>
          </a:xfrm>
        </p:spPr>
        <p:txBody>
          <a:bodyPr/>
          <a:lstStyle/>
          <a:p>
            <a:r>
              <a:rPr lang="en-US" sz="2800" b="1" noProof="0" dirty="0">
                <a:solidFill>
                  <a:schemeClr val="accent1"/>
                </a:solidFill>
              </a:rPr>
              <a:t>Resources: </a:t>
            </a:r>
            <a:r>
              <a:rPr lang="en-US" sz="2800" b="1" noProof="0" dirty="0">
                <a:solidFill>
                  <a:schemeClr val="accent1"/>
                </a:solidFill>
                <a:hlinkClick r:id="rId2">
                  <a:extLst>
                    <a:ext uri="{A12FA001-AC4F-418D-AE19-62706E023703}">
                      <ahyp:hlinkClr xmlns:ahyp="http://schemas.microsoft.com/office/drawing/2018/hyperlinkcolor" val="tx"/>
                    </a:ext>
                  </a:extLst>
                </a:hlinkClick>
              </a:rPr>
              <a:t>www.sensirion.com/my-scd-ek </a:t>
            </a:r>
            <a:endParaRPr lang="en-US" noProof="0" dirty="0"/>
          </a:p>
        </p:txBody>
      </p:sp>
      <p:grpSp>
        <p:nvGrpSpPr>
          <p:cNvPr id="5" name="Group 4">
            <a:extLst>
              <a:ext uri="{FF2B5EF4-FFF2-40B4-BE49-F238E27FC236}">
                <a16:creationId xmlns:a16="http://schemas.microsoft.com/office/drawing/2014/main" id="{F7972D81-FADD-9F78-7EA6-2A7260E1296D}"/>
              </a:ext>
            </a:extLst>
          </p:cNvPr>
          <p:cNvGrpSpPr/>
          <p:nvPr/>
        </p:nvGrpSpPr>
        <p:grpSpPr bwMode="gray">
          <a:xfrm>
            <a:off x="515938" y="1449388"/>
            <a:ext cx="10480384" cy="4648983"/>
            <a:chOff x="871828" y="1465497"/>
            <a:chExt cx="10480384" cy="4648983"/>
          </a:xfrm>
        </p:grpSpPr>
        <p:pic>
          <p:nvPicPr>
            <p:cNvPr id="6" name="Picture 2">
              <a:extLst>
                <a:ext uri="{FF2B5EF4-FFF2-40B4-BE49-F238E27FC236}">
                  <a16:creationId xmlns:a16="http://schemas.microsoft.com/office/drawing/2014/main" id="{3E210550-8EEE-4FB2-FC21-A5A2ABB7CE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9310" r="14035"/>
            <a:stretch/>
          </p:blipFill>
          <p:spPr bwMode="gray">
            <a:xfrm>
              <a:off x="7862735" y="1466027"/>
              <a:ext cx="3489477" cy="4648453"/>
            </a:xfrm>
            <a:prstGeom prst="rect">
              <a:avLst/>
            </a:prstGeom>
            <a:extLst>
              <a:ext uri="{909E8E84-426E-40DD-AFC4-6F175D3DCCD1}">
                <a14:hiddenFill xmlns:a14="http://schemas.microsoft.com/office/drawing/2010/main">
                  <a:solidFill>
                    <a:srgbClr val="FFFFFF"/>
                  </a:solidFill>
                </a14:hiddenFill>
              </a:ext>
            </a:extLst>
          </p:spPr>
        </p:pic>
        <p:sp>
          <p:nvSpPr>
            <p:cNvPr id="8" name="Rectangle: Rounded Corners 49">
              <a:extLst>
                <a:ext uri="{FF2B5EF4-FFF2-40B4-BE49-F238E27FC236}">
                  <a16:creationId xmlns:a16="http://schemas.microsoft.com/office/drawing/2014/main" id="{F472FE59-C0EA-A38C-DD1E-308CB6B12040}"/>
                </a:ext>
              </a:extLst>
            </p:cNvPr>
            <p:cNvSpPr/>
            <p:nvPr/>
          </p:nvSpPr>
          <p:spPr bwMode="gray">
            <a:xfrm>
              <a:off x="4087793" y="1465497"/>
              <a:ext cx="3657600" cy="2468880"/>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sp>
          <p:nvSpPr>
            <p:cNvPr id="9" name="Rectangle 8">
              <a:extLst>
                <a:ext uri="{FF2B5EF4-FFF2-40B4-BE49-F238E27FC236}">
                  <a16:creationId xmlns:a16="http://schemas.microsoft.com/office/drawing/2014/main" id="{1C3BB021-7553-3B63-B933-DDAC277064C6}"/>
                </a:ext>
              </a:extLst>
            </p:cNvPr>
            <p:cNvSpPr/>
            <p:nvPr/>
          </p:nvSpPr>
          <p:spPr bwMode="gray">
            <a:xfrm>
              <a:off x="4378714" y="1588771"/>
              <a:ext cx="2794835" cy="584775"/>
            </a:xfrm>
            <a:prstGeom prst="rect">
              <a:avLst/>
            </a:prstGeom>
          </p:spPr>
          <p:txBody>
            <a:bodyPr wrap="square">
              <a:spAutoFit/>
            </a:bodyPr>
            <a:lstStyle/>
            <a:p>
              <a:pPr lvl="0"/>
              <a:r>
                <a:rPr lang="en-US" sz="1600" b="1" noProof="0" dirty="0">
                  <a:solidFill>
                    <a:schemeClr val="accent1"/>
                  </a:solidFill>
                </a:rPr>
                <a:t>SCD41 Development Board Interfacing</a:t>
              </a:r>
            </a:p>
          </p:txBody>
        </p:sp>
        <p:sp>
          <p:nvSpPr>
            <p:cNvPr id="10" name="Rectangle 9">
              <a:extLst>
                <a:ext uri="{FF2B5EF4-FFF2-40B4-BE49-F238E27FC236}">
                  <a16:creationId xmlns:a16="http://schemas.microsoft.com/office/drawing/2014/main" id="{564CCA54-0533-C0CF-9375-5E03D504E8BB}"/>
                </a:ext>
              </a:extLst>
            </p:cNvPr>
            <p:cNvSpPr/>
            <p:nvPr/>
          </p:nvSpPr>
          <p:spPr bwMode="gray">
            <a:xfrm>
              <a:off x="4378886" y="2207494"/>
              <a:ext cx="2576973" cy="984885"/>
            </a:xfrm>
            <a:prstGeom prst="rect">
              <a:avLst/>
            </a:prstGeom>
          </p:spPr>
          <p:txBody>
            <a:bodyPr wrap="square">
              <a:spAutoFit/>
            </a:bodyPr>
            <a:lstStyle/>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Arduino</a:t>
              </a:r>
            </a:p>
            <a:p>
              <a:pPr marL="182880" lvl="0" indent="-182880">
                <a:spcBef>
                  <a:spcPts val="600"/>
                </a:spcBef>
                <a:spcAft>
                  <a:spcPts val="0"/>
                </a:spcAft>
                <a:buClr>
                  <a:schemeClr val="accent1"/>
                </a:buClr>
                <a:buFont typeface="Arial" panose="020B0604020202020204" pitchFamily="34" charset="0"/>
                <a:buChar char="•"/>
              </a:pPr>
              <a:r>
                <a:rPr lang="en-US" sz="1600" noProof="0" dirty="0" err="1">
                  <a:solidFill>
                    <a:srgbClr val="000000"/>
                  </a:solidFill>
                </a:rPr>
                <a:t>RaspberryPi</a:t>
              </a:r>
              <a:endParaRPr lang="en-US" sz="1600" noProof="0" dirty="0">
                <a:solidFill>
                  <a:srgbClr val="000000"/>
                </a:solidFill>
              </a:endParaRPr>
            </a:p>
            <a:p>
              <a:pPr marL="182880" lvl="0" indent="-182880">
                <a:spcBef>
                  <a:spcPts val="600"/>
                </a:spcBef>
                <a:spcAft>
                  <a:spcPts val="0"/>
                </a:spcAft>
                <a:buClr>
                  <a:schemeClr val="accent1"/>
                </a:buClr>
                <a:buFont typeface="Arial" panose="020B0604020202020204" pitchFamily="34" charset="0"/>
                <a:buChar char="•"/>
              </a:pPr>
              <a:r>
                <a:rPr lang="en-US" sz="1600" noProof="0" dirty="0">
                  <a:solidFill>
                    <a:srgbClr val="000000"/>
                  </a:solidFill>
                </a:rPr>
                <a:t>Python Package</a:t>
              </a:r>
            </a:p>
          </p:txBody>
        </p:sp>
        <p:grpSp>
          <p:nvGrpSpPr>
            <p:cNvPr id="11" name="Group 10">
              <a:extLst>
                <a:ext uri="{FF2B5EF4-FFF2-40B4-BE49-F238E27FC236}">
                  <a16:creationId xmlns:a16="http://schemas.microsoft.com/office/drawing/2014/main" id="{1B28D194-DDE7-25CA-DF75-3C7AD71E1DDF}"/>
                </a:ext>
              </a:extLst>
            </p:cNvPr>
            <p:cNvGrpSpPr/>
            <p:nvPr/>
          </p:nvGrpSpPr>
          <p:grpSpPr bwMode="gray">
            <a:xfrm>
              <a:off x="4087793" y="4094399"/>
              <a:ext cx="3657600" cy="2011680"/>
              <a:chOff x="4086372" y="4094399"/>
              <a:chExt cx="3657600" cy="2011680"/>
            </a:xfrm>
          </p:grpSpPr>
          <p:sp>
            <p:nvSpPr>
              <p:cNvPr id="81" name="Rectangle: Rounded Corners 49">
                <a:extLst>
                  <a:ext uri="{FF2B5EF4-FFF2-40B4-BE49-F238E27FC236}">
                    <a16:creationId xmlns:a16="http://schemas.microsoft.com/office/drawing/2014/main" id="{C22C12A8-A34F-32A1-658D-A722A6E8AB1B}"/>
                  </a:ext>
                </a:extLst>
              </p:cNvPr>
              <p:cNvSpPr/>
              <p:nvPr/>
            </p:nvSpPr>
            <p:spPr bwMode="gray">
              <a:xfrm>
                <a:off x="4086372" y="4094399"/>
                <a:ext cx="3657600" cy="2011680"/>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sp>
            <p:nvSpPr>
              <p:cNvPr id="86" name="Rectangle 85">
                <a:extLst>
                  <a:ext uri="{FF2B5EF4-FFF2-40B4-BE49-F238E27FC236}">
                    <a16:creationId xmlns:a16="http://schemas.microsoft.com/office/drawing/2014/main" id="{AA064638-EBB6-1862-D37B-62D6E325AB29}"/>
                  </a:ext>
                </a:extLst>
              </p:cNvPr>
              <p:cNvSpPr/>
              <p:nvPr/>
            </p:nvSpPr>
            <p:spPr bwMode="gray">
              <a:xfrm>
                <a:off x="4377293" y="4254489"/>
                <a:ext cx="2794835" cy="338554"/>
              </a:xfrm>
              <a:prstGeom prst="rect">
                <a:avLst/>
              </a:prstGeom>
            </p:spPr>
            <p:txBody>
              <a:bodyPr wrap="square">
                <a:spAutoFit/>
              </a:bodyPr>
              <a:lstStyle/>
              <a:p>
                <a:pPr lvl="0"/>
                <a:r>
                  <a:rPr lang="en-US" sz="1600" b="1" noProof="0" dirty="0">
                    <a:solidFill>
                      <a:schemeClr val="accent1"/>
                    </a:solidFill>
                  </a:rPr>
                  <a:t>Use Case Tutorials</a:t>
                </a:r>
              </a:p>
            </p:txBody>
          </p:sp>
          <p:sp>
            <p:nvSpPr>
              <p:cNvPr id="88" name="Rectangle 87">
                <a:extLst>
                  <a:ext uri="{FF2B5EF4-FFF2-40B4-BE49-F238E27FC236}">
                    <a16:creationId xmlns:a16="http://schemas.microsoft.com/office/drawing/2014/main" id="{3EB2A524-2FAB-1980-7179-F61BD504A984}"/>
                  </a:ext>
                </a:extLst>
              </p:cNvPr>
              <p:cNvSpPr/>
              <p:nvPr/>
            </p:nvSpPr>
            <p:spPr bwMode="gray">
              <a:xfrm>
                <a:off x="4377293" y="4559748"/>
                <a:ext cx="2940653" cy="584775"/>
              </a:xfrm>
              <a:prstGeom prst="rect">
                <a:avLst/>
              </a:prstGeom>
            </p:spPr>
            <p:txBody>
              <a:bodyPr wrap="square">
                <a:spAutoFit/>
              </a:bodyPr>
              <a:lstStyle/>
              <a:p>
                <a:pPr marL="182880" indent="-182880">
                  <a:spcBef>
                    <a:spcPts val="600"/>
                  </a:spcBef>
                  <a:buClr>
                    <a:schemeClr val="accent1"/>
                  </a:buClr>
                  <a:buFont typeface="Arial" panose="020B0604020202020204" pitchFamily="34" charset="0"/>
                  <a:buChar char="•"/>
                </a:pPr>
                <a:r>
                  <a:rPr lang="en-US" sz="1600" noProof="0" dirty="0">
                    <a:solidFill>
                      <a:srgbClr val="000000"/>
                    </a:solidFill>
                  </a:rPr>
                  <a:t>BLE Gadget for CO</a:t>
                </a:r>
                <a:r>
                  <a:rPr lang="en-US" sz="1600" baseline="-25000" noProof="0" dirty="0">
                    <a:solidFill>
                      <a:srgbClr val="000000"/>
                    </a:solidFill>
                  </a:rPr>
                  <a:t>2</a:t>
                </a:r>
                <a:r>
                  <a:rPr lang="en-US" sz="1600" noProof="0" dirty="0">
                    <a:solidFill>
                      <a:srgbClr val="000000"/>
                    </a:solidFill>
                  </a:rPr>
                  <a:t> Monitoring</a:t>
                </a:r>
              </a:p>
            </p:txBody>
          </p:sp>
        </p:grpSp>
        <p:grpSp>
          <p:nvGrpSpPr>
            <p:cNvPr id="12" name="Group 11">
              <a:extLst>
                <a:ext uri="{FF2B5EF4-FFF2-40B4-BE49-F238E27FC236}">
                  <a16:creationId xmlns:a16="http://schemas.microsoft.com/office/drawing/2014/main" id="{8C3B9975-2383-FE03-0D01-B20FF53257FD}"/>
                </a:ext>
              </a:extLst>
            </p:cNvPr>
            <p:cNvGrpSpPr/>
            <p:nvPr/>
          </p:nvGrpSpPr>
          <p:grpSpPr bwMode="gray">
            <a:xfrm>
              <a:off x="871828" y="4094399"/>
              <a:ext cx="3063936" cy="914400"/>
              <a:chOff x="871828" y="4192306"/>
              <a:chExt cx="3063936" cy="914400"/>
            </a:xfrm>
          </p:grpSpPr>
          <p:sp>
            <p:nvSpPr>
              <p:cNvPr id="64" name="Rectangle: Rounded Corners 49">
                <a:extLst>
                  <a:ext uri="{FF2B5EF4-FFF2-40B4-BE49-F238E27FC236}">
                    <a16:creationId xmlns:a16="http://schemas.microsoft.com/office/drawing/2014/main" id="{F4543562-62FD-256E-A609-BB31C87C7B28}"/>
                  </a:ext>
                </a:extLst>
              </p:cNvPr>
              <p:cNvSpPr/>
              <p:nvPr/>
            </p:nvSpPr>
            <p:spPr bwMode="gray">
              <a:xfrm>
                <a:off x="1159828" y="4192306"/>
                <a:ext cx="2775936" cy="914400"/>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grpSp>
            <p:nvGrpSpPr>
              <p:cNvPr id="65" name="Group 64">
                <a:extLst>
                  <a:ext uri="{FF2B5EF4-FFF2-40B4-BE49-F238E27FC236}">
                    <a16:creationId xmlns:a16="http://schemas.microsoft.com/office/drawing/2014/main" id="{A1EC7846-9C27-9BCA-DC52-8618997147A2}"/>
                  </a:ext>
                </a:extLst>
              </p:cNvPr>
              <p:cNvGrpSpPr/>
              <p:nvPr/>
            </p:nvGrpSpPr>
            <p:grpSpPr bwMode="gray">
              <a:xfrm>
                <a:off x="871828" y="4361505"/>
                <a:ext cx="576000" cy="576000"/>
                <a:chOff x="871828" y="1468857"/>
                <a:chExt cx="576000" cy="576000"/>
              </a:xfrm>
            </p:grpSpPr>
            <p:sp>
              <p:nvSpPr>
                <p:cNvPr id="80" name="Oval 79">
                  <a:extLst>
                    <a:ext uri="{FF2B5EF4-FFF2-40B4-BE49-F238E27FC236}">
                      <a16:creationId xmlns:a16="http://schemas.microsoft.com/office/drawing/2014/main" id="{81E4D335-AE4F-0B2F-DD6F-D596BD2B4ADC}"/>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pic>
              <p:nvPicPr>
                <p:cNvPr id="77" name="Graphic 76">
                  <a:extLst>
                    <a:ext uri="{FF2B5EF4-FFF2-40B4-BE49-F238E27FC236}">
                      <a16:creationId xmlns:a16="http://schemas.microsoft.com/office/drawing/2014/main" id="{517AD8F7-CECB-9B8E-C2CD-70B0F58F1CF2}"/>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bwMode="gray">
                <a:xfrm>
                  <a:off x="1007798" y="1604828"/>
                  <a:ext cx="304061" cy="304061"/>
                </a:xfrm>
                <a:prstGeom prst="rect">
                  <a:avLst/>
                </a:prstGeom>
              </p:spPr>
            </p:pic>
          </p:grpSp>
          <p:sp>
            <p:nvSpPr>
              <p:cNvPr id="74" name="Rectangle 73">
                <a:extLst>
                  <a:ext uri="{FF2B5EF4-FFF2-40B4-BE49-F238E27FC236}">
                    <a16:creationId xmlns:a16="http://schemas.microsoft.com/office/drawing/2014/main" id="{EBA5702E-DA9B-805E-963C-5BB02EE78A4D}"/>
                  </a:ext>
                </a:extLst>
              </p:cNvPr>
              <p:cNvSpPr/>
              <p:nvPr/>
            </p:nvSpPr>
            <p:spPr bwMode="gray">
              <a:xfrm>
                <a:off x="1487490" y="4480229"/>
                <a:ext cx="2034888" cy="338554"/>
              </a:xfrm>
              <a:prstGeom prst="rect">
                <a:avLst/>
              </a:prstGeom>
            </p:spPr>
            <p:txBody>
              <a:bodyPr wrap="square" anchor="ctr">
                <a:spAutoFit/>
              </a:bodyPr>
              <a:lstStyle/>
              <a:p>
                <a:pPr lvl="0"/>
                <a:r>
                  <a:rPr lang="en-US" sz="1600" b="1" noProof="0" dirty="0">
                    <a:solidFill>
                      <a:schemeClr val="tx2"/>
                    </a:solidFill>
                    <a:cs typeface="Arial Narrow" panose="020B0604020202020204" pitchFamily="34" charset="0"/>
                  </a:rPr>
                  <a:t>Drivers</a:t>
                </a:r>
              </a:p>
            </p:txBody>
          </p:sp>
        </p:grpSp>
        <p:sp>
          <p:nvSpPr>
            <p:cNvPr id="14" name="Rectangle: Rounded Corners 49">
              <a:extLst>
                <a:ext uri="{FF2B5EF4-FFF2-40B4-BE49-F238E27FC236}">
                  <a16:creationId xmlns:a16="http://schemas.microsoft.com/office/drawing/2014/main" id="{4B069A8C-5CAF-E6BD-5750-6C80A7623591}"/>
                </a:ext>
              </a:extLst>
            </p:cNvPr>
            <p:cNvSpPr/>
            <p:nvPr/>
          </p:nvSpPr>
          <p:spPr bwMode="gray">
            <a:xfrm>
              <a:off x="1159828" y="1465499"/>
              <a:ext cx="2775936"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grpSp>
          <p:nvGrpSpPr>
            <p:cNvPr id="15" name="Group 14">
              <a:extLst>
                <a:ext uri="{FF2B5EF4-FFF2-40B4-BE49-F238E27FC236}">
                  <a16:creationId xmlns:a16="http://schemas.microsoft.com/office/drawing/2014/main" id="{54478A41-63A8-7CB0-AA11-3738F360881E}"/>
                </a:ext>
              </a:extLst>
            </p:cNvPr>
            <p:cNvGrpSpPr/>
            <p:nvPr/>
          </p:nvGrpSpPr>
          <p:grpSpPr bwMode="gray">
            <a:xfrm>
              <a:off x="871828" y="1738371"/>
              <a:ext cx="576000" cy="576000"/>
              <a:chOff x="871828" y="1468857"/>
              <a:chExt cx="576000" cy="576000"/>
            </a:xfrm>
          </p:grpSpPr>
          <p:sp>
            <p:nvSpPr>
              <p:cNvPr id="63" name="Oval 62">
                <a:extLst>
                  <a:ext uri="{FF2B5EF4-FFF2-40B4-BE49-F238E27FC236}">
                    <a16:creationId xmlns:a16="http://schemas.microsoft.com/office/drawing/2014/main" id="{3B8ED399-7C1B-4867-1B32-8905D5CC1AA5}"/>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pic>
            <p:nvPicPr>
              <p:cNvPr id="61" name="Graphic 60">
                <a:extLst>
                  <a:ext uri="{FF2B5EF4-FFF2-40B4-BE49-F238E27FC236}">
                    <a16:creationId xmlns:a16="http://schemas.microsoft.com/office/drawing/2014/main" id="{B3A59105-F1F5-A50C-905A-8249433844A2}"/>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bwMode="gray">
              <a:xfrm>
                <a:off x="1007798" y="1604828"/>
                <a:ext cx="304061" cy="304061"/>
              </a:xfrm>
              <a:prstGeom prst="rect">
                <a:avLst/>
              </a:prstGeom>
            </p:spPr>
          </p:pic>
        </p:grpSp>
        <p:sp>
          <p:nvSpPr>
            <p:cNvPr id="16" name="Rectangle 15">
              <a:extLst>
                <a:ext uri="{FF2B5EF4-FFF2-40B4-BE49-F238E27FC236}">
                  <a16:creationId xmlns:a16="http://schemas.microsoft.com/office/drawing/2014/main" id="{3C16FF10-8A6B-3396-5AEF-DE9DC56D806A}"/>
                </a:ext>
              </a:extLst>
            </p:cNvPr>
            <p:cNvSpPr/>
            <p:nvPr/>
          </p:nvSpPr>
          <p:spPr bwMode="gray">
            <a:xfrm>
              <a:off x="1487490" y="1729351"/>
              <a:ext cx="2034888" cy="584775"/>
            </a:xfrm>
            <a:prstGeom prst="rect">
              <a:avLst/>
            </a:prstGeom>
          </p:spPr>
          <p:txBody>
            <a:bodyPr wrap="square">
              <a:spAutoFit/>
            </a:bodyPr>
            <a:lstStyle/>
            <a:p>
              <a:pPr lvl="0"/>
              <a:r>
                <a:rPr lang="en-US" sz="1600" b="1" noProof="0" dirty="0">
                  <a:solidFill>
                    <a:schemeClr val="tx2"/>
                  </a:solidFill>
                  <a:cs typeface="Arial Narrow" panose="020B0604020202020204" pitchFamily="34" charset="0"/>
                </a:rPr>
                <a:t>Quick Start Guide Evaluation Kit</a:t>
              </a:r>
            </a:p>
          </p:txBody>
        </p:sp>
        <p:sp>
          <p:nvSpPr>
            <p:cNvPr id="17" name="Rectangle: Rounded Corners 49">
              <a:extLst>
                <a:ext uri="{FF2B5EF4-FFF2-40B4-BE49-F238E27FC236}">
                  <a16:creationId xmlns:a16="http://schemas.microsoft.com/office/drawing/2014/main" id="{6F56990C-EAF2-065A-7094-3F87885A0B2F}"/>
                </a:ext>
              </a:extLst>
            </p:cNvPr>
            <p:cNvSpPr/>
            <p:nvPr/>
          </p:nvSpPr>
          <p:spPr bwMode="gray">
            <a:xfrm>
              <a:off x="1159828" y="2779949"/>
              <a:ext cx="2775936" cy="1154111"/>
            </a:xfrm>
            <a:prstGeom prst="rect">
              <a:avLst/>
            </a:prstGeom>
            <a:solidFill>
              <a:schemeClr val="bg1"/>
            </a:solidFill>
            <a:ln>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grpSp>
          <p:nvGrpSpPr>
            <p:cNvPr id="18" name="Group 17">
              <a:extLst>
                <a:ext uri="{FF2B5EF4-FFF2-40B4-BE49-F238E27FC236}">
                  <a16:creationId xmlns:a16="http://schemas.microsoft.com/office/drawing/2014/main" id="{30687A61-22A4-0D2E-6D27-4256D12B1C7C}"/>
                </a:ext>
              </a:extLst>
            </p:cNvPr>
            <p:cNvGrpSpPr/>
            <p:nvPr/>
          </p:nvGrpSpPr>
          <p:grpSpPr bwMode="gray">
            <a:xfrm>
              <a:off x="871828" y="3052821"/>
              <a:ext cx="576000" cy="576000"/>
              <a:chOff x="871828" y="1468857"/>
              <a:chExt cx="576000" cy="576000"/>
            </a:xfrm>
          </p:grpSpPr>
          <p:sp>
            <p:nvSpPr>
              <p:cNvPr id="59" name="Oval 58">
                <a:extLst>
                  <a:ext uri="{FF2B5EF4-FFF2-40B4-BE49-F238E27FC236}">
                    <a16:creationId xmlns:a16="http://schemas.microsoft.com/office/drawing/2014/main" id="{24EAF687-742A-65DD-2EBA-CC8AECF26732}"/>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pic>
            <p:nvPicPr>
              <p:cNvPr id="57" name="Graphic 56">
                <a:extLst>
                  <a:ext uri="{FF2B5EF4-FFF2-40B4-BE49-F238E27FC236}">
                    <a16:creationId xmlns:a16="http://schemas.microsoft.com/office/drawing/2014/main" id="{726EF4B2-5BCE-3BA8-1A10-0579634B71FF}"/>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bwMode="gray">
              <a:xfrm>
                <a:off x="1007798" y="1604828"/>
                <a:ext cx="304061" cy="304061"/>
              </a:xfrm>
              <a:prstGeom prst="rect">
                <a:avLst/>
              </a:prstGeom>
            </p:spPr>
          </p:pic>
        </p:grpSp>
        <p:sp>
          <p:nvSpPr>
            <p:cNvPr id="19" name="Rectangle 18">
              <a:extLst>
                <a:ext uri="{FF2B5EF4-FFF2-40B4-BE49-F238E27FC236}">
                  <a16:creationId xmlns:a16="http://schemas.microsoft.com/office/drawing/2014/main" id="{B23018EB-3868-34FC-9FA1-9CB81AB1CEE6}"/>
                </a:ext>
              </a:extLst>
            </p:cNvPr>
            <p:cNvSpPr/>
            <p:nvPr/>
          </p:nvSpPr>
          <p:spPr bwMode="gray">
            <a:xfrm>
              <a:off x="1487490" y="3171543"/>
              <a:ext cx="2034888" cy="338554"/>
            </a:xfrm>
            <a:prstGeom prst="rect">
              <a:avLst/>
            </a:prstGeom>
          </p:spPr>
          <p:txBody>
            <a:bodyPr wrap="square" anchor="ctr">
              <a:spAutoFit/>
            </a:bodyPr>
            <a:lstStyle/>
            <a:p>
              <a:pPr lvl="0"/>
              <a:r>
                <a:rPr lang="en-US" sz="1600" b="1" noProof="0" dirty="0">
                  <a:solidFill>
                    <a:schemeClr val="tx2"/>
                  </a:solidFill>
                  <a:cs typeface="Arial Narrow" panose="020B0604020202020204" pitchFamily="34" charset="0"/>
                </a:rPr>
                <a:t>Documentation</a:t>
              </a:r>
            </a:p>
          </p:txBody>
        </p:sp>
        <p:sp>
          <p:nvSpPr>
            <p:cNvPr id="20" name="Rectangle: Rounded Corners 49">
              <a:extLst>
                <a:ext uri="{FF2B5EF4-FFF2-40B4-BE49-F238E27FC236}">
                  <a16:creationId xmlns:a16="http://schemas.microsoft.com/office/drawing/2014/main" id="{D3FAC1B4-9A50-C3EF-3478-135196CB0539}"/>
                </a:ext>
              </a:extLst>
            </p:cNvPr>
            <p:cNvSpPr/>
            <p:nvPr/>
          </p:nvSpPr>
          <p:spPr bwMode="gray">
            <a:xfrm>
              <a:off x="1159828" y="5169524"/>
              <a:ext cx="2775936" cy="914400"/>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sp>
          <p:nvSpPr>
            <p:cNvPr id="21" name="Rectangle 20">
              <a:extLst>
                <a:ext uri="{FF2B5EF4-FFF2-40B4-BE49-F238E27FC236}">
                  <a16:creationId xmlns:a16="http://schemas.microsoft.com/office/drawing/2014/main" id="{47FB41A3-2F7A-8221-C3F7-C63943FA0F9B}"/>
                </a:ext>
              </a:extLst>
            </p:cNvPr>
            <p:cNvSpPr/>
            <p:nvPr/>
          </p:nvSpPr>
          <p:spPr bwMode="gray">
            <a:xfrm>
              <a:off x="1487490" y="5457447"/>
              <a:ext cx="2034888" cy="338554"/>
            </a:xfrm>
            <a:prstGeom prst="rect">
              <a:avLst/>
            </a:prstGeom>
          </p:spPr>
          <p:txBody>
            <a:bodyPr wrap="square" anchor="ctr">
              <a:spAutoFit/>
            </a:bodyPr>
            <a:lstStyle/>
            <a:p>
              <a:pPr lvl="0"/>
              <a:r>
                <a:rPr lang="en-US" sz="1600" b="1" noProof="0" dirty="0">
                  <a:solidFill>
                    <a:schemeClr val="bg1"/>
                  </a:solidFill>
                  <a:cs typeface="Arial Narrow" panose="020B0604020202020204" pitchFamily="34" charset="0"/>
                </a:rPr>
                <a:t>Tutorials</a:t>
              </a:r>
            </a:p>
          </p:txBody>
        </p:sp>
        <p:grpSp>
          <p:nvGrpSpPr>
            <p:cNvPr id="22" name="Group 21">
              <a:extLst>
                <a:ext uri="{FF2B5EF4-FFF2-40B4-BE49-F238E27FC236}">
                  <a16:creationId xmlns:a16="http://schemas.microsoft.com/office/drawing/2014/main" id="{328335E6-FC1C-4F5D-661E-C0FCBF827F3B}"/>
                </a:ext>
              </a:extLst>
            </p:cNvPr>
            <p:cNvGrpSpPr/>
            <p:nvPr/>
          </p:nvGrpSpPr>
          <p:grpSpPr bwMode="gray">
            <a:xfrm>
              <a:off x="871828" y="5338723"/>
              <a:ext cx="576000" cy="576000"/>
              <a:chOff x="871828" y="1468857"/>
              <a:chExt cx="576000" cy="576000"/>
            </a:xfrm>
          </p:grpSpPr>
          <p:sp>
            <p:nvSpPr>
              <p:cNvPr id="55" name="Oval 54">
                <a:extLst>
                  <a:ext uri="{FF2B5EF4-FFF2-40B4-BE49-F238E27FC236}">
                    <a16:creationId xmlns:a16="http://schemas.microsoft.com/office/drawing/2014/main" id="{C9D94260-7D54-190F-97E1-C1C7027B0B9A}"/>
                  </a:ext>
                </a:extLst>
              </p:cNvPr>
              <p:cNvSpPr>
                <a:spLocks noChangeAspect="1"/>
              </p:cNvSpPr>
              <p:nvPr/>
            </p:nvSpPr>
            <p:spPr bwMode="gray">
              <a:xfrm>
                <a:off x="871828" y="1468857"/>
                <a:ext cx="576000" cy="576000"/>
              </a:xfrm>
              <a:prstGeom prst="ellipse">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noProof="0" dirty="0"/>
              </a:p>
            </p:txBody>
          </p:sp>
          <p:pic>
            <p:nvPicPr>
              <p:cNvPr id="51" name="Graphic 50">
                <a:extLst>
                  <a:ext uri="{FF2B5EF4-FFF2-40B4-BE49-F238E27FC236}">
                    <a16:creationId xmlns:a16="http://schemas.microsoft.com/office/drawing/2014/main" id="{509051FF-78BD-0B60-2CEE-19C6F020DDD0}"/>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bwMode="gray">
              <a:xfrm>
                <a:off x="1007798" y="1604828"/>
                <a:ext cx="304061" cy="304061"/>
              </a:xfrm>
              <a:prstGeom prst="rect">
                <a:avLst/>
              </a:prstGeom>
            </p:spPr>
          </p:pic>
        </p:grpSp>
      </p:grpSp>
      <p:sp>
        <p:nvSpPr>
          <p:cNvPr id="89" name="Footer Placeholder 3">
            <a:extLst>
              <a:ext uri="{FF2B5EF4-FFF2-40B4-BE49-F238E27FC236}">
                <a16:creationId xmlns:a16="http://schemas.microsoft.com/office/drawing/2014/main" id="{B9A94FC0-FD4A-7515-893C-AB1E93637E3B}"/>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90" name="Slide Number Placeholder 4">
            <a:extLst>
              <a:ext uri="{FF2B5EF4-FFF2-40B4-BE49-F238E27FC236}">
                <a16:creationId xmlns:a16="http://schemas.microsoft.com/office/drawing/2014/main" id="{2C5D75C4-B043-D05C-4640-FA60F8E14ED5}"/>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41</a:t>
            </a:fld>
            <a:endParaRPr lang="en-US" noProof="0" dirty="0"/>
          </a:p>
        </p:txBody>
      </p:sp>
    </p:spTree>
    <p:extLst>
      <p:ext uri="{BB962C8B-B14F-4D97-AF65-F5344CB8AC3E}">
        <p14:creationId xmlns:p14="http://schemas.microsoft.com/office/powerpoint/2010/main" val="37343467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0D06B2F1-F485-8A60-5ED6-96F675A3074B}"/>
              </a:ext>
            </a:extLst>
          </p:cNvPr>
          <p:cNvPicPr>
            <a:picLocks noGrp="1" noChangeAspect="1" noChangeArrowheads="1"/>
          </p:cNvPicPr>
          <p:nvPr>
            <p:ph type="pic" sz="quarter" idx="11"/>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l="6" r="6"/>
          <a:stretch/>
        </p:blipFill>
        <p:spPr bwMode="auto">
          <a:xfrm>
            <a:off x="0" y="0"/>
            <a:ext cx="987425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E618A7C6-DA46-35AB-54E8-35A319E50B6D}"/>
              </a:ext>
            </a:extLst>
          </p:cNvPr>
          <p:cNvSpPr>
            <a:spLocks noGrp="1"/>
          </p:cNvSpPr>
          <p:nvPr>
            <p:ph type="ctrTitle"/>
          </p:nvPr>
        </p:nvSpPr>
        <p:spPr>
          <a:xfrm>
            <a:off x="1095523" y="4404528"/>
            <a:ext cx="7612064" cy="369332"/>
          </a:xfrm>
        </p:spPr>
        <p:txBody>
          <a:bodyPr/>
          <a:lstStyle/>
          <a:p>
            <a:r>
              <a:rPr lang="en-US" noProof="0" dirty="0"/>
              <a:t>SCD4</a:t>
            </a:r>
            <a:r>
              <a:rPr lang="en-US" sz="1800" noProof="0" dirty="0"/>
              <a:t>x</a:t>
            </a:r>
            <a:r>
              <a:rPr lang="en-US" noProof="0" dirty="0"/>
              <a:t> CO</a:t>
            </a:r>
            <a:r>
              <a:rPr lang="en-US" baseline="-25000" noProof="0" dirty="0"/>
              <a:t>2</a:t>
            </a:r>
            <a:r>
              <a:rPr lang="en-US" noProof="0" dirty="0"/>
              <a:t> Sensor Family</a:t>
            </a:r>
          </a:p>
        </p:txBody>
      </p:sp>
      <p:sp>
        <p:nvSpPr>
          <p:cNvPr id="4" name="Text Placeholder 3">
            <a:extLst>
              <a:ext uri="{FF2B5EF4-FFF2-40B4-BE49-F238E27FC236}">
                <a16:creationId xmlns:a16="http://schemas.microsoft.com/office/drawing/2014/main" id="{4FD02265-6CBC-8CC7-7A9E-E0BC0DC3A79F}"/>
              </a:ext>
            </a:extLst>
          </p:cNvPr>
          <p:cNvSpPr>
            <a:spLocks noGrp="1"/>
          </p:cNvSpPr>
          <p:nvPr>
            <p:ph type="body" sz="quarter" idx="14"/>
          </p:nvPr>
        </p:nvSpPr>
        <p:spPr>
          <a:xfrm>
            <a:off x="1095523" y="4773860"/>
            <a:ext cx="7612064" cy="615553"/>
          </a:xfrm>
        </p:spPr>
        <p:txBody>
          <a:bodyPr/>
          <a:lstStyle/>
          <a:p>
            <a:r>
              <a:rPr lang="en-US" noProof="0" dirty="0">
                <a:solidFill>
                  <a:schemeClr val="bg1"/>
                </a:solidFill>
              </a:rPr>
              <a:t>Take-home Message</a:t>
            </a:r>
          </a:p>
        </p:txBody>
      </p:sp>
    </p:spTree>
    <p:extLst>
      <p:ext uri="{BB962C8B-B14F-4D97-AF65-F5344CB8AC3E}">
        <p14:creationId xmlns:p14="http://schemas.microsoft.com/office/powerpoint/2010/main" val="37667918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Content Placeholder 3">
            <a:extLst>
              <a:ext uri="{FF2B5EF4-FFF2-40B4-BE49-F238E27FC236}">
                <a16:creationId xmlns:a16="http://schemas.microsoft.com/office/drawing/2014/main" id="{7AEE274D-F55E-FA2A-DFFF-548906845452}"/>
              </a:ext>
            </a:extLst>
          </p:cNvPr>
          <p:cNvPicPr>
            <a:picLocks noGrp="1" noChangeAspect="1"/>
          </p:cNvPicPr>
          <p:nvPr>
            <p:ph type="pic" sz="quarter" idx="11"/>
          </p:nvPr>
        </p:nvPicPr>
        <p:blipFill rotWithShape="1">
          <a:blip r:embed="rId3">
            <a:extLst>
              <a:ext uri="{28A0092B-C50C-407E-A947-70E740481C1C}">
                <a14:useLocalDpi xmlns:a14="http://schemas.microsoft.com/office/drawing/2010/main" val="0"/>
              </a:ext>
            </a:extLst>
          </a:blip>
          <a:srcRect l="22065" t="5469" r="21813" b="7238"/>
          <a:stretch/>
        </p:blipFill>
        <p:spPr bwMode="gray">
          <a:xfrm>
            <a:off x="6696074" y="-9526"/>
            <a:ext cx="5514975" cy="6867525"/>
          </a:xfrm>
          <a:prstGeom prst="rect">
            <a:avLst/>
          </a:prstGeom>
        </p:spPr>
      </p:pic>
      <p:sp>
        <p:nvSpPr>
          <p:cNvPr id="55" name="Oval 54">
            <a:extLst>
              <a:ext uri="{FF2B5EF4-FFF2-40B4-BE49-F238E27FC236}">
                <a16:creationId xmlns:a16="http://schemas.microsoft.com/office/drawing/2014/main" id="{9991CE69-2E28-227C-7691-A0ECD8CEF30B}"/>
              </a:ext>
            </a:extLst>
          </p:cNvPr>
          <p:cNvSpPr/>
          <p:nvPr/>
        </p:nvSpPr>
        <p:spPr bwMode="gray">
          <a:xfrm>
            <a:off x="515937" y="1652016"/>
            <a:ext cx="677487" cy="677487"/>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56" name="Oval 55">
            <a:extLst>
              <a:ext uri="{FF2B5EF4-FFF2-40B4-BE49-F238E27FC236}">
                <a16:creationId xmlns:a16="http://schemas.microsoft.com/office/drawing/2014/main" id="{029F7F9E-A8A6-0141-E41B-169329623078}"/>
              </a:ext>
            </a:extLst>
          </p:cNvPr>
          <p:cNvSpPr/>
          <p:nvPr/>
        </p:nvSpPr>
        <p:spPr bwMode="gray">
          <a:xfrm>
            <a:off x="515937" y="2572902"/>
            <a:ext cx="677487" cy="677487"/>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57" name="Oval 56">
            <a:extLst>
              <a:ext uri="{FF2B5EF4-FFF2-40B4-BE49-F238E27FC236}">
                <a16:creationId xmlns:a16="http://schemas.microsoft.com/office/drawing/2014/main" id="{3158CEB6-37F9-B06C-BFB7-5AEF26B723C7}"/>
              </a:ext>
            </a:extLst>
          </p:cNvPr>
          <p:cNvSpPr/>
          <p:nvPr/>
        </p:nvSpPr>
        <p:spPr bwMode="gray">
          <a:xfrm>
            <a:off x="515937" y="3493788"/>
            <a:ext cx="677487" cy="677487"/>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58" name="Oval 57">
            <a:extLst>
              <a:ext uri="{FF2B5EF4-FFF2-40B4-BE49-F238E27FC236}">
                <a16:creationId xmlns:a16="http://schemas.microsoft.com/office/drawing/2014/main" id="{3C1BE2C5-300D-C37E-828B-F92235FE7455}"/>
              </a:ext>
            </a:extLst>
          </p:cNvPr>
          <p:cNvSpPr/>
          <p:nvPr/>
        </p:nvSpPr>
        <p:spPr bwMode="gray">
          <a:xfrm>
            <a:off x="515937" y="4414674"/>
            <a:ext cx="677487" cy="677487"/>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59" name="Oval 58">
            <a:extLst>
              <a:ext uri="{FF2B5EF4-FFF2-40B4-BE49-F238E27FC236}">
                <a16:creationId xmlns:a16="http://schemas.microsoft.com/office/drawing/2014/main" id="{F4AA88F8-D153-0030-5AED-DAAFD28C13AD}"/>
              </a:ext>
            </a:extLst>
          </p:cNvPr>
          <p:cNvSpPr/>
          <p:nvPr/>
        </p:nvSpPr>
        <p:spPr bwMode="gray">
          <a:xfrm>
            <a:off x="515937" y="5335561"/>
            <a:ext cx="677487" cy="677487"/>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108000" tIns="72000" rIns="108000" bIns="72000" rtlCol="0" anchor="ctr"/>
          <a:lstStyle/>
          <a:p>
            <a:pPr algn="ctr"/>
            <a:endParaRPr lang="en-US" noProof="0" dirty="0"/>
          </a:p>
        </p:txBody>
      </p:sp>
      <p:sp>
        <p:nvSpPr>
          <p:cNvPr id="4" name="Oval 3">
            <a:extLst>
              <a:ext uri="{FF2B5EF4-FFF2-40B4-BE49-F238E27FC236}">
                <a16:creationId xmlns:a16="http://schemas.microsoft.com/office/drawing/2014/main" id="{7BCB03AC-FB61-48F0-8460-2CDD9B7D7428}"/>
              </a:ext>
            </a:extLst>
          </p:cNvPr>
          <p:cNvSpPr/>
          <p:nvPr/>
        </p:nvSpPr>
        <p:spPr bwMode="gray">
          <a:xfrm>
            <a:off x="9972433" y="-2384693"/>
            <a:ext cx="306090" cy="306090"/>
          </a:xfrm>
          <a:prstGeom prst="ellipse">
            <a:avLst/>
          </a:prstGeom>
          <a:solidFill>
            <a:schemeClr val="accent1"/>
          </a:solid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solidFill>
                <a:schemeClr val="accent1"/>
              </a:solidFill>
            </a:endParaRPr>
          </a:p>
        </p:txBody>
      </p:sp>
      <p:sp>
        <p:nvSpPr>
          <p:cNvPr id="19" name="Title 18">
            <a:extLst>
              <a:ext uri="{FF2B5EF4-FFF2-40B4-BE49-F238E27FC236}">
                <a16:creationId xmlns:a16="http://schemas.microsoft.com/office/drawing/2014/main" id="{C0797A5C-CA3A-9CB1-8499-4BAA37EAA566}"/>
              </a:ext>
            </a:extLst>
          </p:cNvPr>
          <p:cNvSpPr>
            <a:spLocks noGrp="1"/>
          </p:cNvSpPr>
          <p:nvPr>
            <p:ph type="title"/>
          </p:nvPr>
        </p:nvSpPr>
        <p:spPr bwMode="gray">
          <a:xfrm>
            <a:off x="515937" y="476250"/>
            <a:ext cx="5219701" cy="861774"/>
          </a:xfrm>
        </p:spPr>
        <p:txBody>
          <a:bodyPr/>
          <a:lstStyle/>
          <a:p>
            <a:r>
              <a:rPr lang="en-US" noProof="0" dirty="0"/>
              <a:t>Five reasons why the SCD4x is ahead of its competitors </a:t>
            </a:r>
          </a:p>
        </p:txBody>
      </p:sp>
      <p:sp>
        <p:nvSpPr>
          <p:cNvPr id="27" name="Rectangle 26">
            <a:extLst>
              <a:ext uri="{FF2B5EF4-FFF2-40B4-BE49-F238E27FC236}">
                <a16:creationId xmlns:a16="http://schemas.microsoft.com/office/drawing/2014/main" id="{6B52EF75-038A-5568-6882-3B5CEE6148D5}"/>
              </a:ext>
            </a:extLst>
          </p:cNvPr>
          <p:cNvSpPr>
            <a:spLocks/>
          </p:cNvSpPr>
          <p:nvPr/>
        </p:nvSpPr>
        <p:spPr bwMode="gray">
          <a:xfrm>
            <a:off x="1330265" y="3521935"/>
            <a:ext cx="4765736" cy="584775"/>
          </a:xfrm>
          <a:prstGeom prst="rect">
            <a:avLst/>
          </a:prstGeom>
          <a:solidFill>
            <a:schemeClr val="bg1"/>
          </a:solidFill>
        </p:spPr>
        <p:txBody>
          <a:bodyPr wrap="square">
            <a:spAutoFit/>
          </a:bodyPr>
          <a:lstStyle/>
          <a:p>
            <a:pPr lvl="0" fontAlgn="auto">
              <a:spcBef>
                <a:spcPts val="0"/>
              </a:spcBef>
              <a:spcAft>
                <a:spcPts val="0"/>
              </a:spcAft>
              <a:defRPr/>
            </a:pPr>
            <a:r>
              <a:rPr lang="en-US" sz="1600" noProof="0" dirty="0"/>
              <a:t>Highly selective photoacoustic measurement </a:t>
            </a:r>
            <a:br>
              <a:rPr lang="en-US" sz="1600" noProof="0" dirty="0"/>
            </a:br>
            <a:r>
              <a:rPr lang="en-US" sz="1600" noProof="0" dirty="0">
                <a:sym typeface="Wingdings" panose="05000000000000000000" pitchFamily="2" charset="2"/>
              </a:rPr>
              <a:t> </a:t>
            </a:r>
            <a:r>
              <a:rPr lang="en-US" sz="1600" b="1" noProof="0" dirty="0">
                <a:sym typeface="Wingdings" panose="05000000000000000000" pitchFamily="2" charset="2"/>
              </a:rPr>
              <a:t>Accurate and reliable</a:t>
            </a:r>
            <a:r>
              <a:rPr lang="en-US" sz="1600" b="1" noProof="0" dirty="0"/>
              <a:t> sensor output</a:t>
            </a:r>
          </a:p>
        </p:txBody>
      </p:sp>
      <p:pic>
        <p:nvPicPr>
          <p:cNvPr id="33" name="Picture 4">
            <a:extLst>
              <a:ext uri="{FF2B5EF4-FFF2-40B4-BE49-F238E27FC236}">
                <a16:creationId xmlns:a16="http://schemas.microsoft.com/office/drawing/2014/main" id="{57B45EDF-F714-3682-4910-53EB4D6B234A}"/>
              </a:ext>
            </a:extLst>
          </p:cNvPr>
          <p:cNvPicPr>
            <a:picLocks noChangeAspect="1" noChangeArrowheads="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gray">
          <a:xfrm flipH="1">
            <a:off x="606125" y="3745108"/>
            <a:ext cx="462584" cy="185007"/>
          </a:xfrm>
          <a:prstGeom prst="rect">
            <a:avLst/>
          </a:prstGeom>
          <a:noFill/>
          <a:extLst>
            <a:ext uri="{909E8E84-426E-40DD-AFC4-6F175D3DCCD1}">
              <a14:hiddenFill xmlns:a14="http://schemas.microsoft.com/office/drawing/2010/main">
                <a:solidFill>
                  <a:srgbClr val="FFFFFF"/>
                </a:solidFill>
              </a14:hiddenFill>
            </a:ext>
          </a:extLst>
        </p:spPr>
      </p:pic>
      <p:sp>
        <p:nvSpPr>
          <p:cNvPr id="38" name="Rectangle 37">
            <a:extLst>
              <a:ext uri="{FF2B5EF4-FFF2-40B4-BE49-F238E27FC236}">
                <a16:creationId xmlns:a16="http://schemas.microsoft.com/office/drawing/2014/main" id="{FCAB405E-9322-240D-7C09-9E9831575346}"/>
              </a:ext>
            </a:extLst>
          </p:cNvPr>
          <p:cNvSpPr>
            <a:spLocks/>
          </p:cNvSpPr>
          <p:nvPr/>
        </p:nvSpPr>
        <p:spPr bwMode="gray">
          <a:xfrm>
            <a:off x="1330265" y="2602339"/>
            <a:ext cx="4765736" cy="584775"/>
          </a:xfrm>
          <a:prstGeom prst="rect">
            <a:avLst/>
          </a:prstGeom>
          <a:solidFill>
            <a:schemeClr val="bg1"/>
          </a:solidFill>
        </p:spPr>
        <p:txBody>
          <a:bodyPr wrap="square">
            <a:spAutoFit/>
          </a:bodyPr>
          <a:lstStyle/>
          <a:p>
            <a:pPr fontAlgn="auto">
              <a:spcBef>
                <a:spcPts val="0"/>
              </a:spcBef>
              <a:spcAft>
                <a:spcPts val="0"/>
              </a:spcAft>
              <a:defRPr/>
            </a:pPr>
            <a:r>
              <a:rPr lang="en-US" sz="1600" noProof="0" dirty="0"/>
              <a:t>SMD solderable, tape &amp; reel package </a:t>
            </a:r>
            <a:br>
              <a:rPr lang="en-US" sz="1600" noProof="0" dirty="0"/>
            </a:br>
            <a:r>
              <a:rPr lang="en-US" sz="1600" noProof="0" dirty="0">
                <a:solidFill>
                  <a:schemeClr val="dk1"/>
                </a:solidFill>
                <a:sym typeface="Wingdings" panose="05000000000000000000" pitchFamily="2" charset="2"/>
              </a:rPr>
              <a:t> </a:t>
            </a:r>
            <a:r>
              <a:rPr lang="en-US" sz="1600" b="1" noProof="0" dirty="0">
                <a:solidFill>
                  <a:schemeClr val="dk1"/>
                </a:solidFill>
              </a:rPr>
              <a:t>Highly automated manufacturing</a:t>
            </a:r>
          </a:p>
        </p:txBody>
      </p:sp>
      <p:sp>
        <p:nvSpPr>
          <p:cNvPr id="44" name="Rectangle 43">
            <a:extLst>
              <a:ext uri="{FF2B5EF4-FFF2-40B4-BE49-F238E27FC236}">
                <a16:creationId xmlns:a16="http://schemas.microsoft.com/office/drawing/2014/main" id="{B0B8A46F-31B5-4784-1516-8E375BDBF72A}"/>
              </a:ext>
            </a:extLst>
          </p:cNvPr>
          <p:cNvSpPr>
            <a:spLocks/>
          </p:cNvSpPr>
          <p:nvPr/>
        </p:nvSpPr>
        <p:spPr bwMode="gray">
          <a:xfrm>
            <a:off x="1330263" y="5361128"/>
            <a:ext cx="5212371" cy="584775"/>
          </a:xfrm>
          <a:prstGeom prst="rect">
            <a:avLst/>
          </a:prstGeom>
          <a:solidFill>
            <a:schemeClr val="bg1"/>
          </a:solidFill>
        </p:spPr>
        <p:txBody>
          <a:bodyPr wrap="square">
            <a:spAutoFit/>
          </a:bodyPr>
          <a:lstStyle/>
          <a:p>
            <a:pPr fontAlgn="auto">
              <a:spcBef>
                <a:spcPts val="0"/>
              </a:spcBef>
              <a:spcAft>
                <a:spcPts val="0"/>
              </a:spcAft>
              <a:defRPr/>
            </a:pPr>
            <a:r>
              <a:rPr lang="en-US" sz="1600" noProof="0" dirty="0"/>
              <a:t>Completely encapsulated package</a:t>
            </a:r>
            <a:br>
              <a:rPr lang="en-US" sz="1600" noProof="0" dirty="0"/>
            </a:br>
            <a:r>
              <a:rPr lang="en-US" sz="1600" noProof="0" dirty="0">
                <a:solidFill>
                  <a:schemeClr val="dk1"/>
                </a:solidFill>
                <a:sym typeface="Wingdings" panose="05000000000000000000" pitchFamily="2" charset="2"/>
              </a:rPr>
              <a:t> </a:t>
            </a:r>
            <a:r>
              <a:rPr lang="en-US" sz="1600" b="1" noProof="0" dirty="0">
                <a:solidFill>
                  <a:schemeClr val="dk1"/>
                </a:solidFill>
              </a:rPr>
              <a:t>Robust against mechanical stress &amp; dust</a:t>
            </a:r>
          </a:p>
        </p:txBody>
      </p:sp>
      <p:sp>
        <p:nvSpPr>
          <p:cNvPr id="47" name="Rectangle 46">
            <a:extLst>
              <a:ext uri="{FF2B5EF4-FFF2-40B4-BE49-F238E27FC236}">
                <a16:creationId xmlns:a16="http://schemas.microsoft.com/office/drawing/2014/main" id="{73E3802C-284A-DD20-0923-E04571759960}"/>
              </a:ext>
            </a:extLst>
          </p:cNvPr>
          <p:cNvSpPr>
            <a:spLocks/>
          </p:cNvSpPr>
          <p:nvPr/>
        </p:nvSpPr>
        <p:spPr bwMode="gray">
          <a:xfrm>
            <a:off x="1330264" y="1682743"/>
            <a:ext cx="4765736" cy="584775"/>
          </a:xfrm>
          <a:prstGeom prst="rect">
            <a:avLst/>
          </a:prstGeom>
          <a:solidFill>
            <a:schemeClr val="bg1"/>
          </a:solidFill>
        </p:spPr>
        <p:txBody>
          <a:bodyPr wrap="square">
            <a:spAutoFit/>
          </a:bodyPr>
          <a:lstStyle/>
          <a:p>
            <a:pPr fontAlgn="auto">
              <a:spcBef>
                <a:spcPts val="0"/>
              </a:spcBef>
              <a:spcAft>
                <a:spcPts val="0"/>
              </a:spcAft>
              <a:defRPr/>
            </a:pPr>
            <a:r>
              <a:rPr lang="en-US" sz="1600" noProof="0" dirty="0"/>
              <a:t>Smallest optical CO</a:t>
            </a:r>
            <a:r>
              <a:rPr lang="en-US" sz="1600" baseline="-25000" noProof="0" dirty="0"/>
              <a:t>2</a:t>
            </a:r>
            <a:r>
              <a:rPr lang="en-US" sz="1600" noProof="0" dirty="0"/>
              <a:t> sensor </a:t>
            </a:r>
            <a:br>
              <a:rPr lang="en-US" sz="1600" noProof="0" dirty="0"/>
            </a:br>
            <a:r>
              <a:rPr lang="en-US" sz="1600" noProof="0" dirty="0">
                <a:solidFill>
                  <a:schemeClr val="dk1"/>
                </a:solidFill>
                <a:sym typeface="Wingdings" panose="05000000000000000000" pitchFamily="2" charset="2"/>
              </a:rPr>
              <a:t> </a:t>
            </a:r>
            <a:r>
              <a:rPr lang="en-US" sz="1600" b="1" noProof="0" dirty="0">
                <a:solidFill>
                  <a:schemeClr val="dk1"/>
                </a:solidFill>
              </a:rPr>
              <a:t>Maximum freedom of design</a:t>
            </a:r>
          </a:p>
        </p:txBody>
      </p:sp>
      <p:sp>
        <p:nvSpPr>
          <p:cNvPr id="52" name="Rectangle 51">
            <a:extLst>
              <a:ext uri="{FF2B5EF4-FFF2-40B4-BE49-F238E27FC236}">
                <a16:creationId xmlns:a16="http://schemas.microsoft.com/office/drawing/2014/main" id="{569849F0-52CE-993E-BBB9-F6EC830608D2}"/>
              </a:ext>
            </a:extLst>
          </p:cNvPr>
          <p:cNvSpPr>
            <a:spLocks/>
          </p:cNvSpPr>
          <p:nvPr/>
        </p:nvSpPr>
        <p:spPr bwMode="gray">
          <a:xfrm>
            <a:off x="1330264" y="4441531"/>
            <a:ext cx="4765736" cy="584775"/>
          </a:xfrm>
          <a:prstGeom prst="rect">
            <a:avLst/>
          </a:prstGeom>
          <a:solidFill>
            <a:schemeClr val="bg1"/>
          </a:solidFill>
        </p:spPr>
        <p:txBody>
          <a:bodyPr wrap="square">
            <a:spAutoFit/>
          </a:bodyPr>
          <a:lstStyle/>
          <a:p>
            <a:pPr fontAlgn="auto">
              <a:spcBef>
                <a:spcPts val="0"/>
              </a:spcBef>
              <a:spcAft>
                <a:spcPts val="0"/>
              </a:spcAft>
              <a:defRPr/>
            </a:pPr>
            <a:r>
              <a:rPr lang="en-US" sz="1600" noProof="0" dirty="0"/>
              <a:t>Large supply voltage range: 2.4 V – 5.5 V </a:t>
            </a:r>
          </a:p>
          <a:p>
            <a:pPr fontAlgn="auto">
              <a:spcBef>
                <a:spcPts val="0"/>
              </a:spcBef>
              <a:spcAft>
                <a:spcPts val="0"/>
              </a:spcAft>
              <a:defRPr/>
            </a:pPr>
            <a:r>
              <a:rPr lang="en-US" sz="1600" noProof="0" dirty="0">
                <a:solidFill>
                  <a:schemeClr val="dk1"/>
                </a:solidFill>
                <a:sym typeface="Wingdings" panose="05000000000000000000" pitchFamily="2" charset="2"/>
              </a:rPr>
              <a:t> </a:t>
            </a:r>
            <a:r>
              <a:rPr lang="en-US" sz="1600" b="1" noProof="0" dirty="0"/>
              <a:t>Easy integration &amp; Design-in</a:t>
            </a:r>
          </a:p>
        </p:txBody>
      </p:sp>
      <p:pic>
        <p:nvPicPr>
          <p:cNvPr id="60" name="Picture 59">
            <a:extLst>
              <a:ext uri="{FF2B5EF4-FFF2-40B4-BE49-F238E27FC236}">
                <a16:creationId xmlns:a16="http://schemas.microsoft.com/office/drawing/2014/main" id="{45688AE9-F8A1-0DC4-ACE1-F1F7062F3E61}"/>
              </a:ext>
            </a:extLst>
          </p:cNvPr>
          <p:cNvPicPr>
            <a:picLocks noChangeAspect="1"/>
          </p:cNvPicPr>
          <p:nvPr/>
        </p:nvPicPr>
        <p:blipFill>
          <a:blip r:embed="rId5">
            <a:duotone>
              <a:schemeClr val="accent2">
                <a:shade val="45000"/>
                <a:satMod val="135000"/>
              </a:schemeClr>
              <a:prstClr val="white"/>
            </a:duotone>
          </a:blip>
          <a:stretch>
            <a:fillRect/>
          </a:stretch>
        </p:blipFill>
        <p:spPr bwMode="gray">
          <a:xfrm>
            <a:off x="704727" y="4622221"/>
            <a:ext cx="307431" cy="307431"/>
          </a:xfrm>
          <a:prstGeom prst="rect">
            <a:avLst/>
          </a:prstGeom>
        </p:spPr>
      </p:pic>
      <p:pic>
        <p:nvPicPr>
          <p:cNvPr id="62" name="Picture 61">
            <a:extLst>
              <a:ext uri="{FF2B5EF4-FFF2-40B4-BE49-F238E27FC236}">
                <a16:creationId xmlns:a16="http://schemas.microsoft.com/office/drawing/2014/main" id="{223ED6F0-2219-8ECD-9EF6-2002A9231AEB}"/>
              </a:ext>
            </a:extLst>
          </p:cNvPr>
          <p:cNvPicPr>
            <a:picLocks noChangeAspect="1"/>
          </p:cNvPicPr>
          <p:nvPr/>
        </p:nvPicPr>
        <p:blipFill>
          <a:blip r:embed="rId6">
            <a:duotone>
              <a:schemeClr val="accent2">
                <a:shade val="45000"/>
                <a:satMod val="135000"/>
              </a:schemeClr>
              <a:prstClr val="white"/>
            </a:duotone>
          </a:blip>
          <a:stretch>
            <a:fillRect/>
          </a:stretch>
        </p:blipFill>
        <p:spPr bwMode="gray">
          <a:xfrm>
            <a:off x="704727" y="2742558"/>
            <a:ext cx="338174" cy="338174"/>
          </a:xfrm>
          <a:prstGeom prst="rect">
            <a:avLst/>
          </a:prstGeom>
        </p:spPr>
      </p:pic>
      <p:pic>
        <p:nvPicPr>
          <p:cNvPr id="63" name="Picture 62">
            <a:extLst>
              <a:ext uri="{FF2B5EF4-FFF2-40B4-BE49-F238E27FC236}">
                <a16:creationId xmlns:a16="http://schemas.microsoft.com/office/drawing/2014/main" id="{A0D22795-536C-AFDC-9A12-0170F35CD2C3}"/>
              </a:ext>
            </a:extLst>
          </p:cNvPr>
          <p:cNvPicPr>
            <a:picLocks noChangeAspect="1"/>
          </p:cNvPicPr>
          <p:nvPr/>
        </p:nvPicPr>
        <p:blipFill>
          <a:blip r:embed="rId7">
            <a:duotone>
              <a:schemeClr val="accent2">
                <a:shade val="45000"/>
                <a:satMod val="135000"/>
              </a:schemeClr>
              <a:prstClr val="white"/>
            </a:duotone>
          </a:blip>
          <a:stretch>
            <a:fillRect/>
          </a:stretch>
        </p:blipFill>
        <p:spPr bwMode="gray">
          <a:xfrm>
            <a:off x="652777" y="1783624"/>
            <a:ext cx="409190" cy="409190"/>
          </a:xfrm>
          <a:prstGeom prst="rect">
            <a:avLst/>
          </a:prstGeom>
        </p:spPr>
      </p:pic>
      <p:sp>
        <p:nvSpPr>
          <p:cNvPr id="1024" name="Footer Placeholder 3">
            <a:extLst>
              <a:ext uri="{FF2B5EF4-FFF2-40B4-BE49-F238E27FC236}">
                <a16:creationId xmlns:a16="http://schemas.microsoft.com/office/drawing/2014/main" id="{752DE1B5-1080-B64D-2B9A-A60CA5A3E81D}"/>
              </a:ext>
            </a:extLst>
          </p:cNvPr>
          <p:cNvSpPr txBox="1">
            <a:spLocks/>
          </p:cNvSpPr>
          <p:nvPr/>
        </p:nvSpPr>
        <p:spPr bwMode="gray">
          <a:xfrm>
            <a:off x="1249680" y="6310083"/>
            <a:ext cx="1971694" cy="153888"/>
          </a:xfrm>
          <a:prstGeom prst="rect">
            <a:avLst/>
          </a:prstGeom>
        </p:spPr>
        <p:txBody>
          <a:bodyPr vert="horz" wrap="squar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noProof="0" dirty="0"/>
              <a:t>© Copyright Sensirion, Switzerland</a:t>
            </a:r>
          </a:p>
        </p:txBody>
      </p:sp>
      <p:sp>
        <p:nvSpPr>
          <p:cNvPr id="1025" name="Slide Number Placeholder 4">
            <a:extLst>
              <a:ext uri="{FF2B5EF4-FFF2-40B4-BE49-F238E27FC236}">
                <a16:creationId xmlns:a16="http://schemas.microsoft.com/office/drawing/2014/main" id="{1EC120B0-6B5C-2AAD-3E00-511597C57E1D}"/>
              </a:ext>
            </a:extLst>
          </p:cNvPr>
          <p:cNvSpPr txBox="1">
            <a:spLocks/>
          </p:cNvSpPr>
          <p:nvPr/>
        </p:nvSpPr>
        <p:spPr bwMode="gray">
          <a:xfrm>
            <a:off x="515937" y="6310083"/>
            <a:ext cx="680403" cy="153888"/>
          </a:xfrm>
          <a:prstGeom prst="rect">
            <a:avLst/>
          </a:prstGeom>
        </p:spPr>
        <p:txBody>
          <a:bodyPr vert="horz" wrap="none" lIns="0" tIns="0" rIns="0" bIns="0" rtlCol="0" anchor="ctr">
            <a:spAutoFit/>
          </a:bodyPr>
          <a:lstStyle>
            <a:defPPr>
              <a:defRPr lang="de-DE"/>
            </a:defPPr>
            <a:lvl1pPr marL="0" algn="l" defTabSz="914400" rtl="0" eaLnBrk="1" latinLnBrk="0" hangingPunct="1">
              <a:lnSpc>
                <a:spcPct val="100000"/>
              </a:lnSpc>
              <a:defRPr sz="10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B1E691A1-F3A6-4574-B226-B412272B38A6}" type="slidenum">
              <a:rPr lang="en-US" noProof="0" smtClean="0"/>
              <a:pPr/>
              <a:t>43</a:t>
            </a:fld>
            <a:endParaRPr lang="en-US" noProof="0" dirty="0"/>
          </a:p>
        </p:txBody>
      </p:sp>
      <p:pic>
        <p:nvPicPr>
          <p:cNvPr id="6" name="Picture 5">
            <a:extLst>
              <a:ext uri="{FF2B5EF4-FFF2-40B4-BE49-F238E27FC236}">
                <a16:creationId xmlns:a16="http://schemas.microsoft.com/office/drawing/2014/main" id="{4222E35F-C615-2DC2-FC6D-A703982730B3}"/>
              </a:ext>
            </a:extLst>
          </p:cNvPr>
          <p:cNvPicPr>
            <a:picLocks noChangeAspect="1"/>
          </p:cNvPicPr>
          <p:nvPr/>
        </p:nvPicPr>
        <p:blipFill>
          <a:blip r:embed="rId8"/>
          <a:stretch>
            <a:fillRect/>
          </a:stretch>
        </p:blipFill>
        <p:spPr>
          <a:xfrm>
            <a:off x="668886" y="5490881"/>
            <a:ext cx="374015" cy="366846"/>
          </a:xfrm>
          <a:prstGeom prst="rect">
            <a:avLst/>
          </a:prstGeom>
        </p:spPr>
      </p:pic>
      <p:pic>
        <p:nvPicPr>
          <p:cNvPr id="7" name="Picture 6">
            <a:extLst>
              <a:ext uri="{FF2B5EF4-FFF2-40B4-BE49-F238E27FC236}">
                <a16:creationId xmlns:a16="http://schemas.microsoft.com/office/drawing/2014/main" id="{BCD12AFB-477D-BB42-CF78-79122FFD20C8}"/>
              </a:ext>
            </a:extLst>
          </p:cNvPr>
          <p:cNvPicPr>
            <a:picLocks noChangeAspect="1"/>
          </p:cNvPicPr>
          <p:nvPr/>
        </p:nvPicPr>
        <p:blipFill>
          <a:blip r:embed="rId9"/>
          <a:stretch>
            <a:fillRect/>
          </a:stretch>
        </p:blipFill>
        <p:spPr>
          <a:xfrm>
            <a:off x="10376814" y="6310081"/>
            <a:ext cx="1299248" cy="126437"/>
          </a:xfrm>
          <a:prstGeom prst="rect">
            <a:avLst/>
          </a:prstGeom>
        </p:spPr>
      </p:pic>
    </p:spTree>
    <p:extLst>
      <p:ext uri="{BB962C8B-B14F-4D97-AF65-F5344CB8AC3E}">
        <p14:creationId xmlns:p14="http://schemas.microsoft.com/office/powerpoint/2010/main" val="38156304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95155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Sensirion Master">
  <a:themeElements>
    <a:clrScheme name="Sensirion colors">
      <a:dk1>
        <a:sysClr val="windowText" lastClr="000000"/>
      </a:dk1>
      <a:lt1>
        <a:sysClr val="window" lastClr="FFFFFF"/>
      </a:lt1>
      <a:dk2>
        <a:srgbClr val="000000"/>
      </a:dk2>
      <a:lt2>
        <a:srgbClr val="EEEEEE"/>
      </a:lt2>
      <a:accent1>
        <a:srgbClr val="66CC33"/>
      </a:accent1>
      <a:accent2>
        <a:srgbClr val="616161"/>
      </a:accent2>
      <a:accent3>
        <a:srgbClr val="C2EBAD"/>
      </a:accent3>
      <a:accent4>
        <a:srgbClr val="024430"/>
      </a:accent4>
      <a:accent5>
        <a:srgbClr val="004494"/>
      </a:accent5>
      <a:accent6>
        <a:srgbClr val="660099"/>
      </a:accent6>
      <a:hlink>
        <a:srgbClr val="66CC33"/>
      </a:hlink>
      <a:folHlink>
        <a:srgbClr val="616161"/>
      </a:folHlink>
    </a:clrScheme>
    <a:fontScheme name="Sensirion font">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lIns="108000" tIns="72000" rIns="108000" bIns="72000" rtlCol="0" anchor="ctr"/>
      <a:lstStyle>
        <a:defPPr algn="ctr">
          <a:defRPr dirty="0" err="1" smtClean="0"/>
        </a:defPPr>
      </a:lstStyle>
      <a:style>
        <a:lnRef idx="2">
          <a:schemeClr val="accent1">
            <a:shade val="15000"/>
          </a:schemeClr>
        </a:lnRef>
        <a:fillRef idx="1">
          <a:schemeClr val="accent1"/>
        </a:fillRef>
        <a:effectRef idx="0">
          <a:schemeClr val="accent1"/>
        </a:effectRef>
        <a:fontRef idx="minor">
          <a:schemeClr val="lt1"/>
        </a:fontRef>
      </a:style>
    </a:spDef>
    <a:lnDef>
      <a:spPr>
        <a:ln>
          <a:solidFill>
            <a:srgbClr val="BDBDBD"/>
          </a:solidFill>
        </a:ln>
      </a:spPr>
      <a:bodyPr/>
      <a:lstStyle/>
      <a:style>
        <a:lnRef idx="1">
          <a:schemeClr val="accent1"/>
        </a:lnRef>
        <a:fillRef idx="0">
          <a:schemeClr val="accent1"/>
        </a:fillRef>
        <a:effectRef idx="0">
          <a:schemeClr val="accent1"/>
        </a:effectRef>
        <a:fontRef idx="minor">
          <a:schemeClr val="tx1"/>
        </a:fontRef>
      </a:style>
    </a:lnDef>
    <a:txDef>
      <a:spPr>
        <a:noFill/>
        <a:ln>
          <a:noFill/>
        </a:ln>
      </a:spPr>
      <a:bodyPr wrap="square" lIns="72000" tIns="72000" rIns="72000" bIns="72000" rtlCol="0">
        <a:spAutoFit/>
      </a:bodyPr>
      <a:lstStyle>
        <a:defPPr algn="l">
          <a:buClr>
            <a:schemeClr val="accent1"/>
          </a:buClr>
          <a:defRPr sz="1400" dirty="0" smtClean="0"/>
        </a:defPPr>
      </a:lstStyle>
    </a:txDef>
  </a:objectDefaults>
  <a:extraClrSchemeLst/>
  <a:extLst>
    <a:ext uri="{05A4C25C-085E-4340-85A3-A5531E510DB2}">
      <thm15:themeFamily xmlns:thm15="http://schemas.microsoft.com/office/thememl/2012/main" name="Presentation1" id="{A2229C6A-8C85-4369-BE5C-0F90A08D888C}" vid="{704E372A-D02F-4979-B6A3-0EEA5C7823FD}"/>
    </a:ext>
  </a:extLst>
</a:theme>
</file>

<file path=ppt/theme/theme2.xml><?xml version="1.0" encoding="utf-8"?>
<a:theme xmlns:a="http://schemas.openxmlformats.org/drawingml/2006/main" name="Office">
  <a:themeElements>
    <a:clrScheme name="Sensirion colors">
      <a:dk1>
        <a:sysClr val="windowText" lastClr="000000"/>
      </a:dk1>
      <a:lt1>
        <a:sysClr val="window" lastClr="FFFFFF"/>
      </a:lt1>
      <a:dk2>
        <a:srgbClr val="000000"/>
      </a:dk2>
      <a:lt2>
        <a:srgbClr val="EEEEEE"/>
      </a:lt2>
      <a:accent1>
        <a:srgbClr val="66CC33"/>
      </a:accent1>
      <a:accent2>
        <a:srgbClr val="616161"/>
      </a:accent2>
      <a:accent3>
        <a:srgbClr val="C2EBAD"/>
      </a:accent3>
      <a:accent4>
        <a:srgbClr val="024430"/>
      </a:accent4>
      <a:accent5>
        <a:srgbClr val="004494"/>
      </a:accent5>
      <a:accent6>
        <a:srgbClr val="660099"/>
      </a:accent6>
      <a:hlink>
        <a:srgbClr val="66CC33"/>
      </a:hlink>
      <a:folHlink>
        <a:srgbClr val="616161"/>
      </a:folHlink>
    </a:clrScheme>
    <a:fontScheme name="Sensirion font">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ensirion colors">
      <a:dk1>
        <a:sysClr val="windowText" lastClr="000000"/>
      </a:dk1>
      <a:lt1>
        <a:sysClr val="window" lastClr="FFFFFF"/>
      </a:lt1>
      <a:dk2>
        <a:srgbClr val="000000"/>
      </a:dk2>
      <a:lt2>
        <a:srgbClr val="EEEEEE"/>
      </a:lt2>
      <a:accent1>
        <a:srgbClr val="66CC33"/>
      </a:accent1>
      <a:accent2>
        <a:srgbClr val="616161"/>
      </a:accent2>
      <a:accent3>
        <a:srgbClr val="C2EBAD"/>
      </a:accent3>
      <a:accent4>
        <a:srgbClr val="024430"/>
      </a:accent4>
      <a:accent5>
        <a:srgbClr val="004494"/>
      </a:accent5>
      <a:accent6>
        <a:srgbClr val="660099"/>
      </a:accent6>
      <a:hlink>
        <a:srgbClr val="66CC33"/>
      </a:hlink>
      <a:folHlink>
        <a:srgbClr val="616161"/>
      </a:folHlink>
    </a:clrScheme>
    <a:fontScheme name="Sensirion font">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051eac9-b703-4204-a809-9bacc489fcf3">
      <Terms xmlns="http://schemas.microsoft.com/office/infopath/2007/PartnerControls"/>
    </lcf76f155ced4ddcb4097134ff3c332f>
    <TaxCatchAll xmlns="69eb2c81-d4ff-465d-8fe6-4df5a6fc26fc">
      <Value>89</Value>
      <Value>29</Value>
      <Value>86</Value>
      <Value>92</Value>
      <Value>91</Value>
    </TaxCatchAll>
    <SensiVersion xmlns="8051eac9-b703-4204-a809-9bacc489fcf3">2</SensiVersion>
    <Edit_x0020_Properties xmlns="8051eac9-b703-4204-a809-9bacc489fcf3" xsi:nil="true"/>
    <b6ced2411d4540e9bc750d16053149c3 xmlns="8051eac9-b703-4204-a809-9bacc489fcf3">
      <Terms xmlns="http://schemas.microsoft.com/office/infopath/2007/PartnerControls">
        <TermInfo xmlns="http://schemas.microsoft.com/office/infopath/2007/PartnerControls">
          <TermName xmlns="http://schemas.microsoft.com/office/infopath/2007/PartnerControls">Presentation</TermName>
          <TermId xmlns="http://schemas.microsoft.com/office/infopath/2007/PartnerControls">24766e25-0d91-4802-930b-186368c19398</TermId>
        </TermInfo>
      </Terms>
    </b6ced2411d4540e9bc750d16053149c3>
    <maeffe5561a64ebb972c8ef26f445a82 xmlns="8051eac9-b703-4204-a809-9bacc489fcf3">
      <Terms xmlns="http://schemas.microsoft.com/office/infopath/2007/PartnerControls">
        <TermInfo xmlns="http://schemas.microsoft.com/office/infopath/2007/PartnerControls">
          <TermName xmlns="http://schemas.microsoft.com/office/infopath/2007/PartnerControls">Gas Sensors Components</TermName>
          <TermId xmlns="http://schemas.microsoft.com/office/infopath/2007/PartnerControls">c2174a97-c4fe-4ca3-a0df-ac61e45f5ad8</TermId>
        </TermInfo>
      </Terms>
    </maeffe5561a64ebb972c8ef26f445a82>
    <fe4aa807057448dfae9d23ac4c11825f xmlns="8051eac9-b703-4204-a809-9bacc489fcf3">
      <Terms xmlns="http://schemas.microsoft.com/office/infopath/2007/PartnerControls">
        <TermInfo xmlns="http://schemas.microsoft.com/office/infopath/2007/PartnerControls">
          <TermName xmlns="http://schemas.microsoft.com/office/infopath/2007/PartnerControls">SCD40</TermName>
          <TermId xmlns="http://schemas.microsoft.com/office/infopath/2007/PartnerControls">baf22120-c578-4480-9976-1604afd33154</TermId>
        </TermInfo>
        <TermInfo xmlns="http://schemas.microsoft.com/office/infopath/2007/PartnerControls">
          <TermName xmlns="http://schemas.microsoft.com/office/infopath/2007/PartnerControls">SCD41</TermName>
          <TermId xmlns="http://schemas.microsoft.com/office/infopath/2007/PartnerControls">3e1d8836-1f58-4437-b5c0-22c25429b9c5</TermId>
        </TermInfo>
        <TermInfo xmlns="http://schemas.microsoft.com/office/infopath/2007/PartnerControls">
          <TermName xmlns="http://schemas.microsoft.com/office/infopath/2007/PartnerControls">SCD4x</TermName>
          <TermId xmlns="http://schemas.microsoft.com/office/infopath/2007/PartnerControls">cad9d188-f531-438c-b578-063325c2c46d</TermId>
        </TermInfo>
      </Terms>
    </fe4aa807057448dfae9d23ac4c11825f>
    <Confidentiality xmlns="8051eac9-b703-4204-a809-9bacc489fcf3">D2</Confidentiality>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4A692D0110E6E4CB63F1CDAFC676B8B" ma:contentTypeVersion="31" ma:contentTypeDescription="Create a new document." ma:contentTypeScope="" ma:versionID="2aa43fc585f6d179b0afa399b1d597fe">
  <xsd:schema xmlns:xsd="http://www.w3.org/2001/XMLSchema" xmlns:xs="http://www.w3.org/2001/XMLSchema" xmlns:p="http://schemas.microsoft.com/office/2006/metadata/properties" xmlns:ns2="69eb2c81-d4ff-465d-8fe6-4df5a6fc26fc" xmlns:ns3="8051eac9-b703-4204-a809-9bacc489fcf3" xmlns:ns4="9b096da1-55ae-40f0-828e-d96caf0055d1" targetNamespace="http://schemas.microsoft.com/office/2006/metadata/properties" ma:root="true" ma:fieldsID="e3e36d5ccce5a8b528c4693f36f99d75" ns2:_="" ns3:_="" ns4:_="">
    <xsd:import namespace="69eb2c81-d4ff-465d-8fe6-4df5a6fc26fc"/>
    <xsd:import namespace="8051eac9-b703-4204-a809-9bacc489fcf3"/>
    <xsd:import namespace="9b096da1-55ae-40f0-828e-d96caf0055d1"/>
    <xsd:element name="properties">
      <xsd:complexType>
        <xsd:sequence>
          <xsd:element name="documentManagement">
            <xsd:complexType>
              <xsd:all>
                <xsd:element ref="ns2:TaxCatchAll" minOccurs="0"/>
                <xsd:element ref="ns3:maeffe5561a64ebb972c8ef26f445a82" minOccurs="0"/>
                <xsd:element ref="ns3:fe4aa807057448dfae9d23ac4c11825f" minOccurs="0"/>
                <xsd:element ref="ns3:b6ced2411d4540e9bc750d16053149c3" minOccurs="0"/>
                <xsd:element ref="ns3:Confidentiality" minOccurs="0"/>
                <xsd:element ref="ns3:SensiVersion" minOccurs="0"/>
                <xsd:element ref="ns3:MediaServiceMetadata" minOccurs="0"/>
                <xsd:element ref="ns3:MediaServiceFastMetadata" minOccurs="0"/>
                <xsd:element ref="ns3:MediaServiceObjectDetectorVersions" minOccurs="0"/>
                <xsd:element ref="ns3:MediaServiceDateTaken" minOccurs="0"/>
                <xsd:element ref="ns3:MediaLengthInSeconds" minOccurs="0"/>
                <xsd:element ref="ns3:lcf76f155ced4ddcb4097134ff3c332f" minOccurs="0"/>
                <xsd:element ref="ns3:MediaServiceOCR" minOccurs="0"/>
                <xsd:element ref="ns3:MediaServiceGenerationTime" minOccurs="0"/>
                <xsd:element ref="ns3:MediaServiceEventHashCode" minOccurs="0"/>
                <xsd:element ref="ns3:Edit_x0020_Properties" minOccurs="0"/>
                <xsd:element ref="ns4:SharedWithUsers" minOccurs="0"/>
                <xsd:element ref="ns4:SharedWithDetail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eb2c81-d4ff-465d-8fe6-4df5a6fc26fc"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85fb00ae-8688-4dc5-99d6-23f2e7008ef4}" ma:internalName="TaxCatchAll" ma:showField="CatchAllData" ma:web="69eb2c81-d4ff-465d-8fe6-4df5a6fc26fc">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051eac9-b703-4204-a809-9bacc489fcf3" elementFormDefault="qualified">
    <xsd:import namespace="http://schemas.microsoft.com/office/2006/documentManagement/types"/>
    <xsd:import namespace="http://schemas.microsoft.com/office/infopath/2007/PartnerControls"/>
    <xsd:element name="maeffe5561a64ebb972c8ef26f445a82" ma:index="10" nillable="true" ma:taxonomy="true" ma:internalName="maeffe5561a64ebb972c8ef26f445a82" ma:taxonomyFieldName="ProductLine" ma:displayName="Product Line" ma:default="" ma:fieldId="{6aeffe55-61a6-4ebb-972c-8ef26f445a82}" ma:sspId="4b8de631-2c85-4ba1-af09-54e0ec8ee11a" ma:termSetId="fb8bfba6-e2d0-4fe5-b691-0334adad4c3f" ma:anchorId="00000000-0000-0000-0000-000000000000" ma:open="false" ma:isKeyword="false">
      <xsd:complexType>
        <xsd:sequence>
          <xsd:element ref="pc:Terms" minOccurs="0" maxOccurs="1"/>
        </xsd:sequence>
      </xsd:complexType>
    </xsd:element>
    <xsd:element name="fe4aa807057448dfae9d23ac4c11825f" ma:index="12" nillable="true" ma:taxonomy="true" ma:internalName="fe4aa807057448dfae9d23ac4c11825f" ma:taxonomyFieldName="Product" ma:displayName="Product" ma:default="" ma:fieldId="{fe4aa807-0574-48df-ae9d-23ac4c11825f}" ma:taxonomyMulti="true" ma:sspId="4b8de631-2c85-4ba1-af09-54e0ec8ee11a" ma:termSetId="8a01753b-117e-46d0-a932-92a2cdad9293" ma:anchorId="00000000-0000-0000-0000-000000000000" ma:open="false" ma:isKeyword="false">
      <xsd:complexType>
        <xsd:sequence>
          <xsd:element ref="pc:Terms" minOccurs="0" maxOccurs="1"/>
        </xsd:sequence>
      </xsd:complexType>
    </xsd:element>
    <xsd:element name="b6ced2411d4540e9bc750d16053149c3" ma:index="14" nillable="true" ma:taxonomy="true" ma:internalName="b6ced2411d4540e9bc750d16053149c3" ma:taxonomyFieldName="DocumentType" ma:displayName="Document Type" ma:default="" ma:fieldId="{b6ced241-1d45-40e9-bc75-0d16053149c3}" ma:sspId="4b8de631-2c85-4ba1-af09-54e0ec8ee11a" ma:termSetId="aca13de9-31ae-47e6-a105-8888d64fef9b" ma:anchorId="00000000-0000-0000-0000-000000000000" ma:open="false" ma:isKeyword="false">
      <xsd:complexType>
        <xsd:sequence>
          <xsd:element ref="pc:Terms" minOccurs="0" maxOccurs="1"/>
        </xsd:sequence>
      </xsd:complexType>
    </xsd:element>
    <xsd:element name="Confidentiality" ma:index="15" nillable="true" ma:displayName="Confidentiality" ma:format="Dropdown" ma:internalName="Confidentiality">
      <xsd:simpleType>
        <xsd:restriction base="dms:Choice">
          <xsd:enumeration value="D1"/>
          <xsd:enumeration value="D2"/>
          <xsd:enumeration value="D3"/>
          <xsd:enumeration value="D4"/>
          <xsd:enumeration value="D5"/>
          <xsd:enumeration value="D6"/>
        </xsd:restriction>
      </xsd:simpleType>
    </xsd:element>
    <xsd:element name="SensiVersion" ma:index="16" nillable="true" ma:displayName="SensiVersion" ma:format="Dropdown" ma:internalName="SensiVersion" ma:percentage="FALSE">
      <xsd:simpleType>
        <xsd:restriction base="dms:Number"/>
      </xsd:simpleType>
    </xsd:element>
    <xsd:element name="MediaServiceMetadata" ma:index="17" nillable="true" ma:displayName="MediaServiceMetadata" ma:hidden="true" ma:internalName="MediaServiceMetadata" ma:readOnly="true">
      <xsd:simpleType>
        <xsd:restriction base="dms:Note"/>
      </xsd:simpleType>
    </xsd:element>
    <xsd:element name="MediaServiceFastMetadata" ma:index="18" nillable="true" ma:displayName="MediaServiceFastMetadata" ma:hidden="true" ma:internalName="MediaServiceFastMetadata" ma:readOnly="true">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b8de631-2c85-4ba1-af09-54e0ec8ee11a" ma:termSetId="09814cd3-568e-fe90-9814-8d621ff8fb84" ma:anchorId="fba54fb3-c3e1-fe81-a776-ca4b69148c4d" ma:open="true" ma:isKeyword="false">
      <xsd:complexType>
        <xsd:sequence>
          <xsd:element ref="pc:Terms" minOccurs="0" maxOccurs="1"/>
        </xsd:sequence>
      </xsd:complexType>
    </xsd:element>
    <xsd:element name="MediaServiceOCR" ma:index="24" nillable="true" ma:displayName="Extracted Text" ma:internalName="MediaServiceOCR" ma:readOnly="true">
      <xsd:simpleType>
        <xsd:restriction base="dms:Note">
          <xsd:maxLength value="255"/>
        </xsd:restriction>
      </xsd:simpleType>
    </xsd:element>
    <xsd:element name="MediaServiceGenerationTime" ma:index="25" nillable="true" ma:displayName="MediaServiceGenerationTime" ma:hidden="true" ma:internalName="MediaServiceGenerationTime" ma:readOnly="true">
      <xsd:simpleType>
        <xsd:restriction base="dms:Text"/>
      </xsd:simpleType>
    </xsd:element>
    <xsd:element name="MediaServiceEventHashCode" ma:index="26" nillable="true" ma:displayName="MediaServiceEventHashCode" ma:hidden="true" ma:internalName="MediaServiceEventHashCode" ma:readOnly="true">
      <xsd:simpleType>
        <xsd:restriction base="dms:Text"/>
      </xsd:simpleType>
    </xsd:element>
    <xsd:element name="Edit_x0020_Properties" ma:index="27" nillable="true" ma:displayName="Edit Properties" ma:hidden="true" ma:internalName="Edit_x0020_Properties" ma:readOnly="false">
      <xsd:simpleType>
        <xsd:restriction base="dms:Text">
          <xsd:maxLength value="255"/>
        </xsd:restriction>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b096da1-55ae-40f0-828e-d96caf0055d1" elementFormDefault="qualified">
    <xsd:import namespace="http://schemas.microsoft.com/office/2006/documentManagement/types"/>
    <xsd:import namespace="http://schemas.microsoft.com/office/infopath/2007/PartnerControls"/>
    <xsd:element name="SharedWithUsers" ma:index="2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14DE11-25CA-49F5-BF53-8B8254DCAF4B}">
  <ds:schemaRefs>
    <ds:schemaRef ds:uri="http://schemas.microsoft.com/office/2006/metadata/properties"/>
    <ds:schemaRef ds:uri="http://schemas.openxmlformats.org/package/2006/metadata/core-properties"/>
    <ds:schemaRef ds:uri="6a885640-037a-416c-800c-527e8d346db4"/>
    <ds:schemaRef ds:uri="http://purl.org/dc/terms/"/>
    <ds:schemaRef ds:uri="http://schemas.microsoft.com/office/2006/documentManagement/types"/>
    <ds:schemaRef ds:uri="9b096da1-55ae-40f0-828e-d96caf0055d1"/>
    <ds:schemaRef ds:uri="http://schemas.microsoft.com/office/infopath/2007/PartnerControls"/>
    <ds:schemaRef ds:uri="http://purl.org/dc/elements/1.1/"/>
    <ds:schemaRef ds:uri="274ad58d-6d55-4283-bbd8-1be368e405c0"/>
    <ds:schemaRef ds:uri="http://www.w3.org/XML/1998/namespace"/>
    <ds:schemaRef ds:uri="http://purl.org/dc/dcmitype/"/>
    <ds:schemaRef ds:uri="8051eac9-b703-4204-a809-9bacc489fcf3"/>
    <ds:schemaRef ds:uri="69eb2c81-d4ff-465d-8fe6-4df5a6fc26fc"/>
  </ds:schemaRefs>
</ds:datastoreItem>
</file>

<file path=customXml/itemProps2.xml><?xml version="1.0" encoding="utf-8"?>
<ds:datastoreItem xmlns:ds="http://schemas.openxmlformats.org/officeDocument/2006/customXml" ds:itemID="{D02C82E3-1F3C-43C7-B0BC-05F87C21E2C3}">
  <ds:schemaRefs>
    <ds:schemaRef ds:uri="http://schemas.microsoft.com/sharepoint/v3/contenttype/forms"/>
  </ds:schemaRefs>
</ds:datastoreItem>
</file>

<file path=customXml/itemProps3.xml><?xml version="1.0" encoding="utf-8"?>
<ds:datastoreItem xmlns:ds="http://schemas.openxmlformats.org/officeDocument/2006/customXml" ds:itemID="{3291B9F2-53D3-4AA3-9542-281A1AC992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eb2c81-d4ff-465d-8fe6-4df5a6fc26fc"/>
    <ds:schemaRef ds:uri="8051eac9-b703-4204-a809-9bacc489fcf3"/>
    <ds:schemaRef ds:uri="9b096da1-55ae-40f0-828e-d96caf0055d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0</TotalTime>
  <Words>3650</Words>
  <Application>Microsoft Office PowerPoint</Application>
  <PresentationFormat>Widescreen</PresentationFormat>
  <Paragraphs>479</Paragraphs>
  <Slides>44</Slides>
  <Notes>18</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44</vt:i4>
      </vt:variant>
    </vt:vector>
  </HeadingPairs>
  <TitlesOfParts>
    <vt:vector size="51" baseType="lpstr">
      <vt:lpstr>Arial</vt:lpstr>
      <vt:lpstr>Arial Narrow</vt:lpstr>
      <vt:lpstr>Segoe UI</vt:lpstr>
      <vt:lpstr>Segoe UI Semibold</vt:lpstr>
      <vt:lpstr>Wingdings</vt:lpstr>
      <vt:lpstr>Sensirion Master</vt:lpstr>
      <vt:lpstr>think-cell Folie</vt:lpstr>
      <vt:lpstr>SCD4X</vt:lpstr>
      <vt:lpstr>SCD4x</vt:lpstr>
      <vt:lpstr>SCD4x CO2 Sensor Family</vt:lpstr>
      <vt:lpstr>SCD4x: a truly disruptive CO2 sensor</vt:lpstr>
      <vt:lpstr>SCD4x: a truly disruptive CO2 sensor</vt:lpstr>
      <vt:lpstr>SCD4x: a truly disruptive CO2 sensor</vt:lpstr>
      <vt:lpstr>SCD4x: a truly disruptive CO2 sensor</vt:lpstr>
      <vt:lpstr>SCD4x: a truly disruptive CO2 sensor</vt:lpstr>
      <vt:lpstr>SCD41: Improved Accuracy, Extended Range &amp; Single-Shot Mode</vt:lpstr>
      <vt:lpstr>SCD43: Comprehensive Building Standard Compatibility</vt:lpstr>
      <vt:lpstr>Overview: SCD4x Product Variants</vt:lpstr>
      <vt:lpstr>Photoacoustic NDIR</vt:lpstr>
      <vt:lpstr>SCD4x: Photoacoustic NDIR Technology</vt:lpstr>
      <vt:lpstr>PASens® technology – competitive edge through innovation</vt:lpstr>
      <vt:lpstr>Yes, this is all Real CO2</vt:lpstr>
      <vt:lpstr>Making The Difference With CO2 Sensing</vt:lpstr>
      <vt:lpstr>Indoor CO2 Detection Use Cases</vt:lpstr>
      <vt:lpstr>CO2 is a Major Differentiator</vt:lpstr>
      <vt:lpstr>CO2 is a Major Differentiator</vt:lpstr>
      <vt:lpstr>Residential CO2 Detection</vt:lpstr>
      <vt:lpstr>Carbon Dioxide (CO2) &amp; Demand Controlled Ventilation</vt:lpstr>
      <vt:lpstr>Making The Difference With CO2 Sensing</vt:lpstr>
      <vt:lpstr>Demand-Controlled Ventilation (DCV/VAV)</vt:lpstr>
      <vt:lpstr>Air Conditioners</vt:lpstr>
      <vt:lpstr>Thermostats</vt:lpstr>
      <vt:lpstr>IAQ Monitors &amp; Purifiers</vt:lpstr>
      <vt:lpstr>CO2 Detection for Grain Monitoring</vt:lpstr>
      <vt:lpstr>ASHRAE 62.1 California Title 24 RESET WELL …</vt:lpstr>
      <vt:lpstr>The four different types of standards…</vt:lpstr>
      <vt:lpstr>ASHRAE Standards</vt:lpstr>
      <vt:lpstr>ASHRAE 62.1-2022 Addendum d</vt:lpstr>
      <vt:lpstr>California Title 24</vt:lpstr>
      <vt:lpstr>Overview: Building Standards &amp; CO2 Accuracy Requirements</vt:lpstr>
      <vt:lpstr>SCD4x Sensor Evaluation Kit</vt:lpstr>
      <vt:lpstr>How to get started: SEK-SCD4x-Sensor (Evaluation Kit)</vt:lpstr>
      <vt:lpstr>Connecting your SCD4x Development Board to a computer</vt:lpstr>
      <vt:lpstr>SCD4x CO2 Sensor Evaluation Kit: ControlCenter Tutorial</vt:lpstr>
      <vt:lpstr>Resources: www.sensirion.com/my-scd-ek </vt:lpstr>
      <vt:lpstr>Resources: www.sensirion.com/my-scd-ek </vt:lpstr>
      <vt:lpstr>Resources: www.sensirion.com/my-scd-ek </vt:lpstr>
      <vt:lpstr>Resources: www.sensirion.com/my-scd-ek </vt:lpstr>
      <vt:lpstr>SCD4x CO2 Sensor Family</vt:lpstr>
      <vt:lpstr>Five reasons why the SCD4x is ahead of its competitors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Sensirion AG</dc:creator>
  <cp:lastModifiedBy>Kim Ceresola</cp:lastModifiedBy>
  <cp:revision>33</cp:revision>
  <dcterms:created xsi:type="dcterms:W3CDTF">2025-03-31T08:11:08Z</dcterms:created>
  <dcterms:modified xsi:type="dcterms:W3CDTF">2025-07-29T12:12:19Z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0x01010024A692D0110E6E4CB63F1CDAFC676B8B</vt:lpwstr>
  </property>
  <property fmtid="{D5CDD505-2E9C-101B-9397-08002B2CF9AE}" pid="4" name="TaxKeyword">
    <vt:lpwstr/>
  </property>
  <property fmtid="{D5CDD505-2E9C-101B-9397-08002B2CF9AE}" pid="5" name="ProductLine">
    <vt:lpwstr>89;#Gas Sensors Components|c2174a97-c4fe-4ca3-a0df-ac61e45f5ad8</vt:lpwstr>
  </property>
  <property fmtid="{D5CDD505-2E9C-101B-9397-08002B2CF9AE}" pid="6" name="MCKnowledgeTag">
    <vt:lpwstr>121;#Presentation|5a88d586-95a4-4104-8f45-5c6a924cce8b</vt:lpwstr>
  </property>
  <property fmtid="{D5CDD505-2E9C-101B-9397-08002B2CF9AE}" pid="7" name="DocumentType">
    <vt:lpwstr>29;#Presentation|24766e25-0d91-4802-930b-186368c19398</vt:lpwstr>
  </property>
  <property fmtid="{D5CDD505-2E9C-101B-9397-08002B2CF9AE}" pid="8" name="Product Tag">
    <vt:lpwstr>157;#SCD30|fcda0043-704a-4559-9371-691dcd0b3396;#158;#SCD40|d5f7eec6-fc28-47e9-ab2d-cf95533bd9c2;#159;#SCD41|98319808-e15a-4731-85fd-0f6ba78efccb;#160;#SCD4x|47fccb69-626a-4c61-a2ba-874f76939d37</vt:lpwstr>
  </property>
  <property fmtid="{D5CDD505-2E9C-101B-9397-08002B2CF9AE}" pid="9" name="Product">
    <vt:lpwstr>91;#SCD40|baf22120-c578-4480-9976-1604afd33154;#92;#SCD41|3e1d8836-1f58-4437-b5c0-22c25429b9c5;#86;#SCD4x|cad9d188-f531-438c-b578-063325c2c46d</vt:lpwstr>
  </property>
</Properties>
</file>