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2076136829" r:id="rId5"/>
    <p:sldId id="2076136667" r:id="rId6"/>
    <p:sldId id="2134804630" r:id="rId7"/>
    <p:sldId id="2076136656" r:id="rId8"/>
    <p:sldId id="2076136833"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4"/>
    <a:srgbClr val="BDBDBD"/>
    <a:srgbClr val="66CC33"/>
    <a:srgbClr val="FFFFFF"/>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C29E-7F65-46C8-A69A-343645511844}" v="26" dt="2025-07-23T10:42:52.24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5008" autoAdjust="0"/>
  </p:normalViewPr>
  <p:slideViewPr>
    <p:cSldViewPr snapToGrid="0" showGuides="1">
      <p:cViewPr varScale="1">
        <p:scale>
          <a:sx n="66" d="100"/>
          <a:sy n="66" d="100"/>
        </p:scale>
        <p:origin x="1253" y="62"/>
      </p:cViewPr>
      <p:guideLst/>
    </p:cSldViewPr>
  </p:slideViewPr>
  <p:notesTextViewPr>
    <p:cViewPr>
      <p:scale>
        <a:sx n="200" d="100"/>
        <a:sy n="200" d="100"/>
      </p:scale>
      <p:origin x="0" y="0"/>
    </p:cViewPr>
  </p:notesTextViewPr>
  <p:sorterViewPr>
    <p:cViewPr varScale="1">
      <p:scale>
        <a:sx n="1" d="1"/>
        <a:sy n="1" d="1"/>
      </p:scale>
      <p:origin x="0" y="-6990"/>
    </p:cViewPr>
  </p:sorterViewPr>
  <p:notesViewPr>
    <p:cSldViewPr snapToGrid="0" showGuides="1">
      <p:cViewPr varScale="1">
        <p:scale>
          <a:sx n="80" d="100"/>
          <a:sy n="80" d="100"/>
        </p:scale>
        <p:origin x="306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7/23/2025</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23.07.2025</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dirty="0"/>
              <a:t>Hello, my name is Kaitlin Howell and we at Sensirion are pleased to launch Sensirion’s next variant of photoacoustic NDIR CO2 sensor, the SCD43. </a:t>
            </a:r>
            <a:endParaRPr lang="en-CH" dirty="0"/>
          </a:p>
          <a:p>
            <a:endParaRPr lang="en-CH" dirty="0"/>
          </a:p>
        </p:txBody>
      </p:sp>
      <p:sp>
        <p:nvSpPr>
          <p:cNvPr id="4" name="Slide Number Placehold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4865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The SCD43 is targeting applications that require compatibility with ASHRAE 62.1-2022 Addendum D as well as other building standards such as California Title 24, RESET and WELL.</a:t>
            </a:r>
          </a:p>
          <a:p>
            <a:r>
              <a:rPr lang="en-US" dirty="0"/>
              <a:t>The SCD43 is a drop-in upgrade to the SCD4x family combines a best-in-class CO2 accuracy combined with the other SCD4x features, such as small size, SMD solderability and automatic self-calibration algorithm.</a:t>
            </a:r>
            <a:endParaRPr lang="en-CH" dirty="0"/>
          </a:p>
          <a:p>
            <a:endParaRPr lang="en-CH" dirty="0"/>
          </a:p>
        </p:txBody>
      </p:sp>
      <p:sp>
        <p:nvSpPr>
          <p:cNvPr id="4" name="Slide Number Placeholder 3"/>
          <p:cNvSpPr>
            <a:spLocks noGrp="1"/>
          </p:cNvSpPr>
          <p:nvPr>
            <p:ph type="sldNum" sz="quarter" idx="5"/>
          </p:nvPr>
        </p:nvSpPr>
        <p:spPr/>
        <p:txBody>
          <a:bodyPr/>
          <a:lstStyle/>
          <a:p>
            <a:fld id="{98A377EE-D37B-49B0-B274-FAC640F68D07}" type="slidenum">
              <a:rPr lang="de-DE" smtClean="0"/>
              <a:t>2</a:t>
            </a:fld>
            <a:endParaRPr lang="de-DE"/>
          </a:p>
        </p:txBody>
      </p:sp>
    </p:spTree>
    <p:extLst>
      <p:ext uri="{BB962C8B-B14F-4D97-AF65-F5344CB8AC3E}">
        <p14:creationId xmlns:p14="http://schemas.microsoft.com/office/powerpoint/2010/main" val="307810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The ASHRAE 62.1 Addendum D is an update to the standard for ventilation and indoor air quality in non-residential buildings. </a:t>
            </a:r>
          </a:p>
          <a:p>
            <a:r>
              <a:rPr lang="en-US" dirty="0"/>
              <a:t>This addendum has tightened the accuracy requirements and extended the accuracy range of CO2 sensors that are used for regulating ventilation.</a:t>
            </a:r>
          </a:p>
          <a:p>
            <a:r>
              <a:rPr lang="en-US" dirty="0"/>
              <a:t>The SCD43 is compliant with addendum D and a drop-in replacement for customers using SCD41 for compliance with the ASHRAE 62.1 standard.</a:t>
            </a:r>
            <a:endParaRPr lang="en-CH" dirty="0"/>
          </a:p>
        </p:txBody>
      </p:sp>
      <p:sp>
        <p:nvSpPr>
          <p:cNvPr id="4" name="Slide Number Placeholder 3"/>
          <p:cNvSpPr>
            <a:spLocks noGrp="1"/>
          </p:cNvSpPr>
          <p:nvPr>
            <p:ph type="sldNum" sz="quarter" idx="5"/>
          </p:nvPr>
        </p:nvSpPr>
        <p:spPr/>
        <p:txBody>
          <a:bodyPr/>
          <a:lstStyle/>
          <a:p>
            <a:fld id="{98A377EE-D37B-49B0-B274-FAC640F68D07}" type="slidenum">
              <a:rPr lang="de-DE" smtClean="0"/>
              <a:t>3</a:t>
            </a:fld>
            <a:endParaRPr lang="de-DE"/>
          </a:p>
        </p:txBody>
      </p:sp>
    </p:spTree>
    <p:extLst>
      <p:ext uri="{BB962C8B-B14F-4D97-AF65-F5344CB8AC3E}">
        <p14:creationId xmlns:p14="http://schemas.microsoft.com/office/powerpoint/2010/main" val="293192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The SCD4x family now includes three variants to support a variety of applications, the SCD40, SCD41 and new SCD43.</a:t>
            </a:r>
          </a:p>
          <a:p>
            <a:r>
              <a:rPr lang="en-US" dirty="0"/>
              <a:t>The SCD40 targets cost-sensitive markets with a competitive accuracy and two operation modes.</a:t>
            </a:r>
          </a:p>
          <a:p>
            <a:r>
              <a:rPr lang="en-US" dirty="0"/>
              <a:t>The SCD41 targets applications complying with the requirements of California Title 24, RESET and WELL building standards through higher accuracy, larger accuracy range and an additional single shot mode for lower power operation.</a:t>
            </a:r>
          </a:p>
          <a:p>
            <a:r>
              <a:rPr lang="en-US" dirty="0"/>
              <a:t>The SCD43 achieves best-in-class accuracy to additionally comply with ASHRAE 62.1-2022 Addendum D.</a:t>
            </a:r>
            <a:endParaRPr lang="en-CH" dirty="0"/>
          </a:p>
          <a:p>
            <a:endParaRPr lang="en-CH" dirty="0"/>
          </a:p>
        </p:txBody>
      </p:sp>
      <p:sp>
        <p:nvSpPr>
          <p:cNvPr id="4" name="Slide Number Placeholder 3"/>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320697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dirty="0"/>
              <a:t>We at Sensirion look forward to bringing SCD43 to our customers with our channel partners.</a:t>
            </a:r>
          </a:p>
          <a:p>
            <a:endParaRPr lang="en-CH" dirty="0"/>
          </a:p>
        </p:txBody>
      </p:sp>
      <p:sp>
        <p:nvSpPr>
          <p:cNvPr id="4" name="Slide Number Placeholder 3"/>
          <p:cNvSpPr>
            <a:spLocks noGrp="1"/>
          </p:cNvSpPr>
          <p:nvPr>
            <p:ph type="sldNum" sz="quarter" idx="5"/>
          </p:nvPr>
        </p:nvSpPr>
        <p:spPr/>
        <p:txBody>
          <a:bodyPr/>
          <a:lstStyle/>
          <a:p>
            <a:fld id="{98A377EE-D37B-49B0-B274-FAC640F68D07}" type="slidenum">
              <a:rPr lang="de-DE" smtClean="0"/>
              <a:t>5</a:t>
            </a:fld>
            <a:endParaRPr lang="de-DE"/>
          </a:p>
        </p:txBody>
      </p:sp>
    </p:spTree>
    <p:extLst>
      <p:ext uri="{BB962C8B-B14F-4D97-AF65-F5344CB8AC3E}">
        <p14:creationId xmlns:p14="http://schemas.microsoft.com/office/powerpoint/2010/main" val="2296178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dirty="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dirty="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dirty="0"/>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dirty="0"/>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dirty="0"/>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dirty="0"/>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dirty="0"/>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dirty="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dirty="0"/>
              <a:t>First level</a:t>
            </a:r>
          </a:p>
          <a:p>
            <a:pPr lvl="1"/>
            <a:r>
              <a:rPr lang="en-US" dirty="0"/>
              <a:t>Second level</a:t>
            </a:r>
          </a:p>
          <a:p>
            <a:pPr lvl="2"/>
            <a:r>
              <a:rPr lang="en-US" dirty="0"/>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dirty="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dirty="0"/>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dirty="0"/>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dirty="0"/>
              <a:t>Headline</a:t>
            </a:r>
          </a:p>
          <a:p>
            <a:pPr lvl="0"/>
            <a:r>
              <a:rPr lang="en-US" dirty="0"/>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dirty="0"/>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dirty="0"/>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dirty="0"/>
              <a:t>Chapter title</a:t>
            </a:r>
          </a:p>
          <a:p>
            <a:pPr lvl="0"/>
            <a:r>
              <a:rPr lang="en-US" dirty="0"/>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dirty="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dirty="0"/>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dirty="0"/>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dirty="0"/>
              <a:t>© Copyright </a:t>
            </a:r>
            <a:r>
              <a:rPr lang="de-DE" dirty="0" err="1"/>
              <a:t>Sensirion</a:t>
            </a:r>
            <a:r>
              <a:rPr lang="de-DE" dirty="0"/>
              <a:t>, </a:t>
            </a:r>
            <a:r>
              <a:rPr lang="de-DE" dirty="0" err="1"/>
              <a:t>Switzerland</a:t>
            </a:r>
            <a:endParaRPr lang="de-DE" dirty="0"/>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dirty="0"/>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tx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accent1"/>
          </a:solidFill>
          <a:ln w="9525" cap="flat">
            <a:noFill/>
            <a:prstDash val="solid"/>
            <a:miter/>
          </a:ln>
        </p:spPr>
        <p:txBody>
          <a:bodyPr rtlCol="0" anchor="ctr"/>
          <a:lstStyle/>
          <a:p>
            <a:endParaRPr lang="en-US"/>
          </a:p>
        </p:txBody>
      </p:sp>
      <p:sp>
        <p:nvSpPr>
          <p:cNvPr id="2" name="Text Placeholder 20">
            <a:extLst>
              <a:ext uri="{FF2B5EF4-FFF2-40B4-BE49-F238E27FC236}">
                <a16:creationId xmlns:a16="http://schemas.microsoft.com/office/drawing/2014/main" id="{77B10B0C-BD78-1DCA-2424-E743077D6B81}"/>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91440 w 3480543"/>
              <a:gd name="connsiteY4" fmla="*/ 9144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0" fmla="*/ 3480543 w 3480543"/>
              <a:gd name="connsiteY0" fmla="*/ 0 h 288147"/>
              <a:gd name="connsiteX1" fmla="*/ 3480543 w 3480543"/>
              <a:gd name="connsiteY1" fmla="*/ 288147 h 288147"/>
              <a:gd name="connsiteX2" fmla="*/ 0 w 3480543"/>
              <a:gd name="connsiteY2" fmla="*/ 288147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accent1"/>
            </a:solidFill>
          </a:ln>
        </p:spPr>
        <p:txBody>
          <a:bodyPr wrap="square" bIns="72000" anchor="b">
            <a:noAutofit/>
          </a:bodyPr>
          <a:lstStyle>
            <a:lvl1pPr marL="0" indent="0">
              <a:buNone/>
              <a:defRPr sz="1600">
                <a:solidFill>
                  <a:schemeClr val="tx1"/>
                </a:solidFill>
              </a:defRPr>
            </a:lvl1pPr>
          </a:lstStyle>
          <a:p>
            <a:pPr lvl="0"/>
            <a:r>
              <a:rPr lang="en-US" dirty="0"/>
              <a:t>First name, last name</a:t>
            </a:r>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endParaRPr lang="de-DE" dirty="0"/>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dirty="0"/>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1702-C3AD-3C04-938C-2F77DF5EEA6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6D7D6A6-9AF7-C573-6D49-DE72E65E3BBA}"/>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53" b="5335"/>
          <a:stretch>
            <a:fillRect/>
          </a:stretch>
        </p:blipFill>
        <p:spPr>
          <a:xfrm>
            <a:off x="0" y="0"/>
            <a:ext cx="9874800" cy="6874342"/>
          </a:xfrm>
        </p:spPr>
      </p:pic>
      <p:sp>
        <p:nvSpPr>
          <p:cNvPr id="3" name="Title 2">
            <a:extLst>
              <a:ext uri="{FF2B5EF4-FFF2-40B4-BE49-F238E27FC236}">
                <a16:creationId xmlns:a16="http://schemas.microsoft.com/office/drawing/2014/main" id="{52FAC2B9-6661-848C-7A79-9E905A5EC36B}"/>
              </a:ext>
            </a:extLst>
          </p:cNvPr>
          <p:cNvSpPr>
            <a:spLocks noGrp="1"/>
          </p:cNvSpPr>
          <p:nvPr>
            <p:ph type="ctrTitle"/>
          </p:nvPr>
        </p:nvSpPr>
        <p:spPr>
          <a:xfrm>
            <a:off x="1189036" y="815991"/>
            <a:ext cx="7612064" cy="553998"/>
          </a:xfrm>
        </p:spPr>
        <p:txBody>
          <a:bodyPr/>
          <a:lstStyle/>
          <a:p>
            <a:r>
              <a:rPr lang="en-US" sz="3600"/>
              <a:t>SCD43 CO</a:t>
            </a:r>
            <a:r>
              <a:rPr lang="en-US" sz="3600" baseline="-25000"/>
              <a:t>2</a:t>
            </a:r>
            <a:r>
              <a:rPr lang="en-US" sz="3600"/>
              <a:t> sensor</a:t>
            </a:r>
            <a:endParaRPr lang="en-CH" sz="3600"/>
          </a:p>
        </p:txBody>
      </p:sp>
      <p:sp>
        <p:nvSpPr>
          <p:cNvPr id="4" name="Text Placeholder 3">
            <a:extLst>
              <a:ext uri="{FF2B5EF4-FFF2-40B4-BE49-F238E27FC236}">
                <a16:creationId xmlns:a16="http://schemas.microsoft.com/office/drawing/2014/main" id="{C58FFBD3-4FE5-EF99-37E7-DB934AB491CD}"/>
              </a:ext>
            </a:extLst>
          </p:cNvPr>
          <p:cNvSpPr>
            <a:spLocks noGrp="1"/>
          </p:cNvSpPr>
          <p:nvPr>
            <p:ph type="body" sz="quarter" idx="14"/>
          </p:nvPr>
        </p:nvSpPr>
        <p:spPr>
          <a:xfrm>
            <a:off x="1189036" y="1369989"/>
            <a:ext cx="7612064" cy="1800493"/>
          </a:xfrm>
        </p:spPr>
        <p:txBody>
          <a:bodyPr vert="horz" wrap="square" lIns="0" tIns="0" rIns="0" bIns="0" rtlCol="0" anchor="t">
            <a:spAutoFit/>
          </a:bodyPr>
          <a:lstStyle/>
          <a:p>
            <a:pPr>
              <a:spcAft>
                <a:spcPts val="600"/>
              </a:spcAft>
              <a:buClr>
                <a:srgbClr val="66CC33"/>
              </a:buClr>
              <a:defRPr/>
            </a:pPr>
            <a:r>
              <a:rPr lang="en-US" sz="3600" dirty="0">
                <a:solidFill>
                  <a:prstClr val="white"/>
                </a:solidFill>
                <a:latin typeface="Segoe UI"/>
                <a:cs typeface="Segoe UI"/>
              </a:rPr>
              <a:t>Upgraded Performance </a:t>
            </a:r>
            <a:br>
              <a:rPr lang="en-US" sz="3600" dirty="0">
                <a:latin typeface="Segoe UI"/>
                <a:cs typeface="Segoe UI"/>
              </a:rPr>
            </a:br>
            <a:r>
              <a:rPr lang="en-US" sz="3600" dirty="0">
                <a:solidFill>
                  <a:prstClr val="white"/>
                </a:solidFill>
                <a:latin typeface="Segoe UI"/>
                <a:cs typeface="Segoe UI"/>
              </a:rPr>
              <a:t>&amp; Building Standard Compatibility</a:t>
            </a:r>
            <a:endParaRPr lang="en-US" sz="3600" b="0" i="0" u="none" strike="noStrike" kern="1200" cap="none" spc="0" normalizeH="0" baseline="0" noProof="0" dirty="0">
              <a:ln>
                <a:noFill/>
              </a:ln>
              <a:solidFill>
                <a:prstClr val="white"/>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600"/>
              </a:spcAft>
              <a:buClr>
                <a:srgbClr val="66CC33"/>
              </a:buClr>
              <a:buSzTx/>
              <a:buFont typeface="Arial" panose="020B0604020202020204" pitchFamily="34" charset="0"/>
              <a:buNone/>
              <a:tabLst/>
              <a:defRPr/>
            </a:pPr>
            <a:endParaRPr lang="en-CH" dirty="0"/>
          </a:p>
        </p:txBody>
      </p:sp>
      <p:pic>
        <p:nvPicPr>
          <p:cNvPr id="12" name="Video 11">
            <a:hlinkClick r:id="" action="ppaction://media"/>
            <a:extLst>
              <a:ext uri="{FF2B5EF4-FFF2-40B4-BE49-F238E27FC236}">
                <a16:creationId xmlns:a16="http://schemas.microsoft.com/office/drawing/2014/main" id="{1F5ED9CC-90CD-811C-C4E3-834EF3F4E1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72997" y="141876"/>
            <a:ext cx="1228114" cy="1228114"/>
          </a:xfrm>
          <a:prstGeom prst="ellipse">
            <a:avLst/>
          </a:prstGeom>
          <a:ln>
            <a:noFill/>
          </a:ln>
          <a:effectLst>
            <a:softEdge rad="127000"/>
          </a:effectLst>
        </p:spPr>
      </p:pic>
    </p:spTree>
    <p:extLst>
      <p:ext uri="{BB962C8B-B14F-4D97-AF65-F5344CB8AC3E}">
        <p14:creationId xmlns:p14="http://schemas.microsoft.com/office/powerpoint/2010/main" val="3175966821"/>
      </p:ext>
    </p:extLst>
  </p:cSld>
  <p:clrMapOvr>
    <a:masterClrMapping/>
  </p:clrMapOvr>
  <mc:AlternateContent xmlns:mc="http://schemas.openxmlformats.org/markup-compatibility/2006" xmlns:p14="http://schemas.microsoft.com/office/powerpoint/2010/main">
    <mc:Choice Requires="p14">
      <p:transition spd="slow" p14:dur="2000" advTm="13432"/>
    </mc:Choice>
    <mc:Fallback xmlns="">
      <p:transition spd="slow" advTm="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C0688-020B-7FB9-6900-94DB584D916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3E06392-5C36-2258-5008-65970615F10A}"/>
              </a:ext>
            </a:extLst>
          </p:cNvPr>
          <p:cNvSpPr/>
          <p:nvPr/>
        </p:nvSpPr>
        <p:spPr bwMode="gray">
          <a:xfrm>
            <a:off x="515936" y="4729476"/>
            <a:ext cx="5747704" cy="1401385"/>
          </a:xfrm>
          <a:prstGeom prst="rect">
            <a:avLst/>
          </a:prstGeom>
          <a:solidFill>
            <a:schemeClr val="accent2"/>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spcAft>
                <a:spcPts val="600"/>
              </a:spcAft>
              <a:buClr>
                <a:schemeClr val="accent1"/>
              </a:buClr>
              <a:defRPr/>
            </a:pPr>
            <a:r>
              <a:rPr lang="en-US" sz="1600" b="1" dirty="0"/>
              <a:t>Upgraded “Best-in-class” CO</a:t>
            </a:r>
            <a:r>
              <a:rPr lang="en-US" sz="1600" b="1" baseline="-25000" dirty="0"/>
              <a:t>2</a:t>
            </a:r>
            <a:r>
              <a:rPr lang="en-US" sz="1600" b="1" dirty="0"/>
              <a:t> accuracy: </a:t>
            </a:r>
            <a:br>
              <a:rPr lang="en-US" sz="1600" dirty="0"/>
            </a:br>
            <a:r>
              <a:rPr lang="en-US" sz="1600" dirty="0"/>
              <a:t> ± (30 ppm + 3 % </a:t>
            </a:r>
            <a:r>
              <a:rPr lang="en-US" sz="1600" dirty="0" err="1"/>
              <a:t>m.v</a:t>
            </a:r>
            <a:r>
              <a:rPr lang="en-US" sz="1600" dirty="0"/>
              <a:t>.) </a:t>
            </a:r>
            <a:r>
              <a:rPr lang="en-US" sz="1600" dirty="0">
                <a:sym typeface="Wingdings" panose="05000000000000000000" pitchFamily="2" charset="2"/>
              </a:rPr>
              <a:t>@ </a:t>
            </a:r>
            <a:r>
              <a:rPr lang="en-US" sz="1600" dirty="0"/>
              <a:t>400 – 5’000 ppm</a:t>
            </a:r>
          </a:p>
          <a:p>
            <a:pPr lvl="2">
              <a:spcAft>
                <a:spcPts val="600"/>
              </a:spcAft>
              <a:buClr>
                <a:schemeClr val="accent1"/>
              </a:buClr>
              <a:defRPr/>
            </a:pPr>
            <a:r>
              <a:rPr lang="en-US" sz="1600" b="1" dirty="0">
                <a:cs typeface="Segoe UI"/>
              </a:rPr>
              <a:t>Comprehensive Building Standard Compatibility</a:t>
            </a:r>
            <a:br>
              <a:rPr lang="en-US" sz="1600" dirty="0">
                <a:cs typeface="Segoe UI"/>
              </a:rPr>
            </a:br>
            <a:r>
              <a:rPr lang="en-US" sz="1600" dirty="0">
                <a:cs typeface="Segoe UI"/>
              </a:rPr>
              <a:t>incl. ASHRAE 62.1-2022 Addendum d</a:t>
            </a:r>
          </a:p>
        </p:txBody>
      </p:sp>
      <p:sp>
        <p:nvSpPr>
          <p:cNvPr id="2" name="Title 1">
            <a:extLst>
              <a:ext uri="{FF2B5EF4-FFF2-40B4-BE49-F238E27FC236}">
                <a16:creationId xmlns:a16="http://schemas.microsoft.com/office/drawing/2014/main" id="{8D04F203-1972-A0B5-D7D4-1C76D0E6CA82}"/>
              </a:ext>
            </a:extLst>
          </p:cNvPr>
          <p:cNvSpPr>
            <a:spLocks noGrp="1"/>
          </p:cNvSpPr>
          <p:nvPr>
            <p:ph type="title"/>
          </p:nvPr>
        </p:nvSpPr>
        <p:spPr bwMode="gray">
          <a:xfrm>
            <a:off x="515937" y="476250"/>
            <a:ext cx="11160125" cy="430887"/>
          </a:xfrm>
        </p:spPr>
        <p:txBody>
          <a:bodyPr/>
          <a:lstStyle/>
          <a:p>
            <a:r>
              <a:rPr lang="en-US"/>
              <a:t>SCD43: Upgraded Performance &amp; Standard Compatibility</a:t>
            </a:r>
          </a:p>
        </p:txBody>
      </p:sp>
      <p:sp>
        <p:nvSpPr>
          <p:cNvPr id="23" name="Rectangle: Rounded Corners 49">
            <a:extLst>
              <a:ext uri="{FF2B5EF4-FFF2-40B4-BE49-F238E27FC236}">
                <a16:creationId xmlns:a16="http://schemas.microsoft.com/office/drawing/2014/main" id="{8E709499-5670-E778-F576-FD1DF5DB90EF}"/>
              </a:ext>
            </a:extLst>
          </p:cNvPr>
          <p:cNvSpPr/>
          <p:nvPr/>
        </p:nvSpPr>
        <p:spPr bwMode="gray">
          <a:xfrm>
            <a:off x="517140" y="1200944"/>
            <a:ext cx="5746500" cy="270909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150E34E-822B-67D2-A826-ABE5B14A9278}"/>
              </a:ext>
            </a:extLst>
          </p:cNvPr>
          <p:cNvSpPr/>
          <p:nvPr/>
        </p:nvSpPr>
        <p:spPr bwMode="gray">
          <a:xfrm>
            <a:off x="683462" y="1294530"/>
            <a:ext cx="4648169" cy="569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lvl="1" fontAlgn="auto">
              <a:spcBef>
                <a:spcPts val="900"/>
              </a:spcBef>
              <a:spcAft>
                <a:spcPts val="0"/>
              </a:spcAft>
              <a:buSzPct val="100000"/>
              <a:defRPr/>
            </a:pPr>
            <a:r>
              <a:rPr lang="en-US" b="1" dirty="0">
                <a:solidFill>
                  <a:srgbClr val="004494"/>
                </a:solidFill>
                <a:cs typeface="+mn-cs"/>
              </a:rPr>
              <a:t>Drop-in Upgrade for SCD40 / SCD41</a:t>
            </a:r>
            <a:endParaRPr lang="en-US" b="1" dirty="0">
              <a:solidFill>
                <a:srgbClr val="004494"/>
              </a:solidFill>
              <a:cs typeface="Segoe UI"/>
            </a:endParaRPr>
          </a:p>
        </p:txBody>
      </p:sp>
      <p:cxnSp>
        <p:nvCxnSpPr>
          <p:cNvPr id="25" name="Straight Connector 24">
            <a:extLst>
              <a:ext uri="{FF2B5EF4-FFF2-40B4-BE49-F238E27FC236}">
                <a16:creationId xmlns:a16="http://schemas.microsoft.com/office/drawing/2014/main" id="{30998732-DF43-BC26-4B38-9593E8679A65}"/>
              </a:ext>
            </a:extLst>
          </p:cNvPr>
          <p:cNvCxnSpPr>
            <a:cxnSpLocks/>
          </p:cNvCxnSpPr>
          <p:nvPr/>
        </p:nvCxnSpPr>
        <p:spPr bwMode="gray">
          <a:xfrm>
            <a:off x="651283" y="1900937"/>
            <a:ext cx="526945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22B911-D5DC-8411-F0E1-E7B17E168856}"/>
              </a:ext>
            </a:extLst>
          </p:cNvPr>
          <p:cNvSpPr txBox="1"/>
          <p:nvPr/>
        </p:nvSpPr>
        <p:spPr bwMode="gray">
          <a:xfrm>
            <a:off x="1054665" y="1937824"/>
            <a:ext cx="4759764" cy="1877437"/>
          </a:xfrm>
          <a:prstGeom prst="rect">
            <a:avLst/>
          </a:prstGeom>
          <a:noFill/>
        </p:spPr>
        <p:txBody>
          <a:bodyPr wrap="square" lIns="91440" tIns="45720" rIns="91440" bIns="45720" anchor="t">
            <a:spAutoFit/>
          </a:bodyPr>
          <a:lstStyle/>
          <a:p>
            <a:pPr>
              <a:spcAft>
                <a:spcPts val="600"/>
              </a:spcAft>
              <a:buClr>
                <a:schemeClr val="accent1"/>
              </a:buClr>
              <a:defRPr/>
            </a:pPr>
            <a:r>
              <a:rPr lang="en-US" sz="1600" b="1" dirty="0"/>
              <a:t>All the popular features of SCD4x:</a:t>
            </a:r>
          </a:p>
          <a:p>
            <a:pPr marL="640080" lvl="1" indent="-182880">
              <a:spcAft>
                <a:spcPts val="600"/>
              </a:spcAft>
              <a:buClr>
                <a:schemeClr val="accent1"/>
              </a:buClr>
              <a:buFont typeface="Arial" panose="020B0604020202020204" pitchFamily="34" charset="0"/>
              <a:buChar char="•"/>
              <a:defRPr/>
            </a:pPr>
            <a:r>
              <a:rPr lang="en-US" sz="1600" dirty="0"/>
              <a:t>Compact &amp; SMD solderable package</a:t>
            </a:r>
          </a:p>
          <a:p>
            <a:pPr marL="640080" lvl="1" indent="-182880">
              <a:spcAft>
                <a:spcPts val="600"/>
              </a:spcAft>
              <a:buClr>
                <a:schemeClr val="accent1"/>
              </a:buClr>
              <a:buFont typeface="Arial" panose="020B0604020202020204" pitchFamily="34" charset="0"/>
              <a:buChar char="•"/>
              <a:defRPr/>
            </a:pPr>
            <a:r>
              <a:rPr lang="en-US" sz="1600" dirty="0"/>
              <a:t>Excellent selectivity &amp; robustness</a:t>
            </a:r>
          </a:p>
          <a:p>
            <a:pPr marL="640080" lvl="1" indent="-182880">
              <a:spcAft>
                <a:spcPts val="600"/>
              </a:spcAft>
              <a:buClr>
                <a:schemeClr val="accent1"/>
              </a:buClr>
              <a:buFont typeface="Arial" panose="020B0604020202020204" pitchFamily="34" charset="0"/>
              <a:buChar char="•"/>
              <a:defRPr/>
            </a:pPr>
            <a:r>
              <a:rPr lang="en-US" sz="1600" dirty="0"/>
              <a:t>Automatic Self-Calibration (ASC) eliminates need for manual field calibration</a:t>
            </a:r>
            <a:endParaRPr lang="en-US" sz="1600" dirty="0">
              <a:cs typeface="Segoe UI"/>
            </a:endParaRPr>
          </a:p>
          <a:p>
            <a:pPr marL="640080" lvl="1" indent="-182880">
              <a:spcAft>
                <a:spcPts val="600"/>
              </a:spcAft>
              <a:buClr>
                <a:schemeClr val="accent1"/>
              </a:buClr>
              <a:buFont typeface="Arial" panose="020B0604020202020204" pitchFamily="34" charset="0"/>
              <a:buChar char="•"/>
              <a:defRPr/>
            </a:pPr>
            <a:r>
              <a:rPr lang="en-US" sz="1600" dirty="0"/>
              <a:t>Multiple operation modes</a:t>
            </a:r>
            <a:endParaRPr lang="en-US" sz="1400" dirty="0"/>
          </a:p>
        </p:txBody>
      </p:sp>
      <p:sp>
        <p:nvSpPr>
          <p:cNvPr id="51" name="Footer Placeholder 3">
            <a:extLst>
              <a:ext uri="{FF2B5EF4-FFF2-40B4-BE49-F238E27FC236}">
                <a16:creationId xmlns:a16="http://schemas.microsoft.com/office/drawing/2014/main" id="{101168E5-DD70-FA32-373E-C11E4FCAEF72}"/>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Copyright Sensirion, Switzerland</a:t>
            </a:r>
          </a:p>
        </p:txBody>
      </p:sp>
      <p:sp>
        <p:nvSpPr>
          <p:cNvPr id="52" name="Slide Number Placeholder 4">
            <a:extLst>
              <a:ext uri="{FF2B5EF4-FFF2-40B4-BE49-F238E27FC236}">
                <a16:creationId xmlns:a16="http://schemas.microsoft.com/office/drawing/2014/main" id="{7C0B1D63-AD8D-C607-5587-9893EFBE0CD2}"/>
              </a:ext>
            </a:extLst>
          </p:cNvPr>
          <p:cNvSpPr txBox="1">
            <a:spLocks/>
          </p:cNvSpPr>
          <p:nvPr/>
        </p:nvSpPr>
        <p:spPr bwMode="gray">
          <a:xfrm>
            <a:off x="515937" y="6310083"/>
            <a:ext cx="680403" cy="153888"/>
          </a:xfrm>
          <a:prstGeom prst="rect">
            <a:avLst/>
          </a:prstGeom>
        </p:spPr>
        <p:txBody>
          <a:bodyPr vert="horz" wrap="non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de-DE" smtClean="0"/>
              <a:pPr/>
              <a:t>2</a:t>
            </a:fld>
            <a:endParaRPr lang="de-DE"/>
          </a:p>
        </p:txBody>
      </p:sp>
      <p:pic>
        <p:nvPicPr>
          <p:cNvPr id="4" name="Graphic 3">
            <a:extLst>
              <a:ext uri="{FF2B5EF4-FFF2-40B4-BE49-F238E27FC236}">
                <a16:creationId xmlns:a16="http://schemas.microsoft.com/office/drawing/2014/main" id="{3156C4A9-E874-6533-35C1-046F0C4F9B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gray">
          <a:xfrm>
            <a:off x="4866012" y="1450809"/>
            <a:ext cx="6797406" cy="4078444"/>
          </a:xfrm>
          <a:prstGeom prst="rect">
            <a:avLst/>
          </a:prstGeom>
        </p:spPr>
      </p:pic>
      <p:grpSp>
        <p:nvGrpSpPr>
          <p:cNvPr id="7" name="Group 6">
            <a:extLst>
              <a:ext uri="{FF2B5EF4-FFF2-40B4-BE49-F238E27FC236}">
                <a16:creationId xmlns:a16="http://schemas.microsoft.com/office/drawing/2014/main" id="{4C793160-D71E-AB6F-0923-681CB950DC04}"/>
              </a:ext>
            </a:extLst>
          </p:cNvPr>
          <p:cNvGrpSpPr/>
          <p:nvPr/>
        </p:nvGrpSpPr>
        <p:grpSpPr>
          <a:xfrm>
            <a:off x="10172625" y="1326673"/>
            <a:ext cx="1818965" cy="4426501"/>
            <a:chOff x="9971289" y="1245216"/>
            <a:chExt cx="1818965" cy="4426501"/>
          </a:xfrm>
        </p:grpSpPr>
        <p:pic>
          <p:nvPicPr>
            <p:cNvPr id="47" name="Picture 2" descr="Title 24 Compliance - The Homeowners Cheat Sheet to Windows &amp;amp; Doors">
              <a:extLst>
                <a:ext uri="{FF2B5EF4-FFF2-40B4-BE49-F238E27FC236}">
                  <a16:creationId xmlns:a16="http://schemas.microsoft.com/office/drawing/2014/main" id="{482400C9-E530-DB05-9379-61A93CB75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10185944" y="2456907"/>
              <a:ext cx="978904" cy="978904"/>
            </a:xfrm>
            <a:prstGeom prst="rect">
              <a:avLst/>
            </a:prstGeom>
            <a:noFill/>
            <a:extLst>
              <a:ext uri="{909E8E84-426E-40DD-AFC4-6F175D3DCCD1}">
                <a14:hiddenFill xmlns:a14="http://schemas.microsoft.com/office/drawing/2010/main">
                  <a:solidFill>
                    <a:srgbClr val="FFFFFF"/>
                  </a:solidFill>
                </a14:hiddenFill>
              </a:ext>
            </a:extLst>
          </p:spPr>
        </p:pic>
        <p:pic>
          <p:nvPicPr>
            <p:cNvPr id="48" name="Content Placeholder 2" descr="RESET® Standard">
              <a:extLst>
                <a:ext uri="{FF2B5EF4-FFF2-40B4-BE49-F238E27FC236}">
                  <a16:creationId xmlns:a16="http://schemas.microsoft.com/office/drawing/2014/main" id="{E119472C-E3DD-85BF-9542-5834A4D60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10261462" y="3664207"/>
              <a:ext cx="827869" cy="8278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Text&#10;&#10;Description automatically generated">
              <a:extLst>
                <a:ext uri="{FF2B5EF4-FFF2-40B4-BE49-F238E27FC236}">
                  <a16:creationId xmlns:a16="http://schemas.microsoft.com/office/drawing/2014/main" id="{51DDDB44-DC6E-6F75-5C4D-78B60646B982}"/>
                </a:ext>
              </a:extLst>
            </p:cNvPr>
            <p:cNvPicPr>
              <a:picLocks noChangeAspect="1"/>
            </p:cNvPicPr>
            <p:nvPr/>
          </p:nvPicPr>
          <p:blipFill rotWithShape="1">
            <a:blip r:embed="rId9">
              <a:extLst>
                <a:ext uri="{28A0092B-C50C-407E-A947-70E740481C1C}">
                  <a14:useLocalDpi xmlns:a14="http://schemas.microsoft.com/office/drawing/2010/main" val="0"/>
                </a:ext>
              </a:extLst>
            </a:blip>
            <a:srcRect t="11795" b="23679"/>
            <a:stretch/>
          </p:blipFill>
          <p:spPr bwMode="gray">
            <a:xfrm>
              <a:off x="10202962" y="4647502"/>
              <a:ext cx="1587292" cy="1024215"/>
            </a:xfrm>
            <a:prstGeom prst="rect">
              <a:avLst/>
            </a:prstGeom>
          </p:spPr>
        </p:pic>
        <p:pic>
          <p:nvPicPr>
            <p:cNvPr id="1026" name="Picture 2" descr="undefined">
              <a:extLst>
                <a:ext uri="{FF2B5EF4-FFF2-40B4-BE49-F238E27FC236}">
                  <a16:creationId xmlns:a16="http://schemas.microsoft.com/office/drawing/2014/main" id="{46A7382D-614E-DA14-D250-5E9B2DD601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1289" y="1245216"/>
              <a:ext cx="1118042" cy="111804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4" descr="SCD43_Shadow">
            <a:extLst>
              <a:ext uri="{FF2B5EF4-FFF2-40B4-BE49-F238E27FC236}">
                <a16:creationId xmlns:a16="http://schemas.microsoft.com/office/drawing/2014/main" id="{700EC1A8-8364-6D08-ABBF-A76B088B739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862" t="15250" r="23069" b="18575"/>
          <a:stretch/>
        </p:blipFill>
        <p:spPr bwMode="auto">
          <a:xfrm>
            <a:off x="6785936" y="2662661"/>
            <a:ext cx="2731799" cy="2089675"/>
          </a:xfrm>
          <a:prstGeom prst="rect">
            <a:avLst/>
          </a:prstGeom>
          <a:noFill/>
          <a:extLst>
            <a:ext uri="{909E8E84-426E-40DD-AFC4-6F175D3DCCD1}">
              <a14:hiddenFill xmlns:a14="http://schemas.microsoft.com/office/drawing/2010/main">
                <a:solidFill>
                  <a:srgbClr val="FFFFFF"/>
                </a:solidFill>
              </a14:hiddenFill>
            </a:ext>
          </a:extLst>
        </p:spPr>
      </p:pic>
      <p:sp>
        <p:nvSpPr>
          <p:cNvPr id="5" name="Plus Sign 4">
            <a:extLst>
              <a:ext uri="{FF2B5EF4-FFF2-40B4-BE49-F238E27FC236}">
                <a16:creationId xmlns:a16="http://schemas.microsoft.com/office/drawing/2014/main" id="{14443745-EC5D-2A15-7C99-8E4DB9CAC095}"/>
              </a:ext>
            </a:extLst>
          </p:cNvPr>
          <p:cNvSpPr/>
          <p:nvPr/>
        </p:nvSpPr>
        <p:spPr>
          <a:xfrm>
            <a:off x="3084708" y="3932899"/>
            <a:ext cx="720000" cy="720000"/>
          </a:xfrm>
          <a:prstGeom prst="mathPlus">
            <a:avLst>
              <a:gd name="adj1" fmla="val 1588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10" name="Group 9">
            <a:extLst>
              <a:ext uri="{FF2B5EF4-FFF2-40B4-BE49-F238E27FC236}">
                <a16:creationId xmlns:a16="http://schemas.microsoft.com/office/drawing/2014/main" id="{0034143E-9A6D-2FE5-ED59-64805BC87D23}"/>
              </a:ext>
            </a:extLst>
          </p:cNvPr>
          <p:cNvGrpSpPr/>
          <p:nvPr/>
        </p:nvGrpSpPr>
        <p:grpSpPr>
          <a:xfrm>
            <a:off x="648617" y="5088759"/>
            <a:ext cx="693400" cy="693401"/>
            <a:chOff x="753722" y="4915999"/>
            <a:chExt cx="693400" cy="693401"/>
          </a:xfrm>
        </p:grpSpPr>
        <p:sp>
          <p:nvSpPr>
            <p:cNvPr id="11" name="Oval 10">
              <a:extLst>
                <a:ext uri="{FF2B5EF4-FFF2-40B4-BE49-F238E27FC236}">
                  <a16:creationId xmlns:a16="http://schemas.microsoft.com/office/drawing/2014/main" id="{B9FC7512-82C6-9AA1-676A-A74A2C87AB29}"/>
                </a:ext>
              </a:extLst>
            </p:cNvPr>
            <p:cNvSpPr>
              <a:spLocks noChangeAspect="1"/>
            </p:cNvSpPr>
            <p:nvPr/>
          </p:nvSpPr>
          <p:spPr bwMode="gray">
            <a:xfrm>
              <a:off x="753722" y="4915999"/>
              <a:ext cx="693400" cy="693401"/>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a:extLst>
                <a:ext uri="{FF2B5EF4-FFF2-40B4-BE49-F238E27FC236}">
                  <a16:creationId xmlns:a16="http://schemas.microsoft.com/office/drawing/2014/main" id="{EB979B54-8806-CAA6-02D5-012B4AAF74A2}"/>
                </a:ext>
              </a:extLst>
            </p:cNvPr>
            <p:cNvPicPr>
              <a:picLocks noChangeAspect="1"/>
            </p:cNvPicPr>
            <p:nvPr/>
          </p:nvPicPr>
          <p:blipFill>
            <a:blip r:embed="rId12">
              <a:duotone>
                <a:schemeClr val="accent2">
                  <a:shade val="45000"/>
                  <a:satMod val="135000"/>
                </a:schemeClr>
                <a:prstClr val="white"/>
              </a:duotone>
            </a:blip>
            <a:stretch>
              <a:fillRect/>
            </a:stretch>
          </p:blipFill>
          <p:spPr bwMode="gray">
            <a:xfrm>
              <a:off x="906337" y="5058104"/>
              <a:ext cx="409190" cy="409190"/>
            </a:xfrm>
            <a:prstGeom prst="rect">
              <a:avLst/>
            </a:prstGeom>
          </p:spPr>
        </p:pic>
      </p:grpSp>
      <p:pic>
        <p:nvPicPr>
          <p:cNvPr id="16" name="Video 15">
            <a:hlinkClick r:id="" action="ppaction://media"/>
            <a:extLst>
              <a:ext uri="{FF2B5EF4-FFF2-40B4-BE49-F238E27FC236}">
                <a16:creationId xmlns:a16="http://schemas.microsoft.com/office/drawing/2014/main" id="{745154CB-58AD-2CFE-C4A9-3D2FAAA4B7F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10872997" y="141876"/>
            <a:ext cx="1228114" cy="1228114"/>
          </a:xfrm>
          <a:prstGeom prst="ellipse">
            <a:avLst/>
          </a:prstGeom>
          <a:ln>
            <a:noFill/>
          </a:ln>
          <a:effectLst>
            <a:softEdge rad="127000"/>
          </a:effectLst>
        </p:spPr>
      </p:pic>
    </p:spTree>
    <p:extLst>
      <p:ext uri="{BB962C8B-B14F-4D97-AF65-F5344CB8AC3E}">
        <p14:creationId xmlns:p14="http://schemas.microsoft.com/office/powerpoint/2010/main" val="1815514526"/>
      </p:ext>
    </p:extLst>
  </p:cSld>
  <p:clrMapOvr>
    <a:masterClrMapping/>
  </p:clrMapOvr>
  <mc:AlternateContent xmlns:mc="http://schemas.openxmlformats.org/markup-compatibility/2006" xmlns:p14="http://schemas.microsoft.com/office/powerpoint/2010/main">
    <mc:Choice Requires="p14">
      <p:transition spd="slow" p14:dur="2000" advTm="37575"/>
    </mc:Choice>
    <mc:Fallback xmlns="">
      <p:transition spd="slow" advTm="3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838E87-9372-91AD-24FA-113D2C318936}"/>
              </a:ext>
            </a:extLst>
          </p:cNvPr>
          <p:cNvSpPr>
            <a:spLocks noGrp="1"/>
          </p:cNvSpPr>
          <p:nvPr>
            <p:ph type="body" sz="quarter" idx="13"/>
          </p:nvPr>
        </p:nvSpPr>
        <p:spPr/>
        <p:txBody>
          <a:bodyPr/>
          <a:lstStyle/>
          <a:p>
            <a:r>
              <a:rPr lang="en-US" noProof="0" dirty="0"/>
              <a:t>An update to the most important standard for demand-controlled ventilation (DCV)</a:t>
            </a:r>
          </a:p>
        </p:txBody>
      </p:sp>
      <p:sp>
        <p:nvSpPr>
          <p:cNvPr id="3" name="Content Placeholder 2">
            <a:extLst>
              <a:ext uri="{FF2B5EF4-FFF2-40B4-BE49-F238E27FC236}">
                <a16:creationId xmlns:a16="http://schemas.microsoft.com/office/drawing/2014/main" id="{7131C076-AB56-B3E3-4658-3E1FB66CEDB1}"/>
              </a:ext>
            </a:extLst>
          </p:cNvPr>
          <p:cNvSpPr>
            <a:spLocks noGrp="1"/>
          </p:cNvSpPr>
          <p:nvPr>
            <p:ph sz="quarter" idx="15"/>
          </p:nvPr>
        </p:nvSpPr>
        <p:spPr>
          <a:xfrm>
            <a:off x="515937" y="1449388"/>
            <a:ext cx="5808617" cy="4608512"/>
          </a:xfrm>
        </p:spPr>
        <p:txBody>
          <a:bodyPr vert="horz" lIns="0" tIns="0" rIns="0" bIns="0" rtlCol="0" anchor="t">
            <a:noAutofit/>
          </a:bodyPr>
          <a:lstStyle/>
          <a:p>
            <a:pPr marL="0" indent="0">
              <a:buNone/>
            </a:pPr>
            <a:endParaRPr lang="en-US" noProof="0" dirty="0"/>
          </a:p>
          <a:p>
            <a:pPr marL="179705" indent="-179705"/>
            <a:r>
              <a:rPr lang="en-US" b="1" noProof="0" dirty="0">
                <a:solidFill>
                  <a:srgbClr val="002060"/>
                </a:solidFill>
              </a:rPr>
              <a:t>ASHRAE 62.1 has released new accuracy requirements </a:t>
            </a:r>
            <a:br>
              <a:rPr lang="en-US" b="1" noProof="0" dirty="0">
                <a:solidFill>
                  <a:srgbClr val="002060"/>
                </a:solidFill>
              </a:rPr>
            </a:br>
            <a:r>
              <a:rPr lang="en-US" b="1" noProof="0" dirty="0">
                <a:solidFill>
                  <a:srgbClr val="002060"/>
                </a:solidFill>
              </a:rPr>
              <a:t>for CO</a:t>
            </a:r>
            <a:r>
              <a:rPr lang="en-US" b="1" baseline="-25000" noProof="0" dirty="0">
                <a:solidFill>
                  <a:srgbClr val="002060"/>
                </a:solidFill>
              </a:rPr>
              <a:t>2</a:t>
            </a:r>
            <a:r>
              <a:rPr lang="en-US" b="1" noProof="0" dirty="0">
                <a:solidFill>
                  <a:srgbClr val="002060"/>
                </a:solidFill>
              </a:rPr>
              <a:t> sensors:</a:t>
            </a:r>
            <a:endParaRPr lang="en-US" b="1" noProof="0" dirty="0">
              <a:solidFill>
                <a:srgbClr val="002060"/>
              </a:solidFill>
              <a:cs typeface="Segoe UI"/>
            </a:endParaRPr>
          </a:p>
          <a:p>
            <a:pPr marL="179705" lvl="1" indent="0">
              <a:buNone/>
            </a:pPr>
            <a:r>
              <a:rPr lang="en-US" noProof="0" dirty="0">
                <a:sym typeface="Wingdings" panose="05000000000000000000" pitchFamily="2" charset="2"/>
              </a:rPr>
              <a:t>	→ Extended accuracy requirement to concentrations 	of up to 2500 ppm</a:t>
            </a:r>
            <a:endParaRPr lang="en-US" noProof="0" dirty="0">
              <a:cs typeface="Segoe UI"/>
            </a:endParaRPr>
          </a:p>
          <a:p>
            <a:pPr marL="179705" lvl="1" indent="0">
              <a:buNone/>
            </a:pPr>
            <a:r>
              <a:rPr lang="en-US" noProof="0" dirty="0">
                <a:sym typeface="Wingdings" panose="05000000000000000000" pitchFamily="2" charset="2"/>
              </a:rPr>
              <a:t>	→ Tightened accuracy </a:t>
            </a:r>
            <a:r>
              <a:rPr lang="en-US" dirty="0">
                <a:sym typeface="Wingdings" panose="05000000000000000000" pitchFamily="2" charset="2"/>
              </a:rPr>
              <a:t>overall, also</a:t>
            </a:r>
            <a:r>
              <a:rPr lang="en-US" noProof="0" dirty="0">
                <a:sym typeface="Wingdings" panose="05000000000000000000" pitchFamily="2" charset="2"/>
              </a:rPr>
              <a:t> at low 	concentrations («more accurate HVAC control»)</a:t>
            </a:r>
            <a:endParaRPr lang="en-US" noProof="0" dirty="0">
              <a:cs typeface="Segoe UI"/>
            </a:endParaRPr>
          </a:p>
          <a:p>
            <a:pPr marL="179705" indent="-179705"/>
            <a:endParaRPr lang="en-US" noProof="0" dirty="0">
              <a:solidFill>
                <a:schemeClr val="bg1">
                  <a:lumMod val="50000"/>
                </a:schemeClr>
              </a:solidFill>
              <a:cs typeface="Segoe UI"/>
            </a:endParaRPr>
          </a:p>
          <a:p>
            <a:pPr marL="179705" indent="-179705"/>
            <a:r>
              <a:rPr lang="en-US" b="1" noProof="0" dirty="0">
                <a:solidFill>
                  <a:srgbClr val="002060"/>
                </a:solidFill>
              </a:rPr>
              <a:t>Addendum d officially released March 31st 2025:</a:t>
            </a:r>
            <a:endParaRPr lang="en-US" b="1" noProof="0" dirty="0">
              <a:solidFill>
                <a:srgbClr val="002060"/>
              </a:solidFill>
              <a:cs typeface="Segoe UI"/>
            </a:endParaRPr>
          </a:p>
          <a:p>
            <a:pPr marL="359410" lvl="1" indent="-179705"/>
            <a:endParaRPr lang="en-US" noProof="0" dirty="0">
              <a:cs typeface="Segoe UI"/>
            </a:endParaRPr>
          </a:p>
        </p:txBody>
      </p:sp>
      <p:sp>
        <p:nvSpPr>
          <p:cNvPr id="4" name="Title 3">
            <a:extLst>
              <a:ext uri="{FF2B5EF4-FFF2-40B4-BE49-F238E27FC236}">
                <a16:creationId xmlns:a16="http://schemas.microsoft.com/office/drawing/2014/main" id="{E95C4607-7682-C200-5221-933209E1F3A1}"/>
              </a:ext>
            </a:extLst>
          </p:cNvPr>
          <p:cNvSpPr>
            <a:spLocks noGrp="1"/>
          </p:cNvSpPr>
          <p:nvPr>
            <p:ph type="title"/>
          </p:nvPr>
        </p:nvSpPr>
        <p:spPr/>
        <p:txBody>
          <a:bodyPr/>
          <a:lstStyle/>
          <a:p>
            <a:r>
              <a:rPr lang="en-US" noProof="0" dirty="0"/>
              <a:t>Context: ASHRAE 62.1 Addendum d</a:t>
            </a:r>
          </a:p>
        </p:txBody>
      </p:sp>
      <p:sp>
        <p:nvSpPr>
          <p:cNvPr id="5" name="Footer Placeholder 4">
            <a:extLst>
              <a:ext uri="{FF2B5EF4-FFF2-40B4-BE49-F238E27FC236}">
                <a16:creationId xmlns:a16="http://schemas.microsoft.com/office/drawing/2014/main" id="{1B23632A-1979-E34C-7B52-663997CDF651}"/>
              </a:ext>
            </a:extLst>
          </p:cNvPr>
          <p:cNvSpPr>
            <a:spLocks noGrp="1"/>
          </p:cNvSpPr>
          <p:nvPr>
            <p:ph type="ftr" sz="quarter" idx="16"/>
          </p:nvPr>
        </p:nvSpPr>
        <p:spPr/>
        <p:txBody>
          <a:bodyPr/>
          <a:lstStyle/>
          <a:p>
            <a:r>
              <a:rPr lang="en-US" noProof="0"/>
              <a:t>© Copyright Sensirion, Switzerland</a:t>
            </a:r>
          </a:p>
        </p:txBody>
      </p:sp>
      <p:sp>
        <p:nvSpPr>
          <p:cNvPr id="6" name="Slide Number Placeholder 5">
            <a:extLst>
              <a:ext uri="{FF2B5EF4-FFF2-40B4-BE49-F238E27FC236}">
                <a16:creationId xmlns:a16="http://schemas.microsoft.com/office/drawing/2014/main" id="{495D70ED-7A90-EAB1-DE8A-865EEFD3F09D}"/>
              </a:ext>
            </a:extLst>
          </p:cNvPr>
          <p:cNvSpPr>
            <a:spLocks noGrp="1"/>
          </p:cNvSpPr>
          <p:nvPr>
            <p:ph type="sldNum" sz="quarter" idx="17"/>
          </p:nvPr>
        </p:nvSpPr>
        <p:spPr/>
        <p:txBody>
          <a:bodyPr/>
          <a:lstStyle/>
          <a:p>
            <a:fld id="{B1E691A1-F3A6-4574-B226-B412272B38A6}" type="slidenum">
              <a:rPr lang="en-US" noProof="0" smtClean="0"/>
              <a:pPr/>
              <a:t>3</a:t>
            </a:fld>
            <a:endParaRPr lang="en-US" noProof="0"/>
          </a:p>
        </p:txBody>
      </p:sp>
      <p:sp>
        <p:nvSpPr>
          <p:cNvPr id="11" name="TextBox 10">
            <a:extLst>
              <a:ext uri="{FF2B5EF4-FFF2-40B4-BE49-F238E27FC236}">
                <a16:creationId xmlns:a16="http://schemas.microsoft.com/office/drawing/2014/main" id="{ED91296B-705A-6EA2-C512-10C853225F08}"/>
              </a:ext>
            </a:extLst>
          </p:cNvPr>
          <p:cNvSpPr txBox="1"/>
          <p:nvPr/>
        </p:nvSpPr>
        <p:spPr>
          <a:xfrm>
            <a:off x="1057440" y="4226580"/>
            <a:ext cx="4618687" cy="1407290"/>
          </a:xfrm>
          <a:prstGeom prst="rect">
            <a:avLst/>
          </a:prstGeom>
          <a:solidFill>
            <a:srgbClr val="66CC33"/>
          </a:solidFill>
          <a:ln>
            <a:noFill/>
          </a:ln>
        </p:spPr>
        <p:txBody>
          <a:bodyPr wrap="square" lIns="72000" tIns="72000" rIns="72000" bIns="72000" rtlCol="0" anchor="t">
            <a:spAutoFit/>
          </a:bodyPr>
          <a:lstStyle/>
          <a:p>
            <a:pPr algn="l">
              <a:spcAft>
                <a:spcPts val="300"/>
              </a:spcAft>
              <a:buClr>
                <a:schemeClr val="accent1"/>
              </a:buClr>
            </a:pPr>
            <a:r>
              <a:rPr lang="en-US" sz="1400" b="1" noProof="0" dirty="0">
                <a:solidFill>
                  <a:schemeClr val="bg1"/>
                </a:solidFill>
              </a:rPr>
              <a:t>« </a:t>
            </a:r>
            <a:r>
              <a:rPr lang="en-US" sz="1600" i="1" noProof="0" dirty="0">
                <a:solidFill>
                  <a:schemeClr val="bg1"/>
                </a:solidFill>
              </a:rPr>
              <a:t>CO</a:t>
            </a:r>
            <a:r>
              <a:rPr lang="en-US" sz="1600" i="1" baseline="-25000" noProof="0" dirty="0">
                <a:solidFill>
                  <a:schemeClr val="bg1"/>
                </a:solidFill>
              </a:rPr>
              <a:t>2</a:t>
            </a:r>
            <a:r>
              <a:rPr lang="en-US" sz="1600" i="1" noProof="0" dirty="0">
                <a:solidFill>
                  <a:schemeClr val="bg1"/>
                </a:solidFill>
              </a:rPr>
              <a:t> sensors shall be certified by the manufacturer to be accurate within </a:t>
            </a:r>
            <a:r>
              <a:rPr lang="en-US" sz="1600" b="1" i="1" strike="sngStrike" noProof="0" dirty="0">
                <a:solidFill>
                  <a:schemeClr val="bg1"/>
                </a:solidFill>
              </a:rPr>
              <a:t>±75ppm</a:t>
            </a:r>
            <a:r>
              <a:rPr lang="en-US" sz="1600" b="1" i="1" noProof="0" dirty="0">
                <a:solidFill>
                  <a:schemeClr val="bg1"/>
                </a:solidFill>
              </a:rPr>
              <a:t> ±30ppm ±3% of reading </a:t>
            </a:r>
            <a:r>
              <a:rPr lang="en-US" sz="1600" i="1" noProof="0" dirty="0">
                <a:solidFill>
                  <a:schemeClr val="bg1"/>
                </a:solidFill>
              </a:rPr>
              <a:t>at concentrations of 600, 1000,</a:t>
            </a:r>
            <a:r>
              <a:rPr lang="en-US" sz="1600" b="1" i="1" noProof="0" dirty="0">
                <a:solidFill>
                  <a:schemeClr val="bg1"/>
                </a:solidFill>
              </a:rPr>
              <a:t> and 2500 </a:t>
            </a:r>
            <a:r>
              <a:rPr lang="en-US" sz="1600" i="1" noProof="0" dirty="0">
                <a:solidFill>
                  <a:schemeClr val="bg1"/>
                </a:solidFill>
              </a:rPr>
              <a:t>ppm when measured at sea level at 77°F (25°C) (…)</a:t>
            </a:r>
            <a:r>
              <a:rPr lang="en-US" noProof="0" dirty="0">
                <a:solidFill>
                  <a:schemeClr val="bg1"/>
                </a:solidFill>
              </a:rPr>
              <a:t> »</a:t>
            </a:r>
            <a:endParaRPr lang="en-US" i="1" noProof="0" dirty="0">
              <a:solidFill>
                <a:schemeClr val="bg1"/>
              </a:solidFill>
              <a:cs typeface="Segoe UI"/>
            </a:endParaRPr>
          </a:p>
        </p:txBody>
      </p:sp>
      <p:pic>
        <p:nvPicPr>
          <p:cNvPr id="8" name="Picture 2" descr="VAV SDP800">
            <a:extLst>
              <a:ext uri="{FF2B5EF4-FFF2-40B4-BE49-F238E27FC236}">
                <a16:creationId xmlns:a16="http://schemas.microsoft.com/office/drawing/2014/main" id="{44163E74-696B-4FAF-3121-3CFC3EDD2F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59" t="10223" r="-2" b="11418"/>
          <a:stretch>
            <a:fillRect/>
          </a:stretch>
        </p:blipFill>
        <p:spPr bwMode="auto">
          <a:xfrm>
            <a:off x="6526530" y="1311006"/>
            <a:ext cx="5665469" cy="4746893"/>
          </a:xfrm>
          <a:prstGeom prst="rect">
            <a:avLst/>
          </a:prstGeom>
          <a:noFill/>
          <a:extLst>
            <a:ext uri="{909E8E84-426E-40DD-AFC4-6F175D3DCCD1}">
              <a14:hiddenFill xmlns:a14="http://schemas.microsoft.com/office/drawing/2010/main">
                <a:solidFill>
                  <a:srgbClr val="FFFFFF"/>
                </a:solidFill>
              </a14:hiddenFill>
            </a:ext>
          </a:extLst>
        </p:spPr>
      </p:pic>
      <p:pic>
        <p:nvPicPr>
          <p:cNvPr id="14" name="Video 13">
            <a:hlinkClick r:id="" action="ppaction://media"/>
            <a:extLst>
              <a:ext uri="{FF2B5EF4-FFF2-40B4-BE49-F238E27FC236}">
                <a16:creationId xmlns:a16="http://schemas.microsoft.com/office/drawing/2014/main" id="{578BD155-63E8-36CD-13B5-418CE3013C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72997" y="141876"/>
            <a:ext cx="1228114" cy="1228114"/>
          </a:xfrm>
          <a:prstGeom prst="ellipse">
            <a:avLst/>
          </a:prstGeom>
          <a:ln>
            <a:noFill/>
          </a:ln>
          <a:effectLst>
            <a:softEdge rad="127000"/>
          </a:effectLst>
        </p:spPr>
      </p:pic>
    </p:spTree>
    <p:extLst>
      <p:ext uri="{BB962C8B-B14F-4D97-AF65-F5344CB8AC3E}">
        <p14:creationId xmlns:p14="http://schemas.microsoft.com/office/powerpoint/2010/main" val="1942449169"/>
      </p:ext>
    </p:extLst>
  </p:cSld>
  <p:clrMapOvr>
    <a:masterClrMapping/>
  </p:clrMapOvr>
  <mc:AlternateContent xmlns:mc="http://schemas.openxmlformats.org/markup-compatibility/2006" xmlns:p14="http://schemas.microsoft.com/office/powerpoint/2010/main">
    <mc:Choice Requires="p14">
      <p:transition spd="slow" p14:dur="2000" advTm="36757"/>
    </mc:Choice>
    <mc:Fallback xmlns="">
      <p:transition spd="slow" advTm="3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bldLst>
      <p:bldP spid="3" grpId="0" uiExpand="1"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ACA36-88DF-DC3C-1A73-CA314FED7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6709A-D2E6-DBF3-9F6B-636986A99FA1}"/>
              </a:ext>
            </a:extLst>
          </p:cNvPr>
          <p:cNvSpPr>
            <a:spLocks noGrp="1"/>
          </p:cNvSpPr>
          <p:nvPr>
            <p:ph type="title"/>
          </p:nvPr>
        </p:nvSpPr>
        <p:spPr bwMode="gray">
          <a:xfrm>
            <a:off x="515937" y="476250"/>
            <a:ext cx="11160125" cy="430887"/>
          </a:xfrm>
        </p:spPr>
        <p:txBody>
          <a:bodyPr/>
          <a:lstStyle/>
          <a:p>
            <a:r>
              <a:rPr lang="en-US" noProof="0" dirty="0"/>
              <a:t>Overview: SCD4x Product Variants</a:t>
            </a:r>
          </a:p>
        </p:txBody>
      </p:sp>
      <p:grpSp>
        <p:nvGrpSpPr>
          <p:cNvPr id="47" name="Group 46">
            <a:extLst>
              <a:ext uri="{FF2B5EF4-FFF2-40B4-BE49-F238E27FC236}">
                <a16:creationId xmlns:a16="http://schemas.microsoft.com/office/drawing/2014/main" id="{39094394-332A-22DB-BD72-9048A91AD250}"/>
              </a:ext>
            </a:extLst>
          </p:cNvPr>
          <p:cNvGrpSpPr/>
          <p:nvPr/>
        </p:nvGrpSpPr>
        <p:grpSpPr bwMode="gray">
          <a:xfrm>
            <a:off x="2556289" y="1049420"/>
            <a:ext cx="5868014" cy="326838"/>
            <a:chOff x="2025675" y="1164589"/>
            <a:chExt cx="6208130" cy="326838"/>
          </a:xfrm>
        </p:grpSpPr>
        <p:sp>
          <p:nvSpPr>
            <p:cNvPr id="48" name="Rectangle 47">
              <a:extLst>
                <a:ext uri="{FF2B5EF4-FFF2-40B4-BE49-F238E27FC236}">
                  <a16:creationId xmlns:a16="http://schemas.microsoft.com/office/drawing/2014/main" id="{144048EE-93D3-FDC7-3689-26074D58B5CF}"/>
                </a:ext>
              </a:extLst>
            </p:cNvPr>
            <p:cNvSpPr/>
            <p:nvPr/>
          </p:nvSpPr>
          <p:spPr bwMode="gray">
            <a:xfrm>
              <a:off x="2025675" y="1164590"/>
              <a:ext cx="2919788" cy="326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tx2"/>
                  </a:solidFill>
                </a:rPr>
                <a:t>SCD40</a:t>
              </a:r>
            </a:p>
          </p:txBody>
        </p:sp>
        <p:sp>
          <p:nvSpPr>
            <p:cNvPr id="49" name="Rectangle 48">
              <a:extLst>
                <a:ext uri="{FF2B5EF4-FFF2-40B4-BE49-F238E27FC236}">
                  <a16:creationId xmlns:a16="http://schemas.microsoft.com/office/drawing/2014/main" id="{90B7C93F-B19E-D0F8-7F68-5A06A2235DBB}"/>
                </a:ext>
              </a:extLst>
            </p:cNvPr>
            <p:cNvSpPr/>
            <p:nvPr/>
          </p:nvSpPr>
          <p:spPr bwMode="gray">
            <a:xfrm>
              <a:off x="5209300" y="1164589"/>
              <a:ext cx="3024505" cy="326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tx2"/>
                  </a:solidFill>
                </a:rPr>
                <a:t>SCD41</a:t>
              </a:r>
            </a:p>
          </p:txBody>
        </p:sp>
      </p:grpSp>
      <p:graphicFrame>
        <p:nvGraphicFramePr>
          <p:cNvPr id="57" name="Table 56">
            <a:extLst>
              <a:ext uri="{FF2B5EF4-FFF2-40B4-BE49-F238E27FC236}">
                <a16:creationId xmlns:a16="http://schemas.microsoft.com/office/drawing/2014/main" id="{4CC38C90-6E3D-7664-178C-B442567E1D0E}"/>
              </a:ext>
            </a:extLst>
          </p:cNvPr>
          <p:cNvGraphicFramePr>
            <a:graphicFrameLocks noGrp="1"/>
          </p:cNvGraphicFramePr>
          <p:nvPr/>
        </p:nvGraphicFramePr>
        <p:xfrm>
          <a:off x="441219" y="1537340"/>
          <a:ext cx="11231632" cy="4656484"/>
        </p:xfrm>
        <a:graphic>
          <a:graphicData uri="http://schemas.openxmlformats.org/drawingml/2006/table">
            <a:tbl>
              <a:tblPr firstRow="1" bandRow="1">
                <a:tableStyleId>{21E4AEA4-8DFA-4A89-87EB-49C32662AFE0}</a:tableStyleId>
              </a:tblPr>
              <a:tblGrid>
                <a:gridCol w="1968651">
                  <a:extLst>
                    <a:ext uri="{9D8B030D-6E8A-4147-A177-3AD203B41FA5}">
                      <a16:colId xmlns:a16="http://schemas.microsoft.com/office/drawing/2014/main" val="2261939289"/>
                    </a:ext>
                  </a:extLst>
                </a:gridCol>
                <a:gridCol w="3015371">
                  <a:extLst>
                    <a:ext uri="{9D8B030D-6E8A-4147-A177-3AD203B41FA5}">
                      <a16:colId xmlns:a16="http://schemas.microsoft.com/office/drawing/2014/main" val="1270714444"/>
                    </a:ext>
                  </a:extLst>
                </a:gridCol>
                <a:gridCol w="3174756">
                  <a:extLst>
                    <a:ext uri="{9D8B030D-6E8A-4147-A177-3AD203B41FA5}">
                      <a16:colId xmlns:a16="http://schemas.microsoft.com/office/drawing/2014/main" val="1109532511"/>
                    </a:ext>
                  </a:extLst>
                </a:gridCol>
                <a:gridCol w="3072854">
                  <a:extLst>
                    <a:ext uri="{9D8B030D-6E8A-4147-A177-3AD203B41FA5}">
                      <a16:colId xmlns:a16="http://schemas.microsoft.com/office/drawing/2014/main" val="1971413926"/>
                    </a:ext>
                  </a:extLst>
                </a:gridCol>
              </a:tblGrid>
              <a:tr h="867844">
                <a:tc>
                  <a:txBody>
                    <a:bodyPr/>
                    <a:lstStyle/>
                    <a:p>
                      <a:endParaRPr lang="en-US" sz="1200" b="0" i="0" noProof="0" dirty="0">
                        <a:solidFill>
                          <a:schemeClr val="tx1"/>
                        </a:solidFill>
                      </a:endParaRPr>
                    </a:p>
                  </a:txBody>
                  <a:tcPr anchor="ctr">
                    <a:lnL w="12700" cmpd="sng">
                      <a:noFill/>
                    </a:lnL>
                    <a:lnR w="31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noProof="0" dirty="0">
                          <a:solidFill>
                            <a:schemeClr val="tx1"/>
                          </a:solidFill>
                        </a:rPr>
                        <a:t>Product variant for</a:t>
                      </a:r>
                    </a:p>
                    <a:p>
                      <a:pPr algn="ctr"/>
                      <a:r>
                        <a:rPr lang="en-US" sz="1200" b="1" i="0" noProof="0" dirty="0">
                          <a:solidFill>
                            <a:schemeClr val="tx1"/>
                          </a:solidFill>
                        </a:rPr>
                        <a:t>cost sensitive markets</a:t>
                      </a:r>
                    </a:p>
                    <a:p>
                      <a:pPr algn="ctr"/>
                      <a:endParaRPr lang="en-US" sz="1200" b="1" i="0" noProof="0" dirty="0">
                        <a:solidFill>
                          <a:schemeClr val="tx1"/>
                        </a:solidFill>
                      </a:endParaRPr>
                    </a:p>
                  </a:txBody>
                  <a:tcPr>
                    <a:lnL w="317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noProof="0" dirty="0">
                          <a:solidFill>
                            <a:schemeClr val="tx1"/>
                          </a:solidFill>
                        </a:rPr>
                        <a:t>Product variant for </a:t>
                      </a:r>
                      <a:br>
                        <a:rPr lang="en-US" sz="1200" b="0" i="0" noProof="0" dirty="0">
                          <a:solidFill>
                            <a:srgbClr val="000000"/>
                          </a:solidFill>
                        </a:rPr>
                      </a:br>
                      <a:r>
                        <a:rPr lang="en-US" sz="1200" b="1" i="0" noProof="0" dirty="0">
                          <a:solidFill>
                            <a:schemeClr val="tx1"/>
                          </a:solidFill>
                        </a:rPr>
                        <a:t>improved accuracy, extended range</a:t>
                      </a:r>
                      <a:br>
                        <a:rPr lang="en-US" sz="1200" b="1" i="0" noProof="0" dirty="0">
                          <a:solidFill>
                            <a:srgbClr val="000000"/>
                          </a:solidFill>
                        </a:rPr>
                      </a:br>
                      <a:r>
                        <a:rPr lang="en-US" sz="1200" b="1" i="0" noProof="0" dirty="0">
                          <a:solidFill>
                            <a:schemeClr val="tx1"/>
                          </a:solidFill>
                        </a:rPr>
                        <a:t> </a:t>
                      </a:r>
                      <a:r>
                        <a:rPr lang="en-US" sz="1200" b="0" i="0" noProof="0" dirty="0">
                          <a:solidFill>
                            <a:schemeClr val="tx1"/>
                          </a:solidFill>
                        </a:rPr>
                        <a:t>and/or </a:t>
                      </a:r>
                      <a:r>
                        <a:rPr lang="en-US" sz="1200" b="1" i="0" noProof="0" dirty="0">
                          <a:solidFill>
                            <a:schemeClr val="tx1"/>
                          </a:solidFill>
                        </a:rPr>
                        <a:t>single shot modes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noProof="0" dirty="0">
                          <a:solidFill>
                            <a:schemeClr val="tx1"/>
                          </a:solidFill>
                        </a:rPr>
                        <a:t>Product variant for </a:t>
                      </a:r>
                      <a:br>
                        <a:rPr lang="en-US" sz="1200" b="0" i="0" noProof="0" dirty="0">
                          <a:solidFill>
                            <a:schemeClr val="tx1"/>
                          </a:solidFill>
                        </a:rPr>
                      </a:br>
                      <a:r>
                        <a:rPr lang="en-US" sz="1200" b="1" i="0" noProof="0" dirty="0">
                          <a:solidFill>
                            <a:schemeClr val="tx1"/>
                          </a:solidFill>
                        </a:rPr>
                        <a:t>comprehensive building standard compatibility</a:t>
                      </a:r>
                      <a:endParaRPr lang="en-US" sz="1600" noProof="0" dirty="0"/>
                    </a:p>
                  </a:txBody>
                  <a:tcPr>
                    <a:lnL w="635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4795870"/>
                  </a:ext>
                </a:extLst>
              </a:tr>
              <a:tr h="548640">
                <a:tc>
                  <a:txBody>
                    <a:bodyPr/>
                    <a:lstStyle/>
                    <a:p>
                      <a:endParaRPr lang="en-US" sz="1200" b="0" i="0" noProof="0" dirty="0">
                        <a:solidFill>
                          <a:schemeClr val="tx1"/>
                        </a:solidFill>
                      </a:endParaRPr>
                    </a:p>
                  </a:txBody>
                  <a:tcPr anchor="ctr">
                    <a:lnL w="12700" cmpd="sng">
                      <a:noFill/>
                    </a:lnL>
                    <a:lnR w="3175" cap="flat" cmpd="sng" algn="ctr">
                      <a:no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1" i="0" noProof="0" dirty="0">
                        <a:solidFill>
                          <a:schemeClr val="tx1"/>
                        </a:solidFill>
                      </a:endParaRPr>
                    </a:p>
                  </a:txBody>
                  <a:tcPr anchor="ctr">
                    <a:lnL w="3175"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1" i="0" noProof="0" dirty="0">
                        <a:solidFill>
                          <a:schemeClr val="tx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noProof="0" dirty="0"/>
                    </a:p>
                  </a:txBody>
                  <a:tcPr anchor="ctr">
                    <a:lnL w="635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590049"/>
                  </a:ext>
                </a:extLst>
              </a:tr>
              <a:tr h="648000">
                <a:tc>
                  <a:txBody>
                    <a:bodyPr/>
                    <a:lstStyle/>
                    <a:p>
                      <a:r>
                        <a:rPr lang="en-US" sz="1200" b="1" i="0" noProof="0" dirty="0">
                          <a:solidFill>
                            <a:schemeClr val="tx1"/>
                          </a:solidFill>
                        </a:rPr>
                        <a:t>Accuracy</a:t>
                      </a:r>
                    </a:p>
                  </a:txBody>
                  <a:tcPr anchor="ctr">
                    <a:lnL w="12700" cmpd="sng">
                      <a:noFill/>
                    </a:lnL>
                    <a:lnR w="31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i="0" noProof="0" dirty="0">
                          <a:solidFill>
                            <a:schemeClr val="tx1"/>
                          </a:solidFill>
                        </a:rPr>
                        <a:t>± (50 ppm + 5 % of reading)</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 (50 ppm + 2.5 % of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 (50 ppm + 3 % of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 (40 ppm + 5 % of reading)***</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noProof="0" dirty="0">
                          <a:solidFill>
                            <a:schemeClr val="tx1"/>
                          </a:solidFill>
                        </a:rPr>
                        <a:t>± (30 ppm + 3 % of reading)</a:t>
                      </a:r>
                      <a:endParaRPr lang="en-US" sz="1600" noProof="0"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0194633"/>
                  </a:ext>
                </a:extLst>
              </a:tr>
              <a:tr h="648000">
                <a:tc>
                  <a:txBody>
                    <a:bodyPr/>
                    <a:lstStyle/>
                    <a:p>
                      <a:r>
                        <a:rPr lang="en-US" sz="1200" b="1" i="0" noProof="0" dirty="0">
                          <a:solidFill>
                            <a:schemeClr val="tx1"/>
                          </a:solidFill>
                        </a:rPr>
                        <a:t>Specified output range</a:t>
                      </a:r>
                    </a:p>
                  </a:txBody>
                  <a:tcPr anchor="ctr">
                    <a:lnL w="12700" cmpd="sng">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i="0" noProof="0" dirty="0">
                          <a:solidFill>
                            <a:schemeClr val="tx1"/>
                          </a:solidFill>
                        </a:rPr>
                        <a:t>400</a:t>
                      </a:r>
                      <a:r>
                        <a:rPr lang="en-US" sz="1200" b="0" i="0" baseline="0" noProof="0" dirty="0">
                          <a:solidFill>
                            <a:schemeClr val="tx1"/>
                          </a:solidFill>
                        </a:rPr>
                        <a:t> – 2’000 ppm</a:t>
                      </a:r>
                      <a:endParaRPr lang="en-US" sz="1200" b="0" i="0" noProof="0" dirty="0">
                        <a:solidFill>
                          <a:schemeClr val="tx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*400</a:t>
                      </a:r>
                      <a:r>
                        <a:rPr lang="en-US" sz="1200" b="0" i="0" baseline="0" noProof="0" dirty="0">
                          <a:solidFill>
                            <a:schemeClr val="tx1"/>
                          </a:solidFill>
                        </a:rPr>
                        <a:t> – 1’000 ppm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**1001</a:t>
                      </a:r>
                      <a:r>
                        <a:rPr lang="en-US" sz="1200" b="0" i="0" baseline="0" noProof="0" dirty="0">
                          <a:solidFill>
                            <a:schemeClr val="tx1"/>
                          </a:solidFill>
                        </a:rPr>
                        <a:t> – 2’000 ppm</a:t>
                      </a:r>
                      <a:br>
                        <a:rPr lang="en-US" sz="1200" b="0" i="0" baseline="0" noProof="0" dirty="0">
                          <a:solidFill>
                            <a:schemeClr val="tx1"/>
                          </a:solidFill>
                        </a:rPr>
                      </a:br>
                      <a:r>
                        <a:rPr lang="en-US" sz="1200" b="0" i="0" noProof="0" dirty="0">
                          <a:solidFill>
                            <a:schemeClr val="tx1"/>
                          </a:solidFill>
                        </a:rPr>
                        <a:t>***2001</a:t>
                      </a:r>
                      <a:r>
                        <a:rPr lang="en-US" sz="1200" b="0" i="0" baseline="0" noProof="0" dirty="0">
                          <a:solidFill>
                            <a:schemeClr val="tx1"/>
                          </a:solidFill>
                        </a:rPr>
                        <a:t> – 5’000 ppm</a:t>
                      </a:r>
                      <a:endParaRPr lang="en-US" sz="1200" b="0" i="0" noProof="0" dirty="0">
                        <a:solidFill>
                          <a:schemeClr val="tx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i="0" noProof="0" dirty="0">
                          <a:solidFill>
                            <a:schemeClr val="tx1"/>
                          </a:solidFill>
                        </a:rPr>
                        <a:t>400</a:t>
                      </a:r>
                      <a:r>
                        <a:rPr lang="en-US" sz="1200" b="0" i="0" baseline="0" noProof="0" dirty="0">
                          <a:solidFill>
                            <a:schemeClr val="tx1"/>
                          </a:solidFill>
                        </a:rPr>
                        <a:t> – 5’000 ppm</a:t>
                      </a:r>
                      <a:endParaRPr lang="en-US" sz="1600" noProof="0"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1207060"/>
                  </a:ext>
                </a:extLst>
              </a:tr>
              <a:tr h="648000">
                <a:tc>
                  <a:txBody>
                    <a:bodyPr/>
                    <a:lstStyle/>
                    <a:p>
                      <a:r>
                        <a:rPr lang="en-US" sz="1200" b="1" i="0" noProof="0" dirty="0">
                          <a:solidFill>
                            <a:schemeClr val="tx1"/>
                          </a:solidFill>
                        </a:rPr>
                        <a:t>Output range</a:t>
                      </a:r>
                    </a:p>
                  </a:txBody>
                  <a:tcPr anchor="ctr">
                    <a:lnL w="12700" cmpd="sng">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noProof="0" dirty="0">
                          <a:solidFill>
                            <a:schemeClr val="tx1"/>
                          </a:solidFill>
                        </a:rPr>
                        <a:t>0</a:t>
                      </a:r>
                      <a:r>
                        <a:rPr lang="en-US" sz="1200" b="0" i="0" baseline="0" noProof="0" dirty="0">
                          <a:solidFill>
                            <a:schemeClr val="tx1"/>
                          </a:solidFill>
                        </a:rPr>
                        <a:t> – 40’000 ppm</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696546130"/>
                  </a:ext>
                </a:extLst>
              </a:tr>
              <a:tr h="648000">
                <a:tc>
                  <a:txBody>
                    <a:bodyPr/>
                    <a:lstStyle/>
                    <a:p>
                      <a:r>
                        <a:rPr lang="en-US" sz="1200" b="1" i="0" noProof="0" dirty="0">
                          <a:solidFill>
                            <a:schemeClr val="tx1"/>
                          </a:solidFill>
                        </a:rPr>
                        <a:t>Form / footprint / interface</a:t>
                      </a:r>
                    </a:p>
                  </a:txBody>
                  <a:tcPr anchor="ctr">
                    <a:lnL w="12700" cmpd="sng">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3">
                  <a:txBody>
                    <a:bodyPr/>
                    <a:lstStyle/>
                    <a:p>
                      <a:pPr algn="ctr"/>
                      <a:r>
                        <a:rPr lang="en-US" sz="1200" b="0" i="0" noProof="0" dirty="0">
                          <a:solidFill>
                            <a:schemeClr val="tx1"/>
                          </a:solidFill>
                        </a:rPr>
                        <a:t>10.1 x 10.1 x 6.5 mm (nominal), digital I</a:t>
                      </a:r>
                      <a:r>
                        <a:rPr lang="en-US" sz="1200" b="0" i="0" baseline="30000" noProof="0" dirty="0">
                          <a:solidFill>
                            <a:schemeClr val="tx1"/>
                          </a:solidFill>
                        </a:rPr>
                        <a:t>2</a:t>
                      </a:r>
                      <a:r>
                        <a:rPr lang="en-US" sz="1200" b="0" i="0" noProof="0" dirty="0">
                          <a:solidFill>
                            <a:schemeClr val="tx1"/>
                          </a:solidFill>
                        </a:rPr>
                        <a:t>C interface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1458294901"/>
                  </a:ext>
                </a:extLst>
              </a:tr>
              <a:tr h="648000">
                <a:tc>
                  <a:txBody>
                    <a:bodyPr/>
                    <a:lstStyle/>
                    <a:p>
                      <a:r>
                        <a:rPr lang="en-US" sz="1200" b="1" i="0" noProof="0" dirty="0">
                          <a:solidFill>
                            <a:schemeClr val="tx1"/>
                          </a:solidFill>
                        </a:rPr>
                        <a:t>Operation modes</a:t>
                      </a:r>
                    </a:p>
                  </a:txBody>
                  <a:tcPr anchor="ctr">
                    <a:lnL w="12700" cmpd="sng">
                      <a:noFill/>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i="0" noProof="0" dirty="0">
                          <a:solidFill>
                            <a:schemeClr val="tx1"/>
                          </a:solidFill>
                        </a:rPr>
                        <a:t>Periodic (5s)</a:t>
                      </a:r>
                      <a:br>
                        <a:rPr lang="en-US" sz="1200" b="0" i="0" noProof="0" dirty="0">
                          <a:solidFill>
                            <a:schemeClr val="tx1"/>
                          </a:solidFill>
                        </a:rPr>
                      </a:br>
                      <a:r>
                        <a:rPr lang="en-US" sz="1200" b="0" i="0" noProof="0" dirty="0">
                          <a:solidFill>
                            <a:schemeClr val="tx1"/>
                          </a:solidFill>
                        </a:rPr>
                        <a:t>Low-Power Periodic (30s)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200" b="0" i="0" noProof="0" dirty="0">
                          <a:solidFill>
                            <a:schemeClr val="tx1"/>
                          </a:solidFill>
                        </a:rPr>
                        <a:t>Periodic (5s)</a:t>
                      </a:r>
                    </a:p>
                    <a:p>
                      <a:pPr algn="ctr"/>
                      <a:r>
                        <a:rPr lang="en-US" sz="1200" b="0" i="0" noProof="0" dirty="0">
                          <a:solidFill>
                            <a:schemeClr val="tx1"/>
                          </a:solidFill>
                        </a:rPr>
                        <a:t>Low Power Periodic (30s)</a:t>
                      </a:r>
                      <a:br>
                        <a:rPr lang="en-US" sz="1200" b="0" i="0" noProof="0" dirty="0">
                          <a:solidFill>
                            <a:schemeClr val="tx1"/>
                          </a:solidFill>
                        </a:rPr>
                      </a:br>
                      <a:r>
                        <a:rPr lang="en-US" sz="1200" b="0" i="0" noProof="0" dirty="0">
                          <a:solidFill>
                            <a:schemeClr val="tx1"/>
                          </a:solidFill>
                        </a:rPr>
                        <a:t>Single-shot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b="0" i="0" dirty="0">
                        <a:solidFill>
                          <a:schemeClr val="tx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0473987"/>
                  </a:ext>
                </a:extLst>
              </a:tr>
            </a:tbl>
          </a:graphicData>
        </a:graphic>
      </p:graphicFrame>
      <p:sp>
        <p:nvSpPr>
          <p:cNvPr id="72" name="Footer Placeholder 3">
            <a:extLst>
              <a:ext uri="{FF2B5EF4-FFF2-40B4-BE49-F238E27FC236}">
                <a16:creationId xmlns:a16="http://schemas.microsoft.com/office/drawing/2014/main" id="{10D3F795-6382-3057-8295-36B6313A3844}"/>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dirty="0"/>
              <a:t>© Copyright Sensirion, Switzerland</a:t>
            </a:r>
          </a:p>
        </p:txBody>
      </p:sp>
      <p:sp>
        <p:nvSpPr>
          <p:cNvPr id="73" name="Slide Number Placeholder 4">
            <a:extLst>
              <a:ext uri="{FF2B5EF4-FFF2-40B4-BE49-F238E27FC236}">
                <a16:creationId xmlns:a16="http://schemas.microsoft.com/office/drawing/2014/main" id="{EE4BB866-EEB8-F35C-E643-A73387B6EC2F}"/>
              </a:ext>
            </a:extLst>
          </p:cNvPr>
          <p:cNvSpPr txBox="1">
            <a:spLocks/>
          </p:cNvSpPr>
          <p:nvPr/>
        </p:nvSpPr>
        <p:spPr bwMode="gray">
          <a:xfrm>
            <a:off x="515937" y="6310083"/>
            <a:ext cx="680403" cy="153888"/>
          </a:xfrm>
          <a:prstGeom prst="rect">
            <a:avLst/>
          </a:prstGeom>
        </p:spPr>
        <p:txBody>
          <a:bodyPr vert="horz" wrap="non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en-US" noProof="0" smtClean="0"/>
              <a:pPr/>
              <a:t>4</a:t>
            </a:fld>
            <a:endParaRPr lang="en-US" noProof="0" dirty="0"/>
          </a:p>
        </p:txBody>
      </p:sp>
      <p:sp>
        <p:nvSpPr>
          <p:cNvPr id="3" name="Rectangle 2">
            <a:extLst>
              <a:ext uri="{FF2B5EF4-FFF2-40B4-BE49-F238E27FC236}">
                <a16:creationId xmlns:a16="http://schemas.microsoft.com/office/drawing/2014/main" id="{5F0D5CF0-7368-F6CD-CD8E-99DEE44F01A7}"/>
              </a:ext>
            </a:extLst>
          </p:cNvPr>
          <p:cNvSpPr/>
          <p:nvPr/>
        </p:nvSpPr>
        <p:spPr bwMode="gray">
          <a:xfrm>
            <a:off x="8737190" y="1059472"/>
            <a:ext cx="2759826" cy="326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tx2"/>
                </a:solidFill>
              </a:rPr>
              <a:t>SCD43</a:t>
            </a:r>
          </a:p>
        </p:txBody>
      </p:sp>
      <p:grpSp>
        <p:nvGrpSpPr>
          <p:cNvPr id="4" name="Group 3">
            <a:extLst>
              <a:ext uri="{FF2B5EF4-FFF2-40B4-BE49-F238E27FC236}">
                <a16:creationId xmlns:a16="http://schemas.microsoft.com/office/drawing/2014/main" id="{171DC8F8-7FC4-ED1C-45B3-CC913C4A7211}"/>
              </a:ext>
            </a:extLst>
          </p:cNvPr>
          <p:cNvGrpSpPr>
            <a:grpSpLocks noChangeAspect="1"/>
          </p:cNvGrpSpPr>
          <p:nvPr/>
        </p:nvGrpSpPr>
        <p:grpSpPr>
          <a:xfrm>
            <a:off x="8729429" y="2235439"/>
            <a:ext cx="2776327" cy="504000"/>
            <a:chOff x="6979896" y="1483809"/>
            <a:chExt cx="6158827" cy="1118042"/>
          </a:xfrm>
        </p:grpSpPr>
        <p:pic>
          <p:nvPicPr>
            <p:cNvPr id="5" name="Picture 2" descr="Title 24 Compliance - The Homeowners Cheat Sheet to Windows &amp;amp; Doors">
              <a:extLst>
                <a:ext uri="{FF2B5EF4-FFF2-40B4-BE49-F238E27FC236}">
                  <a16:creationId xmlns:a16="http://schemas.microsoft.com/office/drawing/2014/main" id="{F39EDB34-E770-AC64-5D44-268C9D855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0222109" y="1588911"/>
              <a:ext cx="978904" cy="97890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2" descr="RESET® Standard">
              <a:extLst>
                <a:ext uri="{FF2B5EF4-FFF2-40B4-BE49-F238E27FC236}">
                  <a16:creationId xmlns:a16="http://schemas.microsoft.com/office/drawing/2014/main" id="{E46E367C-100C-C246-CABD-15834F14D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8803892" y="1627076"/>
              <a:ext cx="827870" cy="827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a:extLst>
                <a:ext uri="{FF2B5EF4-FFF2-40B4-BE49-F238E27FC236}">
                  <a16:creationId xmlns:a16="http://schemas.microsoft.com/office/drawing/2014/main" id="{093FF6EC-D44A-27EB-D865-B3C5CA808987}"/>
                </a:ext>
              </a:extLst>
            </p:cNvPr>
            <p:cNvPicPr>
              <a:picLocks noChangeAspect="1"/>
            </p:cNvPicPr>
            <p:nvPr/>
          </p:nvPicPr>
          <p:blipFill rotWithShape="1">
            <a:blip r:embed="rId7">
              <a:extLst>
                <a:ext uri="{28A0092B-C50C-407E-A947-70E740481C1C}">
                  <a14:useLocalDpi xmlns:a14="http://schemas.microsoft.com/office/drawing/2010/main" val="0"/>
                </a:ext>
              </a:extLst>
            </a:blip>
            <a:srcRect t="11795" b="23679"/>
            <a:stretch/>
          </p:blipFill>
          <p:spPr bwMode="gray">
            <a:xfrm>
              <a:off x="11551431" y="1494507"/>
              <a:ext cx="1587292" cy="1024215"/>
            </a:xfrm>
            <a:prstGeom prst="rect">
              <a:avLst/>
            </a:prstGeom>
          </p:spPr>
        </p:pic>
        <p:pic>
          <p:nvPicPr>
            <p:cNvPr id="8" name="Picture 2" descr="undefined">
              <a:extLst>
                <a:ext uri="{FF2B5EF4-FFF2-40B4-BE49-F238E27FC236}">
                  <a16:creationId xmlns:a16="http://schemas.microsoft.com/office/drawing/2014/main" id="{39F3A15F-F711-389D-16F8-2D38AF2171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9896" y="1483809"/>
              <a:ext cx="1118041" cy="111804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Text&#10;&#10;Description automatically generated">
            <a:extLst>
              <a:ext uri="{FF2B5EF4-FFF2-40B4-BE49-F238E27FC236}">
                <a16:creationId xmlns:a16="http://schemas.microsoft.com/office/drawing/2014/main" id="{2DDD18B3-6F75-4910-697D-DA21A67B3DDA}"/>
              </a:ext>
            </a:extLst>
          </p:cNvPr>
          <p:cNvPicPr>
            <a:picLocks noChangeAspect="1"/>
          </p:cNvPicPr>
          <p:nvPr/>
        </p:nvPicPr>
        <p:blipFill rotWithShape="1">
          <a:blip r:embed="rId7">
            <a:extLst>
              <a:ext uri="{28A0092B-C50C-407E-A947-70E740481C1C}">
                <a14:useLocalDpi xmlns:a14="http://schemas.microsoft.com/office/drawing/2010/main" val="0"/>
              </a:ext>
            </a:extLst>
          </a:blip>
          <a:srcRect t="11795" b="26106"/>
          <a:stretch/>
        </p:blipFill>
        <p:spPr bwMode="gray">
          <a:xfrm>
            <a:off x="3587974" y="2196157"/>
            <a:ext cx="788418" cy="489602"/>
          </a:xfrm>
          <a:prstGeom prst="rect">
            <a:avLst/>
          </a:prstGeom>
        </p:spPr>
      </p:pic>
      <p:grpSp>
        <p:nvGrpSpPr>
          <p:cNvPr id="11" name="Group 10">
            <a:extLst>
              <a:ext uri="{FF2B5EF4-FFF2-40B4-BE49-F238E27FC236}">
                <a16:creationId xmlns:a16="http://schemas.microsoft.com/office/drawing/2014/main" id="{3753B5ED-086E-F464-2376-6DBE99EB158A}"/>
              </a:ext>
            </a:extLst>
          </p:cNvPr>
          <p:cNvGrpSpPr>
            <a:grpSpLocks noChangeAspect="1"/>
          </p:cNvGrpSpPr>
          <p:nvPr/>
        </p:nvGrpSpPr>
        <p:grpSpPr>
          <a:xfrm>
            <a:off x="6101560" y="2244700"/>
            <a:ext cx="1954091" cy="483835"/>
            <a:chOff x="8803892" y="1494507"/>
            <a:chExt cx="4334831" cy="1073309"/>
          </a:xfrm>
        </p:grpSpPr>
        <p:pic>
          <p:nvPicPr>
            <p:cNvPr id="12" name="Picture 2" descr="Title 24 Compliance - The Homeowners Cheat Sheet to Windows &amp;amp; Doors">
              <a:extLst>
                <a:ext uri="{FF2B5EF4-FFF2-40B4-BE49-F238E27FC236}">
                  <a16:creationId xmlns:a16="http://schemas.microsoft.com/office/drawing/2014/main" id="{CE1055FE-9410-6C96-9811-20A93DA1E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0222109" y="1588911"/>
              <a:ext cx="978904" cy="97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2" descr="RESET® Standard">
              <a:extLst>
                <a:ext uri="{FF2B5EF4-FFF2-40B4-BE49-F238E27FC236}">
                  <a16:creationId xmlns:a16="http://schemas.microsoft.com/office/drawing/2014/main" id="{FCCEE9C5-F837-F21C-74EB-B8E286864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8803892" y="1627076"/>
              <a:ext cx="827870" cy="827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ext&#10;&#10;Description automatically generated">
              <a:extLst>
                <a:ext uri="{FF2B5EF4-FFF2-40B4-BE49-F238E27FC236}">
                  <a16:creationId xmlns:a16="http://schemas.microsoft.com/office/drawing/2014/main" id="{83C5A4A5-7CA0-66D8-AC55-EEF9038AA5F9}"/>
                </a:ext>
              </a:extLst>
            </p:cNvPr>
            <p:cNvPicPr>
              <a:picLocks noChangeAspect="1"/>
            </p:cNvPicPr>
            <p:nvPr/>
          </p:nvPicPr>
          <p:blipFill rotWithShape="1">
            <a:blip r:embed="rId7">
              <a:extLst>
                <a:ext uri="{28A0092B-C50C-407E-A947-70E740481C1C}">
                  <a14:useLocalDpi xmlns:a14="http://schemas.microsoft.com/office/drawing/2010/main" val="0"/>
                </a:ext>
              </a:extLst>
            </a:blip>
            <a:srcRect t="11795" b="23679"/>
            <a:stretch/>
          </p:blipFill>
          <p:spPr bwMode="gray">
            <a:xfrm>
              <a:off x="11551431" y="1494507"/>
              <a:ext cx="1587292" cy="1024215"/>
            </a:xfrm>
            <a:prstGeom prst="rect">
              <a:avLst/>
            </a:prstGeom>
          </p:spPr>
        </p:pic>
      </p:grpSp>
      <p:pic>
        <p:nvPicPr>
          <p:cNvPr id="19" name="Video 18">
            <a:hlinkClick r:id="" action="ppaction://media"/>
            <a:extLst>
              <a:ext uri="{FF2B5EF4-FFF2-40B4-BE49-F238E27FC236}">
                <a16:creationId xmlns:a16="http://schemas.microsoft.com/office/drawing/2014/main" id="{668B1C2A-7696-C413-4A88-9ADD9CFD90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872997" y="141876"/>
            <a:ext cx="1228114" cy="1228114"/>
          </a:xfrm>
          <a:prstGeom prst="ellipse">
            <a:avLst/>
          </a:prstGeom>
          <a:ln>
            <a:noFill/>
          </a:ln>
          <a:effectLst>
            <a:softEdge rad="127000"/>
          </a:effectLst>
        </p:spPr>
      </p:pic>
    </p:spTree>
    <p:extLst>
      <p:ext uri="{BB962C8B-B14F-4D97-AF65-F5344CB8AC3E}">
        <p14:creationId xmlns:p14="http://schemas.microsoft.com/office/powerpoint/2010/main" val="2941859355"/>
      </p:ext>
    </p:extLst>
  </p:cSld>
  <p:clrMapOvr>
    <a:masterClrMapping/>
  </p:clrMapOvr>
  <mc:AlternateContent xmlns:mc="http://schemas.openxmlformats.org/markup-compatibility/2006" xmlns:p14="http://schemas.microsoft.com/office/powerpoint/2010/main">
    <mc:Choice Requires="p14">
      <p:transition spd="slow" p14:dur="2000" advTm="51957"/>
    </mc:Choice>
    <mc:Fallback xmlns="">
      <p:transition spd="slow" advTm="51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D7F9DD15-291F-ABCA-7829-0B4E51C495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72997" y="141876"/>
            <a:ext cx="1228114" cy="1228114"/>
          </a:xfrm>
          <a:prstGeom prst="ellipse">
            <a:avLst/>
          </a:prstGeom>
          <a:ln>
            <a:noFill/>
          </a:ln>
          <a:effectLst>
            <a:softEdge rad="127000"/>
          </a:effectLst>
        </p:spPr>
      </p:pic>
    </p:spTree>
    <p:extLst>
      <p:ext uri="{BB962C8B-B14F-4D97-AF65-F5344CB8AC3E}">
        <p14:creationId xmlns:p14="http://schemas.microsoft.com/office/powerpoint/2010/main" val="3960003409"/>
      </p:ext>
    </p:extLst>
  </p:cSld>
  <p:clrMapOvr>
    <a:masterClrMapping/>
  </p:clrMapOvr>
  <mc:AlternateContent xmlns:mc="http://schemas.openxmlformats.org/markup-compatibility/2006" xmlns:p14="http://schemas.microsoft.com/office/powerpoint/2010/main">
    <mc:Choice Requires="p14">
      <p:transition spd="slow" p14:dur="2000" advTm="9139"/>
    </mc:Choice>
    <mc:Fallback xmlns="">
      <p:transition spd="slow" advTm="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74ad58d-6d55-4283-bbd8-1be368e405c0">
      <Terms xmlns="http://schemas.microsoft.com/office/infopath/2007/PartnerControls"/>
    </lcf76f155ced4ddcb4097134ff3c332f>
    <TaxCatchAll xmlns="6a885640-037a-416c-800c-527e8d346d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C31ECD75DA5D43A7955B93E7A4FAD2" ma:contentTypeVersion="16" ma:contentTypeDescription="Create a new document." ma:contentTypeScope="" ma:versionID="dd8a62a10e03b44318e0065b4d4f2b8c">
  <xsd:schema xmlns:xsd="http://www.w3.org/2001/XMLSchema" xmlns:xs="http://www.w3.org/2001/XMLSchema" xmlns:p="http://schemas.microsoft.com/office/2006/metadata/properties" xmlns:ns2="274ad58d-6d55-4283-bbd8-1be368e405c0" xmlns:ns3="6a885640-037a-416c-800c-527e8d346db4" xmlns:ns4="9b096da1-55ae-40f0-828e-d96caf0055d1" targetNamespace="http://schemas.microsoft.com/office/2006/metadata/properties" ma:root="true" ma:fieldsID="372709a45adee22a0ab0569b3b60a82c" ns2:_="" ns3:_="" ns4:_="">
    <xsd:import namespace="274ad58d-6d55-4283-bbd8-1be368e405c0"/>
    <xsd:import namespace="6a885640-037a-416c-800c-527e8d346db4"/>
    <xsd:import namespace="9b096da1-55ae-40f0-828e-d96caf0055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ad58d-6d55-4283-bbd8-1be368e40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885640-037a-416c-800c-527e8d346d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e96a2b8-6106-43dd-98c8-cb4282cee4a3}" ma:internalName="TaxCatchAll" ma:showField="CatchAllData" ma:web="6a885640-037a-416c-800c-527e8d346d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C82E3-1F3C-43C7-B0BC-05F87C21E2C3}">
  <ds:schemaRefs>
    <ds:schemaRef ds:uri="http://schemas.microsoft.com/sharepoint/v3/contenttype/forms"/>
  </ds:schemaRefs>
</ds:datastoreItem>
</file>

<file path=customXml/itemProps2.xml><?xml version="1.0" encoding="utf-8"?>
<ds:datastoreItem xmlns:ds="http://schemas.openxmlformats.org/officeDocument/2006/customXml" ds:itemID="{FC14DE11-25CA-49F5-BF53-8B8254DCAF4B}">
  <ds:schemaRefs>
    <ds:schemaRef ds:uri="http://schemas.microsoft.com/office/2006/metadata/properties"/>
    <ds:schemaRef ds:uri="http://schemas.microsoft.com/office/infopath/2007/PartnerControls"/>
    <ds:schemaRef ds:uri="22226ec7-1124-4a59-96a7-46494b53e4e8"/>
    <ds:schemaRef ds:uri="b1fe39c8-28e8-4fc2-89c1-b80381c4dc8f"/>
    <ds:schemaRef ds:uri="274ad58d-6d55-4283-bbd8-1be368e405c0"/>
    <ds:schemaRef ds:uri="6a885640-037a-416c-800c-527e8d346db4"/>
  </ds:schemaRefs>
</ds:datastoreItem>
</file>

<file path=customXml/itemProps3.xml><?xml version="1.0" encoding="utf-8"?>
<ds:datastoreItem xmlns:ds="http://schemas.openxmlformats.org/officeDocument/2006/customXml" ds:itemID="{08C6C91E-9DB8-4B4F-A36C-65B2D15F45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4ad58d-6d55-4283-bbd8-1be368e405c0"/>
    <ds:schemaRef ds:uri="6a885640-037a-416c-800c-527e8d346db4"/>
    <ds:schemaRef ds:uri="9b096da1-55ae-40f0-828e-d96caf0055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651</Words>
  <Application>Microsoft Office PowerPoint</Application>
  <PresentationFormat>Widescreen</PresentationFormat>
  <Paragraphs>69</Paragraphs>
  <Slides>5</Slides>
  <Notes>5</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Sensirion Master</vt:lpstr>
      <vt:lpstr>SCD43 CO2 sensor</vt:lpstr>
      <vt:lpstr>SCD43: Upgraded Performance &amp; Standard Compatibility</vt:lpstr>
      <vt:lpstr>Context: ASHRAE 62.1 Addendum d</vt:lpstr>
      <vt:lpstr>Overview: SCD4x Product Variants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Felix Drescher</dc:creator>
  <cp:lastModifiedBy>Kaitlin Howell</cp:lastModifiedBy>
  <cp:revision>4</cp:revision>
  <dcterms:created xsi:type="dcterms:W3CDTF">2025-07-18T16:57:23Z</dcterms:created>
  <dcterms:modified xsi:type="dcterms:W3CDTF">2025-07-23T11:19:30Z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0x010100E1C31ECD75DA5D43A7955B93E7A4FAD2</vt:lpwstr>
  </property>
  <property fmtid="{D5CDD505-2E9C-101B-9397-08002B2CF9AE}" pid="3" name="MediaServiceImageTags">
    <vt:lpwstr/>
  </property>
</Properties>
</file>